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1db78b22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1db78b22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1db78b22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1db78b22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db78b22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db78b22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1db78b2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1db78b2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1db78b22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db78b22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1db78b22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1db78b22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1e06971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1e06971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1e06971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1e06971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1e06971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1e06971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1db78b22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1db78b22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1db78b22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db78b22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1db78b22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1db78b22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1e0697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1e0697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db78b22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1db78b22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1db78b22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1db78b22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1db78b22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1db78b22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db78b22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db78b22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1db78b22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1db78b22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db78b22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db78b22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1db78b22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1db78b22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tartco.com.co/" TargetMode="External"/><Relationship Id="rId4" Type="http://schemas.openxmlformats.org/officeDocument/2006/relationships/hyperlink" Target="https://www.meet2go.com/event/rondadeinversioninternaciona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pymesyautonomos.com/administracion-finanzas/en-que-consiste-una-ronda-de-financiacion" TargetMode="External"/><Relationship Id="rId4" Type="http://schemas.openxmlformats.org/officeDocument/2006/relationships/hyperlink" Target="https://debitoor.es/glosario/definicion-de-business-angel" TargetMode="External"/><Relationship Id="rId5" Type="http://schemas.openxmlformats.org/officeDocument/2006/relationships/hyperlink" Target="http://www.startups-espanolas.es/2015/08/31/que-significa-series-a-y-series-b-en-la-financiacion-de-startups/" TargetMode="External"/><Relationship Id="rId6" Type="http://schemas.openxmlformats.org/officeDocument/2006/relationships/hyperlink" Target="http://www.oas.org/juridico/PDFs/mesicic3_arg_ley19550.pdf" TargetMode="External"/><Relationship Id="rId7" Type="http://schemas.openxmlformats.org/officeDocument/2006/relationships/hyperlink" Target="http://blog.thecrowdangel.com/blog/negociar-antes-invers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arrigues.com/es_ES/noticia/aspectos-legales-en-el-marco-de-la-financiacion-de-las-startups" TargetMode="External"/><Relationship Id="rId4" Type="http://schemas.openxmlformats.org/officeDocument/2006/relationships/hyperlink" Target="https://medium.com/@fsh/notas-yc-ronda-semillas-y-temas-legales-f6465bec4cc3" TargetMode="External"/><Relationship Id="rId5" Type="http://schemas.openxmlformats.org/officeDocument/2006/relationships/hyperlink" Target="https://letslaw.es/realizar-ronda-de-inver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4595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RONDA DE FINANCIACIÓN</a:t>
            </a:r>
            <a:endParaRPr/>
          </a:p>
        </p:txBody>
      </p:sp>
      <p:sp>
        <p:nvSpPr>
          <p:cNvPr id="86" name="Google Shape;86;p13"/>
          <p:cNvSpPr txBox="1"/>
          <p:nvPr>
            <p:ph idx="1" type="subTitle"/>
          </p:nvPr>
        </p:nvSpPr>
        <p:spPr>
          <a:xfrm>
            <a:off x="598088" y="22132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Angie Castañeda Martínez</a:t>
            </a:r>
            <a:endParaRPr/>
          </a:p>
          <a:p>
            <a:pPr indent="0" lvl="0" marL="0" rtl="0" algn="l">
              <a:spcBef>
                <a:spcPts val="0"/>
              </a:spcBef>
              <a:spcAft>
                <a:spcPts val="0"/>
              </a:spcAft>
              <a:buNone/>
            </a:pPr>
            <a:r>
              <a:rPr lang="es"/>
              <a:t>Julián Mauricio Correa Londoño</a:t>
            </a:r>
            <a:endParaRPr/>
          </a:p>
          <a:p>
            <a:pPr indent="0" lvl="0" marL="0" rtl="0" algn="l">
              <a:spcBef>
                <a:spcPts val="0"/>
              </a:spcBef>
              <a:spcAft>
                <a:spcPts val="0"/>
              </a:spcAft>
              <a:buNone/>
            </a:pPr>
            <a:r>
              <a:rPr lang="es"/>
              <a:t>Danny Francisco Hernández Godoy</a:t>
            </a:r>
            <a:endParaRPr/>
          </a:p>
          <a:p>
            <a:pPr indent="0" lvl="0" marL="0" rtl="0" algn="l">
              <a:spcBef>
                <a:spcPts val="0"/>
              </a:spcBef>
              <a:spcAft>
                <a:spcPts val="0"/>
              </a:spcAft>
              <a:buNone/>
            </a:pPr>
            <a:r>
              <a:rPr lang="es"/>
              <a:t>Paula Andrea Maldonado Pamplona</a:t>
            </a:r>
            <a:endParaRPr/>
          </a:p>
          <a:p>
            <a:pPr indent="0" lvl="0" marL="0" rtl="0" algn="l">
              <a:spcBef>
                <a:spcPts val="0"/>
              </a:spcBef>
              <a:spcAft>
                <a:spcPts val="0"/>
              </a:spcAft>
              <a:buNone/>
            </a:pPr>
            <a:r>
              <a:rPr lang="es"/>
              <a:t>Natalia Pérez Enamorado</a:t>
            </a:r>
            <a:endParaRPr/>
          </a:p>
          <a:p>
            <a:pPr indent="0" lvl="0" marL="0" rtl="0" algn="l">
              <a:spcBef>
                <a:spcPts val="0"/>
              </a:spcBef>
              <a:spcAft>
                <a:spcPts val="0"/>
              </a:spcAft>
              <a:buNone/>
            </a:pPr>
            <a:r>
              <a:rPr lang="es"/>
              <a:t>Andrés Adrian Martinez </a:t>
            </a:r>
            <a:endParaRPr/>
          </a:p>
          <a:p>
            <a:pPr indent="0" lvl="0" marL="0" rtl="0" algn="l">
              <a:spcBef>
                <a:spcPts val="0"/>
              </a:spcBef>
              <a:spcAft>
                <a:spcPts val="0"/>
              </a:spcAft>
              <a:buNone/>
            </a:pPr>
            <a:r>
              <a:rPr lang="es"/>
              <a:t>Santiago Sanchez</a:t>
            </a:r>
            <a:endParaRPr/>
          </a:p>
          <a:p>
            <a:pPr indent="0" lvl="0" marL="0" rtl="0" algn="l">
              <a:spcBef>
                <a:spcPts val="0"/>
              </a:spcBef>
              <a:spcAft>
                <a:spcPts val="0"/>
              </a:spcAft>
              <a:buNone/>
            </a:pPr>
            <a:r>
              <a:rPr lang="es"/>
              <a:t>Fredy Esteban Arroyave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Serie B</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compañía ha avanzado en su negocio, obtiene una mayor valorización, las inversiones se abren con acciones de la </a:t>
            </a:r>
            <a:r>
              <a:rPr lang="es"/>
              <a:t>compañía</a:t>
            </a:r>
            <a:r>
              <a:rPr lang="es"/>
              <a:t>, muchas mas altas que en la serie A, se </a:t>
            </a:r>
            <a:r>
              <a:rPr lang="es"/>
              <a:t>valoran</a:t>
            </a:r>
            <a:r>
              <a:rPr lang="es"/>
              <a:t> diferentes precios por eso es </a:t>
            </a:r>
            <a:r>
              <a:rPr lang="es"/>
              <a:t>difícil</a:t>
            </a:r>
            <a:r>
              <a:rPr lang="es"/>
              <a:t> estimar </a:t>
            </a:r>
            <a:r>
              <a:rPr lang="es"/>
              <a:t>cuánto</a:t>
            </a:r>
            <a:r>
              <a:rPr lang="es"/>
              <a:t> puede ser la inversión.</a:t>
            </a:r>
            <a:endParaRPr/>
          </a:p>
          <a:p>
            <a:pPr indent="0" lvl="0" marL="0" rtl="0" algn="l">
              <a:spcBef>
                <a:spcPts val="1600"/>
              </a:spcBef>
              <a:spcAft>
                <a:spcPts val="0"/>
              </a:spcAft>
              <a:buNone/>
            </a:pPr>
            <a:r>
              <a:rPr lang="es"/>
              <a:t>Vender SIMOCU en diferentes departamentos.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Serie C</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cifras pueden superar con facilidad las decenas de millones de euros aunque a medida que las rondas de financiación se suceden, más dinero se destinará a pagar a los sucesivos intermediarios, antiguos inversores con derecho a salida y otras trabas burocráticas.</a:t>
            </a:r>
            <a:endParaRPr/>
          </a:p>
          <a:p>
            <a:pPr indent="0" lvl="0" marL="0" rtl="0" algn="l">
              <a:spcBef>
                <a:spcPts val="1600"/>
              </a:spcBef>
              <a:spcAft>
                <a:spcPts val="1600"/>
              </a:spcAft>
              <a:buNone/>
            </a:pPr>
            <a:r>
              <a:rPr lang="es"/>
              <a:t>Vender SIMOCU a otros </a:t>
            </a:r>
            <a:r>
              <a:rPr lang="es"/>
              <a:t>países</a:t>
            </a:r>
            <a:r>
              <a:rPr lang="e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Estadística</a:t>
            </a:r>
            <a:r>
              <a:rPr lang="es"/>
              <a:t> de Series</a:t>
            </a:r>
            <a:endParaRPr/>
          </a:p>
        </p:txBody>
      </p:sp>
      <p:pic>
        <p:nvPicPr>
          <p:cNvPr id="151" name="Google Shape;151;p24"/>
          <p:cNvPicPr preferRelativeResize="0"/>
          <p:nvPr/>
        </p:nvPicPr>
        <p:blipFill rotWithShape="1">
          <a:blip r:embed="rId3">
            <a:alphaModFix/>
          </a:blip>
          <a:srcRect b="16035" l="12156" r="34967" t="26177"/>
          <a:stretch/>
        </p:blipFill>
        <p:spPr>
          <a:xfrm>
            <a:off x="489275" y="1129050"/>
            <a:ext cx="5482226" cy="3368450"/>
          </a:xfrm>
          <a:prstGeom prst="rect">
            <a:avLst/>
          </a:prstGeom>
          <a:noFill/>
          <a:ln>
            <a:noFill/>
          </a:ln>
        </p:spPr>
      </p:pic>
      <p:sp>
        <p:nvSpPr>
          <p:cNvPr id="152" name="Google Shape;152;p24"/>
          <p:cNvSpPr txBox="1"/>
          <p:nvPr>
            <p:ph idx="1" type="body"/>
          </p:nvPr>
        </p:nvSpPr>
        <p:spPr>
          <a:xfrm>
            <a:off x="5971500" y="1143775"/>
            <a:ext cx="3401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FFF -&gt; Family, Friends, Fools.</a:t>
            </a:r>
            <a:endParaRPr/>
          </a:p>
          <a:p>
            <a:pPr indent="0" lvl="0" marL="0" rtl="0" algn="l">
              <a:spcBef>
                <a:spcPts val="1600"/>
              </a:spcBef>
              <a:spcAft>
                <a:spcPts val="1600"/>
              </a:spcAft>
              <a:buNone/>
            </a:pPr>
            <a:r>
              <a:rPr lang="es"/>
              <a:t>Break-Even -&gt; Umbral de rentabilidad.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Enlaces para mostrar</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https://www.youtube.com/watch?v=7dK0j_DEPm8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Lugares donde se pueden exponer las rondas</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Existen diferentes formas de exponer los startup, una de ellas es ir directamente a las empresas buscando si alguien acepta su idea y empiezan a invertir, otra es hacer un llamado a diferentes empresas para que asistan a la </a:t>
            </a:r>
            <a:r>
              <a:rPr lang="es"/>
              <a:t>única</a:t>
            </a:r>
            <a:r>
              <a:rPr lang="es"/>
              <a:t> oportunidad de sus vidas.</a:t>
            </a:r>
            <a:endParaRPr/>
          </a:p>
          <a:p>
            <a:pPr indent="0" lvl="0" marL="0" rtl="0" algn="just">
              <a:spcBef>
                <a:spcPts val="1600"/>
              </a:spcBef>
              <a:spcAft>
                <a:spcPts val="0"/>
              </a:spcAft>
              <a:buNone/>
            </a:pPr>
            <a:r>
              <a:rPr lang="es"/>
              <a:t>Existe la tercera que es ir a convenciones de rondas de inversión como son:</a:t>
            </a:r>
            <a:endParaRPr/>
          </a:p>
          <a:p>
            <a:pPr indent="0" lvl="0" marL="0" rtl="0" algn="l">
              <a:spcBef>
                <a:spcPts val="1600"/>
              </a:spcBef>
              <a:spcAft>
                <a:spcPts val="0"/>
              </a:spcAft>
              <a:buNone/>
            </a:pPr>
            <a:r>
              <a:rPr lang="es" u="sng">
                <a:solidFill>
                  <a:schemeClr val="hlink"/>
                </a:solidFill>
                <a:hlinkClick r:id="rId3"/>
              </a:rPr>
              <a:t>https://startco.com.co/</a:t>
            </a:r>
            <a:endParaRPr/>
          </a:p>
          <a:p>
            <a:pPr indent="0" lvl="0" marL="0" rtl="0" algn="l">
              <a:spcBef>
                <a:spcPts val="1600"/>
              </a:spcBef>
              <a:spcAft>
                <a:spcPts val="0"/>
              </a:spcAft>
              <a:buNone/>
            </a:pPr>
            <a:r>
              <a:rPr lang="es" u="sng">
                <a:solidFill>
                  <a:schemeClr val="hlink"/>
                </a:solidFill>
                <a:hlinkClick r:id="rId4"/>
              </a:rPr>
              <a:t>https://www.meet2go.com/event/rondadeinversioninternacional/</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Aspecto legal</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a:p>
            <a:pPr indent="-342900" lvl="0" marL="457200" rtl="0" algn="just">
              <a:spcBef>
                <a:spcPts val="1600"/>
              </a:spcBef>
              <a:spcAft>
                <a:spcPts val="0"/>
              </a:spcAft>
              <a:buSzPts val="1800"/>
              <a:buChar char="●"/>
            </a:pPr>
            <a:r>
              <a:rPr lang="es"/>
              <a:t>La constitución  legal de una sociedad comercial debe de estar conformada por dos o </a:t>
            </a:r>
            <a:r>
              <a:rPr lang="es"/>
              <a:t>más</a:t>
            </a:r>
            <a:r>
              <a:rPr lang="es"/>
              <a:t> personas de forma organizada, conforme a la ley ambos se obligan a realizar aportes para la producción o intercambio legal.</a:t>
            </a:r>
            <a:endParaRPr/>
          </a:p>
          <a:p>
            <a:pPr indent="-342900" lvl="0" marL="457200" rtl="0" algn="just">
              <a:spcBef>
                <a:spcPts val="0"/>
              </a:spcBef>
              <a:spcAft>
                <a:spcPts val="0"/>
              </a:spcAft>
              <a:buSzPts val="1800"/>
              <a:buChar char="●"/>
            </a:pPr>
            <a:r>
              <a:rPr lang="es"/>
              <a:t>Debe de existir un contrato constitutivo o modificatorio en el registro </a:t>
            </a:r>
            <a:r>
              <a:rPr lang="es"/>
              <a:t>público</a:t>
            </a:r>
            <a:r>
              <a:rPr lang="es"/>
              <a:t> de comercio del dominio social(art. 36 y 39 del </a:t>
            </a:r>
            <a:r>
              <a:rPr lang="es"/>
              <a:t>código</a:t>
            </a:r>
            <a:r>
              <a:rPr lang="es"/>
              <a:t> de comercio ).La </a:t>
            </a:r>
            <a:r>
              <a:rPr lang="es"/>
              <a:t>constitución</a:t>
            </a:r>
            <a:r>
              <a:rPr lang="es"/>
              <a:t> de la sociedad </a:t>
            </a:r>
            <a:r>
              <a:rPr lang="es"/>
              <a:t>deberá</a:t>
            </a:r>
            <a:r>
              <a:rPr lang="es"/>
              <a:t> ser ratificada frente a un juez.</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just">
              <a:spcBef>
                <a:spcPts val="1600"/>
              </a:spcBef>
              <a:spcAft>
                <a:spcPts val="0"/>
              </a:spcAft>
              <a:buSzPts val="1800"/>
              <a:buChar char="●"/>
            </a:pPr>
            <a:r>
              <a:rPr lang="es"/>
              <a:t>Si existe una sociedad por acciones, es decir, una sociedad donde los capitales son divididos por porcentajes establecidos se </a:t>
            </a:r>
            <a:r>
              <a:rPr lang="es"/>
              <a:t>verificará</a:t>
            </a:r>
            <a:r>
              <a:rPr lang="es"/>
              <a:t> por medio de testimonio documentado la constancia de las acciones y esto </a:t>
            </a:r>
            <a:r>
              <a:rPr lang="es"/>
              <a:t>deberá</a:t>
            </a:r>
            <a:r>
              <a:rPr lang="es"/>
              <a:t> ser documentado  en el Registro Nacional de Sociedades por Acciones.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idx="1" type="body"/>
          </p:nvPr>
        </p:nvSpPr>
        <p:spPr>
          <a:xfrm>
            <a:off x="218175" y="1157300"/>
            <a:ext cx="8520600" cy="334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Existen dos formas constitución de sociedades:</a:t>
            </a:r>
            <a:endParaRPr/>
          </a:p>
          <a:p>
            <a:pPr indent="-317500" lvl="1" marL="914400" rtl="0" algn="just">
              <a:spcBef>
                <a:spcPts val="0"/>
              </a:spcBef>
              <a:spcAft>
                <a:spcPts val="0"/>
              </a:spcAft>
              <a:buSzPts val="1400"/>
              <a:buChar char="○"/>
            </a:pPr>
            <a:r>
              <a:rPr b="1" lang="es"/>
              <a:t>Sociedad por responsabilidad limitada:</a:t>
            </a:r>
            <a:r>
              <a:rPr lang="es"/>
              <a:t>En esta forma de constitución legal las responsabilidades son directamente proporcionales al  capital aportado por cada socio,en caso de que se contraigan deudas los socios no tienen responsabilidad alguna con la deuda.</a:t>
            </a:r>
            <a:endParaRPr/>
          </a:p>
          <a:p>
            <a:pPr indent="0" lvl="0" marL="914400" rtl="0" algn="l">
              <a:spcBef>
                <a:spcPts val="1600"/>
              </a:spcBef>
              <a:spcAft>
                <a:spcPts val="0"/>
              </a:spcAft>
              <a:buNone/>
            </a:pPr>
            <a:r>
              <a:t/>
            </a:r>
            <a:endParaRPr b="1"/>
          </a:p>
          <a:p>
            <a:pPr indent="-317500" lvl="1" marL="914400" rtl="0" algn="just">
              <a:spcBef>
                <a:spcPts val="1600"/>
              </a:spcBef>
              <a:spcAft>
                <a:spcPts val="0"/>
              </a:spcAft>
              <a:buSzPts val="1400"/>
              <a:buChar char="○"/>
            </a:pPr>
            <a:r>
              <a:rPr b="1" lang="es"/>
              <a:t>Sociedad por acciones: </a:t>
            </a:r>
            <a:r>
              <a:rPr lang="es"/>
              <a:t>El capital</a:t>
            </a:r>
            <a:r>
              <a:rPr b="1" lang="es"/>
              <a:t> </a:t>
            </a:r>
            <a:r>
              <a:rPr lang="es"/>
              <a:t>de esta forma de constitución legal</a:t>
            </a:r>
            <a:r>
              <a:rPr b="1" lang="es"/>
              <a:t> </a:t>
            </a:r>
            <a:r>
              <a:rPr lang="es"/>
              <a:t>está dividido en acciones.Se debe aclarar que, el o los accionistas no serán responsables por las obligaciones laborales, tributarias o de cualquier otra naturaleza en que incurra la sociedad y serán responsables hasta el monto de sus respectivos aportes.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b="1"/>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Si una sociedad tiene como objeto una actividad </a:t>
            </a:r>
            <a:r>
              <a:rPr lang="es"/>
              <a:t>ilícita la sociedad legalmente tiene nulidad absoluta y los socios no pueden reclamar restitución de aportes, división de ganancias o contribución a las pérdidas. Tampoco pueden oponerse a su nulidad.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Cerrar la ronda</a:t>
            </a:r>
            <a:endParaRPr/>
          </a:p>
        </p:txBody>
      </p:sp>
      <p:sp>
        <p:nvSpPr>
          <p:cNvPr id="191" name="Google Shape;191;p31"/>
          <p:cNvSpPr txBox="1"/>
          <p:nvPr>
            <p:ph idx="1" type="body"/>
          </p:nvPr>
        </p:nvSpPr>
        <p:spPr>
          <a:xfrm>
            <a:off x="241550" y="11363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s"/>
              <a:t>¿Que asuntos se negocian antes de cerrar una ronda?</a:t>
            </a:r>
            <a:endParaRPr/>
          </a:p>
          <a:p>
            <a:pPr indent="-317500" lvl="1" marL="914400" rtl="0" algn="l">
              <a:spcBef>
                <a:spcPts val="0"/>
              </a:spcBef>
              <a:spcAft>
                <a:spcPts val="0"/>
              </a:spcAft>
              <a:buSzPts val="1400"/>
              <a:buChar char="○"/>
            </a:pPr>
            <a:r>
              <a:rPr lang="es"/>
              <a:t>¿Que sucede en caso de ampliación del capital?</a:t>
            </a:r>
            <a:endParaRPr/>
          </a:p>
          <a:p>
            <a:pPr indent="-317500" lvl="1" marL="914400" rtl="0" algn="l">
              <a:spcBef>
                <a:spcPts val="0"/>
              </a:spcBef>
              <a:spcAft>
                <a:spcPts val="0"/>
              </a:spcAft>
              <a:buSzPts val="1400"/>
              <a:buChar char="○"/>
            </a:pPr>
            <a:r>
              <a:rPr lang="es"/>
              <a:t>Posible venta de la </a:t>
            </a:r>
            <a:r>
              <a:rPr lang="es"/>
              <a:t>compañía</a:t>
            </a:r>
            <a:r>
              <a:rPr lang="es"/>
              <a:t> </a:t>
            </a:r>
            <a:endParaRPr/>
          </a:p>
          <a:p>
            <a:pPr indent="-317500" lvl="1" marL="914400" rtl="0" algn="l">
              <a:spcBef>
                <a:spcPts val="0"/>
              </a:spcBef>
              <a:spcAft>
                <a:spcPts val="0"/>
              </a:spcAft>
              <a:buSzPts val="1400"/>
              <a:buChar char="○"/>
            </a:pPr>
            <a:r>
              <a:rPr lang="es"/>
              <a:t>Cantidad de dinero a invertir</a:t>
            </a:r>
            <a:endParaRPr/>
          </a:p>
          <a:p>
            <a:pPr indent="-317500" lvl="1" marL="914400" rtl="0" algn="l">
              <a:spcBef>
                <a:spcPts val="0"/>
              </a:spcBef>
              <a:spcAft>
                <a:spcPts val="0"/>
              </a:spcAft>
              <a:buSzPts val="1400"/>
              <a:buChar char="○"/>
            </a:pPr>
            <a:r>
              <a:rPr lang="es"/>
              <a:t>Porcentaje de participación del inversor</a:t>
            </a:r>
            <a:endParaRPr/>
          </a:p>
          <a:p>
            <a:pPr indent="-317500" lvl="1" marL="914400" rtl="0" algn="l">
              <a:spcBef>
                <a:spcPts val="0"/>
              </a:spcBef>
              <a:spcAft>
                <a:spcPts val="0"/>
              </a:spcAft>
              <a:buSzPts val="1400"/>
              <a:buChar char="○"/>
            </a:pPr>
            <a:r>
              <a:rPr lang="es"/>
              <a:t>Derechos(</a:t>
            </a:r>
            <a:r>
              <a:rPr lang="es"/>
              <a:t>políticos</a:t>
            </a:r>
            <a:r>
              <a:rPr lang="es"/>
              <a:t>, </a:t>
            </a:r>
            <a:r>
              <a:rPr lang="es"/>
              <a:t>económicos</a:t>
            </a:r>
            <a:r>
              <a:rPr lang="es"/>
              <a:t>, informativos) y obligaciones</a:t>
            </a:r>
            <a:endParaRPr/>
          </a:p>
          <a:p>
            <a:pPr indent="-317500" lvl="1" marL="914400" rtl="0" algn="l">
              <a:spcBef>
                <a:spcPts val="0"/>
              </a:spcBef>
              <a:spcAft>
                <a:spcPts val="0"/>
              </a:spcAft>
              <a:buSzPts val="1400"/>
              <a:buChar char="○"/>
            </a:pPr>
            <a:r>
              <a:rPr lang="es"/>
              <a:t>Manifestaciones y </a:t>
            </a:r>
            <a:r>
              <a:rPr lang="es"/>
              <a:t>garantías</a:t>
            </a:r>
            <a:r>
              <a:rPr lang="es"/>
              <a:t> (deudas, sanciones, multas e indemnizaciones)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Se trata de un proceso mediante el cual una empresa capta nuevo capital de inversores, y no solo el capital fundacional, sino también capital ya existente que pasa de un socio a otro. En este proceso, se da entrada a nuevos socios que adquieren una parte del capital social de la empresa y, por tanto, parte de su control. Sin embargo, no se incrementa el pasivo exigible dentro del balance de la compañía, si bien los inversores, evidentemente, exigirán un cierto retorno por su inversión.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Bibliografía</a:t>
            </a:r>
            <a:r>
              <a:rPr lang="es"/>
              <a:t> </a:t>
            </a:r>
            <a:endParaRPr/>
          </a:p>
        </p:txBody>
      </p:sp>
      <p:sp>
        <p:nvSpPr>
          <p:cNvPr id="197" name="Google Shape;197;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https://www.pymesyautonomos.com/administracion-finanzas/en-que-consiste-una-ronda-de-financiacion</a:t>
            </a:r>
            <a:endParaRPr/>
          </a:p>
          <a:p>
            <a:pPr indent="0" lvl="0" marL="0" rtl="0" algn="l">
              <a:spcBef>
                <a:spcPts val="1600"/>
              </a:spcBef>
              <a:spcAft>
                <a:spcPts val="0"/>
              </a:spcAft>
              <a:buNone/>
            </a:pPr>
            <a:r>
              <a:rPr lang="es" u="sng">
                <a:solidFill>
                  <a:schemeClr val="hlink"/>
                </a:solidFill>
                <a:hlinkClick r:id="rId4"/>
              </a:rPr>
              <a:t>https://debitoor.es/glosario/definicion-de-business-angel</a:t>
            </a:r>
            <a:endParaRPr/>
          </a:p>
          <a:p>
            <a:pPr indent="0" lvl="0" marL="0" rtl="0" algn="l">
              <a:spcBef>
                <a:spcPts val="1600"/>
              </a:spcBef>
              <a:spcAft>
                <a:spcPts val="0"/>
              </a:spcAft>
              <a:buNone/>
            </a:pPr>
            <a:r>
              <a:rPr lang="es" u="sng">
                <a:solidFill>
                  <a:schemeClr val="hlink"/>
                </a:solidFill>
                <a:hlinkClick r:id="rId5"/>
              </a:rPr>
              <a:t>http://www.startups-espanolas.es/2015/08/31/que-significa-series-a-y-series-b-en-la-financiacion-de-startups/</a:t>
            </a:r>
            <a:endParaRPr/>
          </a:p>
          <a:p>
            <a:pPr indent="0" lvl="0" marL="0" rtl="0" algn="l">
              <a:spcBef>
                <a:spcPts val="1600"/>
              </a:spcBef>
              <a:spcAft>
                <a:spcPts val="0"/>
              </a:spcAft>
              <a:buNone/>
            </a:pPr>
            <a:r>
              <a:rPr lang="es" u="sng">
                <a:solidFill>
                  <a:schemeClr val="hlink"/>
                </a:solidFill>
                <a:hlinkClick r:id="rId6"/>
              </a:rPr>
              <a:t>http://www.oas.org/juridico/PDFs/mesicic3_arg_ley19550.pdf</a:t>
            </a:r>
            <a:r>
              <a:rPr lang="es"/>
              <a:t> </a:t>
            </a:r>
            <a:endParaRPr/>
          </a:p>
          <a:p>
            <a:pPr indent="0" lvl="0" marL="0" rtl="0" algn="l">
              <a:spcBef>
                <a:spcPts val="1600"/>
              </a:spcBef>
              <a:spcAft>
                <a:spcPts val="0"/>
              </a:spcAft>
              <a:buNone/>
            </a:pPr>
            <a:r>
              <a:rPr lang="es" u="sng">
                <a:solidFill>
                  <a:schemeClr val="accent5"/>
                </a:solidFill>
                <a:hlinkClick r:id="rId7"/>
              </a:rPr>
              <a:t>http://blog.thecrowdangel.com/blog/negociar-antes-inversion/</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accent5"/>
                </a:solidFill>
                <a:hlinkClick r:id="rId3"/>
              </a:rPr>
              <a:t>https://www.garrigues.com/es_ES/noticia/aspectos-legales-en-el-marco-de-la-financiacion-de-las-startups</a:t>
            </a:r>
            <a:endParaRPr/>
          </a:p>
          <a:p>
            <a:pPr indent="0" lvl="0" marL="0" rtl="0" algn="l">
              <a:spcBef>
                <a:spcPts val="1600"/>
              </a:spcBef>
              <a:spcAft>
                <a:spcPts val="0"/>
              </a:spcAft>
              <a:buNone/>
            </a:pPr>
            <a:r>
              <a:rPr lang="es" u="sng">
                <a:solidFill>
                  <a:schemeClr val="accent5"/>
                </a:solidFill>
                <a:hlinkClick r:id="rId4"/>
              </a:rPr>
              <a:t>https://medium.com/@fsh/notas-yc-ronda-semillas-y-temas-legales-f6465bec4cc3</a:t>
            </a:r>
            <a:endParaRPr/>
          </a:p>
          <a:p>
            <a:pPr indent="0" lvl="0" marL="0" rtl="0" algn="l">
              <a:spcBef>
                <a:spcPts val="1600"/>
              </a:spcBef>
              <a:spcAft>
                <a:spcPts val="1600"/>
              </a:spcAft>
              <a:buNone/>
            </a:pPr>
            <a:r>
              <a:rPr lang="es" u="sng">
                <a:solidFill>
                  <a:schemeClr val="accent5"/>
                </a:solidFill>
                <a:hlinkClick r:id="rId5"/>
              </a:rPr>
              <a:t>https://letslaw.es/realizar-ronda-de-inversion/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a:t>
            </a:r>
            <a:r>
              <a:rPr lang="es"/>
              <a:t>qué</a:t>
            </a:r>
            <a:r>
              <a:rPr lang="es"/>
              <a:t> sirve?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Desde el punto de vista de un empresario sirve para invertir en ideas innovadoras que puedan generar ganancias mayores a la inversión.</a:t>
            </a:r>
            <a:endParaRPr/>
          </a:p>
          <a:p>
            <a:pPr indent="0" lvl="0" marL="0" rtl="0" algn="just">
              <a:spcBef>
                <a:spcPts val="1600"/>
              </a:spcBef>
              <a:spcAft>
                <a:spcPts val="0"/>
              </a:spcAft>
              <a:buNone/>
            </a:pPr>
            <a:r>
              <a:rPr lang="es"/>
              <a:t>Desde el punto de vista de un emprendedor, sirve para poder comenzar su empresa o expandirse con una ayuda </a:t>
            </a:r>
            <a:r>
              <a:rPr lang="es"/>
              <a:t>económica</a:t>
            </a:r>
            <a:r>
              <a:rPr lang="es"/>
              <a:t> de dichos inversores.</a:t>
            </a:r>
            <a:endParaRPr/>
          </a:p>
          <a:p>
            <a:pPr indent="0" lvl="0" marL="0" rtl="0" algn="just">
              <a:spcBef>
                <a:spcPts val="1600"/>
              </a:spcBef>
              <a:spcAft>
                <a:spcPts val="1600"/>
              </a:spcAft>
              <a:buNone/>
            </a:pPr>
            <a:r>
              <a:rPr lang="es"/>
              <a:t>Desde el punto de vista de una personas que no tiene idea de lo que </a:t>
            </a:r>
            <a:r>
              <a:rPr lang="es"/>
              <a:t>está</a:t>
            </a:r>
            <a:r>
              <a:rPr lang="es"/>
              <a:t> haciendo es la mejor manera para poder guiar su idea con un empresario que pueda ordenar su entorno y generar beneficios.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Generar salvavidas para muchas empresas.</a:t>
            </a:r>
            <a:endParaRPr/>
          </a:p>
          <a:p>
            <a:pPr indent="0" lvl="0" marL="0" rtl="0" algn="l">
              <a:spcBef>
                <a:spcPts val="1600"/>
              </a:spcBef>
              <a:spcAft>
                <a:spcPts val="0"/>
              </a:spcAft>
              <a:buNone/>
            </a:pPr>
            <a:r>
              <a:rPr lang="es"/>
              <a:t>Encontrar nuevos proyecto a invertir.</a:t>
            </a:r>
            <a:endParaRPr/>
          </a:p>
          <a:p>
            <a:pPr indent="0" lvl="0" marL="0" rtl="0" algn="l">
              <a:spcBef>
                <a:spcPts val="1600"/>
              </a:spcBef>
              <a:spcAft>
                <a:spcPts val="0"/>
              </a:spcAft>
              <a:buNone/>
            </a:pPr>
            <a:r>
              <a:rPr lang="es"/>
              <a:t>Comprar parte de una empresa.</a:t>
            </a:r>
            <a:endParaRPr/>
          </a:p>
          <a:p>
            <a:pPr indent="0" lvl="0" marL="0" rtl="0" algn="l">
              <a:spcBef>
                <a:spcPts val="1600"/>
              </a:spcBef>
              <a:spcAft>
                <a:spcPts val="0"/>
              </a:spcAft>
              <a:buNone/>
            </a:pPr>
            <a:r>
              <a:rPr lang="es"/>
              <a:t>Invertir en un nuevo proyecto.</a:t>
            </a:r>
            <a:endParaRPr/>
          </a:p>
          <a:p>
            <a:pPr indent="0" lvl="0" marL="0" rtl="0" algn="l">
              <a:spcBef>
                <a:spcPts val="1600"/>
              </a:spcBef>
              <a:spcAft>
                <a:spcPts val="0"/>
              </a:spcAft>
              <a:buNone/>
            </a:pPr>
            <a:r>
              <a:rPr lang="es"/>
              <a:t>Obtener un Business Angel.</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Business Angel</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Se trata de un inversor privado dispuesto a colaborar en un proyecto empresarial. Además de capital financiero este tipo de inversor también aporta sus conocimientos empresariales, pues se trata de un inversor experimentado.</a:t>
            </a:r>
            <a:endParaRPr/>
          </a:p>
          <a:p>
            <a:pPr indent="0" lvl="0" marL="0" rtl="0" algn="just">
              <a:spcBef>
                <a:spcPts val="1600"/>
              </a:spcBef>
              <a:spcAft>
                <a:spcPts val="1600"/>
              </a:spcAft>
              <a:buNone/>
            </a:pPr>
            <a:r>
              <a:rPr lang="es"/>
              <a:t>Estos inversores no sólo invierten su dinero en un proyecto, sino también su tiempo. Además, la red de contactos del business angel también ayuda en el nuevo plan de negocio.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 de un business angel</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Por lo general invierten sus propios fondos en el proyecto, no como las empresas de Capital Riesgo.</a:t>
            </a:r>
            <a:endParaRPr/>
          </a:p>
          <a:p>
            <a:pPr indent="0" lvl="0" marL="0" rtl="0" algn="just">
              <a:spcBef>
                <a:spcPts val="1600"/>
              </a:spcBef>
              <a:spcAft>
                <a:spcPts val="0"/>
              </a:spcAft>
              <a:buNone/>
            </a:pPr>
            <a:r>
              <a:rPr lang="es"/>
              <a:t>Toman sus propias decisiones de inversión.</a:t>
            </a:r>
            <a:endParaRPr/>
          </a:p>
          <a:p>
            <a:pPr indent="0" lvl="0" marL="0" rtl="0" algn="just">
              <a:spcBef>
                <a:spcPts val="1600"/>
              </a:spcBef>
              <a:spcAft>
                <a:spcPts val="0"/>
              </a:spcAft>
              <a:buNone/>
            </a:pPr>
            <a:r>
              <a:rPr lang="es"/>
              <a:t>Invierten en empresas con quien no tienen relación de parentesco o amistad.</a:t>
            </a:r>
            <a:endParaRPr/>
          </a:p>
          <a:p>
            <a:pPr indent="0" lvl="0" marL="0" rtl="0" algn="just">
              <a:spcBef>
                <a:spcPts val="1600"/>
              </a:spcBef>
              <a:spcAft>
                <a:spcPts val="0"/>
              </a:spcAft>
              <a:buNone/>
            </a:pPr>
            <a:r>
              <a:rPr lang="es"/>
              <a:t>Invierten de acuerdo a la viabilidad del proyecto esperando gran ganancia futura.</a:t>
            </a:r>
            <a:endParaRPr/>
          </a:p>
          <a:p>
            <a:pPr indent="0" lvl="0" marL="0" rtl="0" algn="just">
              <a:spcBef>
                <a:spcPts val="1600"/>
              </a:spcBef>
              <a:spcAft>
                <a:spcPts val="0"/>
              </a:spcAft>
              <a:buNone/>
            </a:pPr>
            <a:r>
              <a:rPr lang="es"/>
              <a:t>El objetivo principal es la rentabilidad de la inversión.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Rondas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Existen varios tipos de rondas, conocidas como series, A, B, C, etc.</a:t>
            </a:r>
            <a:endParaRPr/>
          </a:p>
          <a:p>
            <a:pPr indent="0" lvl="0" marL="0" rtl="0" algn="just">
              <a:spcBef>
                <a:spcPts val="1600"/>
              </a:spcBef>
              <a:spcAft>
                <a:spcPts val="0"/>
              </a:spcAft>
              <a:buNone/>
            </a:pPr>
            <a:r>
              <a:rPr lang="es"/>
              <a:t>La Serie A se caracteriza porque suele ser la primera vez que una compañía se ofrece a inversores externos, como puede ser un </a:t>
            </a:r>
            <a:r>
              <a:rPr b="1" lang="es"/>
              <a:t>business angel</a:t>
            </a:r>
            <a:r>
              <a:rPr lang="es"/>
              <a:t> con mucho capital o algún grupo de inversión privado.</a:t>
            </a:r>
            <a:endParaRPr/>
          </a:p>
          <a:p>
            <a:pPr indent="0" lvl="0" marL="0" rtl="0" algn="just">
              <a:spcBef>
                <a:spcPts val="1600"/>
              </a:spcBef>
              <a:spcAft>
                <a:spcPts val="0"/>
              </a:spcAft>
              <a:buNone/>
            </a:pPr>
            <a:r>
              <a:rPr lang="es"/>
              <a:t>La Serie B suele darse cuando la compañía ya es rentable y se quiere que crezca y que se expanda para aumentar el margen de beneficios.</a:t>
            </a:r>
            <a:endParaRPr/>
          </a:p>
          <a:p>
            <a:pPr indent="0" lvl="0" marL="0" rtl="0" algn="just">
              <a:spcBef>
                <a:spcPts val="1600"/>
              </a:spcBef>
              <a:spcAft>
                <a:spcPts val="1600"/>
              </a:spcAft>
              <a:buNone/>
            </a:pPr>
            <a:r>
              <a:rPr lang="es"/>
              <a:t>La serie C pretende alcanzar un mayor desarrollo del producto de la Start Up. Otro de los objetivos de esta etapa es la preparación para el “exit”. Es decir, la adquisición o la salida a bolsa.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Así pues, en las Series C se encontrarán empresas con un estado de crecimiento avanzado las cuales generan mayores beneficios. Es por lo que las cantidades que se van a invertir en las mismas suelen ser muy elevadas.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Serie A</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porcentajes de la empresa que se abren a los inversores suelen ir del 10 al 30% y se suelen incluir acciones preferentes (preferred stocks) con cláusulas que den prioridad a los primeros inversores sobre los de las siguientes rondas cuando el capital siga ampliándose.</a:t>
            </a:r>
            <a:endParaRPr/>
          </a:p>
          <a:p>
            <a:pPr indent="0" lvl="0" marL="0" rtl="0" algn="l">
              <a:spcBef>
                <a:spcPts val="1600"/>
              </a:spcBef>
              <a:spcAft>
                <a:spcPts val="1600"/>
              </a:spcAft>
              <a:buNone/>
            </a:pPr>
            <a:r>
              <a:rPr lang="es"/>
              <a:t>Empezar a vender SIMOCU.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