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367" r:id="rId5"/>
    <p:sldId id="368" r:id="rId6"/>
    <p:sldId id="369" r:id="rId7"/>
    <p:sldId id="370" r:id="rId8"/>
    <p:sldId id="372" r:id="rId9"/>
    <p:sldId id="373" r:id="rId10"/>
    <p:sldId id="375" r:id="rId11"/>
    <p:sldId id="378" r:id="rId12"/>
    <p:sldId id="376" r:id="rId13"/>
    <p:sldId id="377" r:id="rId14"/>
    <p:sldId id="34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varScale="1">
        <p:scale>
          <a:sx n="90" d="100"/>
          <a:sy n="90" d="100"/>
        </p:scale>
        <p:origin x="816" y="102"/>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11</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pPr/>
              <a:t>24-11-2024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mailto:velmurugan25kl10@gmail.com" TargetMode="External"/><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5" y="2312364"/>
            <a:ext cx="6520068" cy="2246769"/>
          </a:xfrm>
          <a:prstGeom prst="rect">
            <a:avLst/>
          </a:prstGeom>
          <a:noFill/>
        </p:spPr>
        <p:txBody>
          <a:bodyPr wrap="square">
            <a:spAutoFit/>
          </a:bodyPr>
          <a:lstStyle/>
          <a:p>
            <a:pPr algn="ctr"/>
            <a:r>
              <a:rPr lang="en-US" sz="2800" dirty="0">
                <a:latin typeface="Times New Roman" pitchFamily="18" charset="0"/>
                <a:cs typeface="Times New Roman" pitchFamily="18" charset="0"/>
              </a:rPr>
              <a:t>AUTOMATIC MUSIC GENERATION</a:t>
            </a:r>
            <a:endParaRPr lang="en-US"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r>
              <a:rPr lang="en-US" dirty="0">
                <a:latin typeface="Times New Roman" pitchFamily="18" charset="0"/>
                <a:cs typeface="Times New Roman" pitchFamily="18" charset="0"/>
              </a:rPr>
              <a:t>Done by:				</a:t>
            </a:r>
            <a:r>
              <a:rPr lang="en-US" sz="1400"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sz="1400" dirty="0">
                <a:latin typeface="Times New Roman" pitchFamily="18" charset="0"/>
                <a:cs typeface="Times New Roman" pitchFamily="18" charset="0"/>
              </a:rPr>
              <a:t>Guide:</a:t>
            </a:r>
          </a:p>
          <a:p>
            <a:r>
              <a:rPr lang="en-US" dirty="0">
                <a:latin typeface="Times New Roman" pitchFamily="18" charset="0"/>
                <a:cs typeface="Times New Roman" pitchFamily="18" charset="0"/>
              </a:rPr>
              <a:t>K.VELMURUGAN(au22me305)				</a:t>
            </a:r>
            <a:r>
              <a:rPr lang="en-US" dirty="0" err="1">
                <a:latin typeface="Times New Roman" pitchFamily="18" charset="0"/>
                <a:cs typeface="Times New Roman" pitchFamily="18" charset="0"/>
              </a:rPr>
              <a:t>P.Raja</a:t>
            </a:r>
            <a:endParaRPr lang="en-US" dirty="0">
              <a:latin typeface="Times New Roman" pitchFamily="18" charset="0"/>
              <a:cs typeface="Times New Roman" pitchFamily="18" charset="0"/>
            </a:endParaRPr>
          </a:p>
          <a:p>
            <a:r>
              <a:rPr lang="en-US" sz="1400" dirty="0">
                <a:latin typeface="Times New Roman" pitchFamily="18" charset="0"/>
                <a:cs typeface="Times New Roman" pitchFamily="18" charset="0"/>
                <a:hlinkClick r:id="rId8"/>
              </a:rPr>
              <a:t>velmurugan25kl10@gmail.com</a:t>
            </a:r>
            <a:r>
              <a:rPr lang="en-US" sz="1400" dirty="0">
                <a:latin typeface="Times New Roman" pitchFamily="18" charset="0"/>
                <a:cs typeface="Times New Roman" pitchFamily="18" charset="0"/>
              </a:rPr>
              <a:t> 			            Master Trainer</a:t>
            </a:r>
          </a:p>
          <a:p>
            <a:pPr algn="ctr"/>
            <a:endParaRPr lang="en-US" dirty="0">
              <a:latin typeface="Times New Roman" pitchFamily="18" charset="0"/>
              <a:cs typeface="Times New Roman" pitchFamily="18" charset="0"/>
            </a:endParaRPr>
          </a:p>
          <a:p>
            <a:pPr algn="ctr"/>
            <a:endParaRPr lang="en-US" sz="1400"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xfrm>
            <a:off x="361127" y="902225"/>
            <a:ext cx="8520600" cy="57270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988541" y="1421027"/>
            <a:ext cx="6030097" cy="1077218"/>
          </a:xfrm>
          <a:prstGeom prst="rect">
            <a:avLst/>
          </a:prstGeom>
          <a:noFill/>
        </p:spPr>
        <p:txBody>
          <a:bodyPr wrap="square" rtlCol="0">
            <a:spAutoFit/>
          </a:bodyPr>
          <a:lstStyle/>
          <a:p>
            <a:pPr>
              <a:buFont typeface="Arial" pitchFamily="34" charset="0"/>
              <a:buChar char="•"/>
            </a:pPr>
            <a:r>
              <a:rPr lang="en-US" sz="1600" dirty="0">
                <a:latin typeface="Times New Roman" pitchFamily="18" charset="0"/>
                <a:cs typeface="Times New Roman" pitchFamily="18" charset="0"/>
              </a:rPr>
              <a:t>Expand the project to include raw audio generation instead of feature-based generation.</a:t>
            </a:r>
          </a:p>
          <a:p>
            <a:pPr>
              <a:buFont typeface="Arial" pitchFamily="34" charset="0"/>
              <a:buChar char="•"/>
            </a:pPr>
            <a:r>
              <a:rPr lang="en-US" sz="1600" dirty="0">
                <a:latin typeface="Times New Roman" pitchFamily="18" charset="0"/>
                <a:cs typeface="Times New Roman" pitchFamily="18" charset="0"/>
              </a:rPr>
              <a:t>Experiment with other generative models, such as Transformers, for music generation tasks.</a:t>
            </a:r>
          </a:p>
        </p:txBody>
      </p:sp>
    </p:spTree>
    <p:extLst>
      <p:ext uri="{BB962C8B-B14F-4D97-AF65-F5344CB8AC3E}">
        <p14:creationId xmlns:p14="http://schemas.microsoft.com/office/powerpoint/2010/main" val="70511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311700" y="766301"/>
            <a:ext cx="8520600" cy="572700"/>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1136822" y="1421027"/>
            <a:ext cx="7080421" cy="954107"/>
          </a:xfrm>
          <a:prstGeom prst="rect">
            <a:avLst/>
          </a:prstGeom>
          <a:noFill/>
        </p:spPr>
        <p:txBody>
          <a:bodyPr wrap="square" rtlCol="0">
            <a:spAutoFit/>
          </a:bodyPr>
          <a:lstStyle/>
          <a:p>
            <a:r>
              <a:rPr lang="en-US" dirty="0"/>
              <a:t>The project aims to create an automatic music generation system using </a:t>
            </a:r>
            <a:r>
              <a:rPr lang="en-US" dirty="0" err="1"/>
              <a:t>WaveNet</a:t>
            </a:r>
            <a:r>
              <a:rPr lang="en-US" dirty="0"/>
              <a:t> and LSTM deep learning architectures. It compares their performance in generating music from sequential audio feature data. Results show </a:t>
            </a:r>
            <a:r>
              <a:rPr lang="en-US" dirty="0" err="1"/>
              <a:t>WaveNet</a:t>
            </a:r>
            <a:r>
              <a:rPr lang="en-US" dirty="0"/>
              <a:t> excels in capturing temporal dependencies, while LSTM offers competitive computational efficiency.</a:t>
            </a: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a:xfrm>
            <a:off x="311700" y="642733"/>
            <a:ext cx="8520600" cy="572700"/>
          </a:xfrm>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1136822" y="1285104"/>
            <a:ext cx="6993924" cy="954107"/>
          </a:xfrm>
          <a:prstGeom prst="rect">
            <a:avLst/>
          </a:prstGeom>
          <a:noFill/>
        </p:spPr>
        <p:txBody>
          <a:bodyPr wrap="square" rtlCol="0">
            <a:spAutoFit/>
          </a:bodyPr>
          <a:lstStyle/>
          <a:p>
            <a:r>
              <a:rPr lang="en-US" dirty="0">
                <a:latin typeface="Times New Roman" pitchFamily="18" charset="0"/>
                <a:cs typeface="Times New Roman" pitchFamily="18" charset="0"/>
              </a:rPr>
              <a:t>Music generation has been an area of interest in the field of artificial intelligence, with applications ranging from virtual musicians to dynamic background music in games and media. The challenge lies in generating coherent, meaningful, and musically sound sequences of notes or audio features from learned patterns.</a:t>
            </a: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xfrm>
            <a:off x="274630" y="766300"/>
            <a:ext cx="8520600" cy="57270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939114" y="1408671"/>
            <a:ext cx="6944497" cy="2062103"/>
          </a:xfrm>
          <a:prstGeom prst="rect">
            <a:avLst/>
          </a:prstGeom>
          <a:noFill/>
        </p:spPr>
        <p:txBody>
          <a:bodyPr wrap="square" rtlCol="0">
            <a:spAutoFit/>
          </a:bodyPr>
          <a:lstStyle/>
          <a:p>
            <a:r>
              <a:rPr lang="en-US" sz="1600" dirty="0">
                <a:latin typeface="Times New Roman" pitchFamily="18" charset="0"/>
                <a:cs typeface="Times New Roman" pitchFamily="18" charset="0"/>
              </a:rPr>
              <a:t>The proposed solution for automatic music generation involves building and comparing two deep learning models: </a:t>
            </a:r>
            <a:r>
              <a:rPr lang="en-US" sz="1600" dirty="0" err="1">
                <a:latin typeface="Times New Roman" pitchFamily="18" charset="0"/>
                <a:cs typeface="Times New Roman" pitchFamily="18" charset="0"/>
              </a:rPr>
              <a:t>WaveNet</a:t>
            </a:r>
            <a:r>
              <a:rPr lang="en-US" sz="1600" dirty="0">
                <a:latin typeface="Times New Roman" pitchFamily="18" charset="0"/>
                <a:cs typeface="Times New Roman" pitchFamily="18" charset="0"/>
              </a:rPr>
              <a:t> and Long Short-Term Memory (LSTM), each designed to handle sequential data in unique ways.</a:t>
            </a:r>
          </a:p>
          <a:p>
            <a:pPr>
              <a:buFont typeface="Arial" pitchFamily="34" charset="0"/>
              <a:buChar char="•"/>
            </a:pPr>
            <a:r>
              <a:rPr lang="en-US" sz="1600" dirty="0" err="1">
                <a:latin typeface="Times New Roman" pitchFamily="18" charset="0"/>
                <a:cs typeface="Times New Roman" pitchFamily="18" charset="0"/>
              </a:rPr>
              <a:t>WaveNet</a:t>
            </a:r>
            <a:r>
              <a:rPr lang="en-US" sz="1600" dirty="0">
                <a:latin typeface="Times New Roman" pitchFamily="18" charset="0"/>
                <a:cs typeface="Times New Roman" pitchFamily="18" charset="0"/>
              </a:rPr>
              <a:t> model</a:t>
            </a:r>
          </a:p>
          <a:p>
            <a:pPr>
              <a:buFont typeface="Arial" pitchFamily="34" charset="0"/>
              <a:buChar char="•"/>
            </a:pPr>
            <a:r>
              <a:rPr lang="en-US" sz="1600" dirty="0">
                <a:latin typeface="Times New Roman" pitchFamily="18" charset="0"/>
                <a:cs typeface="Times New Roman" pitchFamily="18" charset="0"/>
              </a:rPr>
              <a:t>LSTM Model</a:t>
            </a:r>
          </a:p>
          <a:p>
            <a:pPr>
              <a:buFont typeface="Arial" pitchFamily="34" charset="0"/>
              <a:buChar char="•"/>
            </a:pPr>
            <a:r>
              <a:rPr lang="en-US" sz="1600" dirty="0">
                <a:latin typeface="Times New Roman" pitchFamily="18" charset="0"/>
                <a:cs typeface="Times New Roman" pitchFamily="18" charset="0"/>
              </a:rPr>
              <a:t>Data Preprocessing and Training</a:t>
            </a:r>
          </a:p>
          <a:p>
            <a:pPr>
              <a:buFont typeface="Arial" pitchFamily="34" charset="0"/>
              <a:buChar char="•"/>
            </a:pPr>
            <a:r>
              <a:rPr lang="en-US" sz="1600" dirty="0">
                <a:latin typeface="Times New Roman" pitchFamily="18" charset="0"/>
                <a:cs typeface="Times New Roman" pitchFamily="18" charset="0"/>
              </a:rPr>
              <a:t>Comparison and Evaluation</a:t>
            </a:r>
          </a:p>
          <a:p>
            <a:pPr>
              <a:buFont typeface="Arial" pitchFamily="34" charset="0"/>
              <a:buChar char="•"/>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sp>
        <p:nvSpPr>
          <p:cNvPr id="4" name="TextBox 3"/>
          <p:cNvSpPr txBox="1"/>
          <p:nvPr/>
        </p:nvSpPr>
        <p:spPr>
          <a:xfrm>
            <a:off x="568411" y="1124465"/>
            <a:ext cx="7982464" cy="2893100"/>
          </a:xfrm>
          <a:prstGeom prst="rect">
            <a:avLst/>
          </a:prstGeom>
          <a:noFill/>
        </p:spPr>
        <p:txBody>
          <a:bodyPr wrap="square" rtlCol="0">
            <a:spAutoFit/>
          </a:bodyPr>
          <a:lstStyle/>
          <a:p>
            <a:pPr>
              <a:buFont typeface="Arial" pitchFamily="34" charset="0"/>
              <a:buChar char="•"/>
            </a:pPr>
            <a:r>
              <a:rPr lang="en-US" dirty="0">
                <a:latin typeface="Times New Roman" pitchFamily="18" charset="0"/>
                <a:cs typeface="Times New Roman" pitchFamily="18" charset="0"/>
              </a:rPr>
              <a:t>Data Collection and Preprocessing: Collect a large dataset of musical features (e.g., tempo, loudness, valence) and preprocess the data by scaling and formatting it into a time-series structure suitable for sequential models.</a:t>
            </a:r>
          </a:p>
          <a:p>
            <a:pPr>
              <a:buFont typeface="Arial" pitchFamily="34" charset="0"/>
              <a:buChar char="•"/>
            </a:pPr>
            <a:r>
              <a:rPr lang="en-US" dirty="0" err="1">
                <a:latin typeface="Times New Roman" pitchFamily="18" charset="0"/>
                <a:cs typeface="Times New Roman" pitchFamily="18" charset="0"/>
              </a:rPr>
              <a:t>WaveNet</a:t>
            </a:r>
            <a:r>
              <a:rPr lang="en-US" dirty="0">
                <a:latin typeface="Times New Roman" pitchFamily="18" charset="0"/>
                <a:cs typeface="Times New Roman" pitchFamily="18" charset="0"/>
              </a:rPr>
              <a:t> Model Design: Implement the </a:t>
            </a:r>
            <a:r>
              <a:rPr lang="en-US" dirty="0" err="1">
                <a:latin typeface="Times New Roman" pitchFamily="18" charset="0"/>
                <a:cs typeface="Times New Roman" pitchFamily="18" charset="0"/>
              </a:rPr>
              <a:t>WaveNet</a:t>
            </a:r>
            <a:r>
              <a:rPr lang="en-US" dirty="0">
                <a:latin typeface="Times New Roman" pitchFamily="18" charset="0"/>
                <a:cs typeface="Times New Roman" pitchFamily="18" charset="0"/>
              </a:rPr>
              <a:t> architecture with causal and dilated convolutions, which allows the model to generate music by predicting each time-step based on past data, ensuring long-range temporal dependencies are captured efficiently.</a:t>
            </a:r>
          </a:p>
          <a:p>
            <a:pPr>
              <a:buFont typeface="Arial" pitchFamily="34" charset="0"/>
              <a:buChar char="•"/>
            </a:pPr>
            <a:r>
              <a:rPr lang="en-US" dirty="0">
                <a:latin typeface="Times New Roman" pitchFamily="18" charset="0"/>
                <a:cs typeface="Times New Roman" pitchFamily="18" charset="0"/>
              </a:rPr>
              <a:t>LSTM Model Design: Build an LSTM network to handle sequential data through recurrent layers, allowing it to generate sequences by learning temporal dependencies from past time-steps.</a:t>
            </a:r>
          </a:p>
          <a:p>
            <a:pPr>
              <a:buFont typeface="Arial" pitchFamily="34" charset="0"/>
              <a:buChar char="•"/>
            </a:pPr>
            <a:r>
              <a:rPr lang="en-US" dirty="0">
                <a:latin typeface="Times New Roman" pitchFamily="18" charset="0"/>
                <a:cs typeface="Times New Roman" pitchFamily="18" charset="0"/>
              </a:rPr>
              <a:t>Model Training: Train both the </a:t>
            </a:r>
            <a:r>
              <a:rPr lang="en-US" dirty="0" err="1">
                <a:latin typeface="Times New Roman" pitchFamily="18" charset="0"/>
                <a:cs typeface="Times New Roman" pitchFamily="18" charset="0"/>
              </a:rPr>
              <a:t>WaveNet</a:t>
            </a:r>
            <a:r>
              <a:rPr lang="en-US" dirty="0">
                <a:latin typeface="Times New Roman" pitchFamily="18" charset="0"/>
                <a:cs typeface="Times New Roman" pitchFamily="18" charset="0"/>
              </a:rPr>
              <a:t> and LSTM models on the preprocessed dataset, adjusting </a:t>
            </a:r>
            <a:r>
              <a:rPr lang="en-US" dirty="0" err="1">
                <a:latin typeface="Times New Roman" pitchFamily="18" charset="0"/>
                <a:cs typeface="Times New Roman" pitchFamily="18" charset="0"/>
              </a:rPr>
              <a:t>hyperparameters</a:t>
            </a:r>
            <a:r>
              <a:rPr lang="en-US" dirty="0">
                <a:latin typeface="Times New Roman" pitchFamily="18" charset="0"/>
                <a:cs typeface="Times New Roman" pitchFamily="18" charset="0"/>
              </a:rPr>
              <a:t> as needed, to minimize prediction error and maximize music sequence coherence.</a:t>
            </a:r>
          </a:p>
          <a:p>
            <a:pPr>
              <a:buFont typeface="Arial" pitchFamily="34" charset="0"/>
              <a:buChar char="•"/>
            </a:pPr>
            <a:r>
              <a:rPr lang="en-US" dirty="0">
                <a:latin typeface="Times New Roman" pitchFamily="18" charset="0"/>
                <a:cs typeface="Times New Roman" pitchFamily="18" charset="0"/>
              </a:rPr>
              <a:t>Evaluation and Comparison: Evaluate the models on test data by analyzing their prediction loss and sequence generation quality, then compare both models to determine which offers superior performance for automatic music generation.</a:t>
            </a:r>
          </a:p>
        </p:txBody>
      </p:sp>
    </p:spTree>
    <p:extLst>
      <p:ext uri="{BB962C8B-B14F-4D97-AF65-F5344CB8AC3E}">
        <p14:creationId xmlns:p14="http://schemas.microsoft.com/office/powerpoint/2010/main"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968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6A9F3CC-AB4B-D6F1-9346-AC2BB94FA663}"/>
              </a:ext>
            </a:extLst>
          </p:cNvPr>
          <p:cNvSpPr txBox="1">
            <a:spLocks/>
          </p:cNvSpPr>
          <p:nvPr/>
        </p:nvSpPr>
        <p:spPr>
          <a:xfrm>
            <a:off x="309740" y="375246"/>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a:solidFill>
                  <a:srgbClr val="002060"/>
                </a:solidFill>
                <a:latin typeface="Arial" panose="020B0604020202020204" pitchFamily="34" charset="0"/>
                <a:cs typeface="Arial" panose="020B0604020202020204" pitchFamily="34" charset="0"/>
              </a:rPr>
              <a:t>Video of Project Demo</a:t>
            </a:r>
            <a:endParaRPr lang="en-I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41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xfrm>
            <a:off x="249916" y="667447"/>
            <a:ext cx="8520600" cy="57270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914400" y="1458097"/>
            <a:ext cx="7488195" cy="1077218"/>
          </a:xfrm>
          <a:prstGeom prst="rect">
            <a:avLst/>
          </a:prstGeom>
          <a:noFill/>
        </p:spPr>
        <p:txBody>
          <a:bodyPr wrap="square" rtlCol="0">
            <a:spAutoFit/>
          </a:bodyPr>
          <a:lstStyle/>
          <a:p>
            <a:r>
              <a:rPr lang="en-US" sz="1600" dirty="0">
                <a:latin typeface="Times New Roman" pitchFamily="18" charset="0"/>
                <a:cs typeface="Times New Roman" pitchFamily="18" charset="0"/>
              </a:rPr>
              <a:t>This project demonstrates the potential of </a:t>
            </a:r>
            <a:r>
              <a:rPr lang="en-US" sz="1600" dirty="0" err="1">
                <a:latin typeface="Times New Roman" pitchFamily="18" charset="0"/>
                <a:cs typeface="Times New Roman" pitchFamily="18" charset="0"/>
              </a:rPr>
              <a:t>WaveNet</a:t>
            </a:r>
            <a:r>
              <a:rPr lang="en-US" sz="1600" dirty="0">
                <a:latin typeface="Times New Roman" pitchFamily="18" charset="0"/>
                <a:cs typeface="Times New Roman" pitchFamily="18" charset="0"/>
              </a:rPr>
              <a:t> in generating music sequences compared to traditional recurrent models like LSTM. While both models have their strengths, </a:t>
            </a:r>
            <a:r>
              <a:rPr lang="en-US" sz="1600" dirty="0" err="1">
                <a:latin typeface="Times New Roman" pitchFamily="18" charset="0"/>
                <a:cs typeface="Times New Roman" pitchFamily="18" charset="0"/>
              </a:rPr>
              <a:t>WaveNet's</a:t>
            </a:r>
            <a:r>
              <a:rPr lang="en-US" sz="1600" dirty="0">
                <a:latin typeface="Times New Roman" pitchFamily="18" charset="0"/>
                <a:cs typeface="Times New Roman" pitchFamily="18" charset="0"/>
              </a:rPr>
              <a:t> ability to capture long-range dependencies provides superior results for music generation.</a:t>
            </a:r>
          </a:p>
        </p:txBody>
      </p:sp>
    </p:spTree>
    <p:extLst>
      <p:ext uri="{BB962C8B-B14F-4D97-AF65-F5344CB8AC3E}">
        <p14:creationId xmlns:p14="http://schemas.microsoft.com/office/powerpoint/2010/main" val="21747845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4eeb56d-118c-48c3-937f-7f05817f7373"/>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0/xmlns/"/>
    <ds:schemaRef ds:uri="http://www.w3.org/2001/XMLSchema"/>
    <ds:schemaRef ds:uri="94eeb56d-118c-48c3-937f-7f05817f7373"/>
    <ds:schemaRef ds:uri="fe56e3b0-34a1-4d6f-a501-a0b2b7006a18"/>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TotalTime>
  <Words>514</Words>
  <Application>Microsoft Office PowerPoint</Application>
  <PresentationFormat>On-screen Show (16:9)</PresentationFormat>
  <Paragraphs>46</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Simple Light</vt:lpstr>
      <vt:lpstr>PowerPoint Presentation</vt:lpstr>
      <vt:lpstr>PowerPoint Presentation</vt:lpstr>
      <vt:lpstr>Abstract</vt:lpstr>
      <vt:lpstr>Problem Statement</vt:lpstr>
      <vt:lpstr>Proposed Solution</vt:lpstr>
      <vt:lpstr>System Architecture</vt:lpstr>
      <vt:lpstr>Live Demo of Project</vt:lpstr>
      <vt:lpstr>PowerPoint Presentation</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AADHI ESHWAR.K</dc:creator>
  <cp:lastModifiedBy>Vel Murugan</cp:lastModifiedBy>
  <cp:revision>9</cp:revision>
  <dcterms:modified xsi:type="dcterms:W3CDTF">2024-11-24T05:45:25Z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