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5" r:id="rId8"/>
    <p:sldId id="2146847056" r:id="rId9"/>
    <p:sldId id="266" r:id="rId10"/>
    <p:sldId id="2146847057" r:id="rId11"/>
    <p:sldId id="267" r:id="rId12"/>
    <p:sldId id="2146847058" r:id="rId13"/>
    <p:sldId id="2146847059" r:id="rId14"/>
    <p:sldId id="268"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95100" y="1619096"/>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salary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531876" y="4414855"/>
            <a:ext cx="11128248" cy="1292662"/>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r>
              <a:rPr lang="en-US" sz="2000" b="1" dirty="0">
                <a:solidFill>
                  <a:schemeClr val="bg1"/>
                </a:solidFill>
                <a:latin typeface="Arial" pitchFamily="34" charset="0"/>
                <a:cs typeface="Arial" pitchFamily="34" charset="0"/>
              </a:rPr>
              <a:t>NAME        :  VELUGULA DURGAPRASAD</a:t>
            </a:r>
          </a:p>
          <a:p>
            <a:r>
              <a:rPr lang="en-US" sz="2000" b="1" dirty="0">
                <a:solidFill>
                  <a:schemeClr val="bg1"/>
                </a:solidFill>
                <a:latin typeface="Arial" pitchFamily="34" charset="0"/>
                <a:cs typeface="Arial" pitchFamily="34" charset="0"/>
              </a:rPr>
              <a:t>COLLEGE :</a:t>
            </a:r>
            <a:r>
              <a:rPr lang="en-US" b="1" dirty="0">
                <a:solidFill>
                  <a:schemeClr val="bg1"/>
                </a:solidFill>
                <a:latin typeface="Arial"/>
                <a:cs typeface="Arial"/>
              </a:rPr>
              <a:t>   GIET ENGINEERING COLLEGE   </a:t>
            </a:r>
          </a:p>
          <a:p>
            <a:r>
              <a:rPr lang="en-US" b="1" dirty="0">
                <a:solidFill>
                  <a:schemeClr val="bg1"/>
                </a:solidFill>
                <a:latin typeface="Arial"/>
                <a:cs typeface="Arial"/>
              </a:rPr>
              <a:t> BRANCH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C09E-7CEB-BA6D-5E4A-A436477ADD48}"/>
              </a:ext>
            </a:extLst>
          </p:cNvPr>
          <p:cNvSpPr>
            <a:spLocks noGrp="1"/>
          </p:cNvSpPr>
          <p:nvPr>
            <p:ph type="title"/>
          </p:nvPr>
        </p:nvSpPr>
        <p:spPr>
          <a:xfrm>
            <a:off x="363794" y="702155"/>
            <a:ext cx="11247014" cy="792347"/>
          </a:xfrm>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F0B02122-6601-2520-0F08-56D183F8421D}"/>
              </a:ext>
            </a:extLst>
          </p:cNvPr>
          <p:cNvSpPr>
            <a:spLocks noGrp="1"/>
          </p:cNvSpPr>
          <p:nvPr>
            <p:ph idx="1"/>
          </p:nvPr>
        </p:nvSpPr>
        <p:spPr>
          <a:xfrm>
            <a:off x="363794" y="1651819"/>
            <a:ext cx="11041625" cy="1288026"/>
          </a:xfrm>
        </p:spPr>
        <p:txBody>
          <a:bodyPr>
            <a:normAutofit/>
          </a:bodyPr>
          <a:lstStyle/>
          <a:p>
            <a:pPr marL="0" indent="0">
              <a:buNone/>
            </a:pPr>
            <a:r>
              <a:rPr lang="en-IN" sz="2400" dirty="0" err="1">
                <a:solidFill>
                  <a:srgbClr val="00B0F0"/>
                </a:solidFill>
              </a:rPr>
              <a:t>Github</a:t>
            </a:r>
            <a:r>
              <a:rPr lang="en-IN" sz="2400" dirty="0">
                <a:solidFill>
                  <a:srgbClr val="00B0F0"/>
                </a:solidFill>
              </a:rPr>
              <a:t> </a:t>
            </a:r>
            <a:r>
              <a:rPr lang="en-IN" sz="2400" dirty="0" err="1">
                <a:solidFill>
                  <a:srgbClr val="00B0F0"/>
                </a:solidFill>
              </a:rPr>
              <a:t>link:https</a:t>
            </a:r>
            <a:r>
              <a:rPr lang="en-IN" sz="2400" dirty="0">
                <a:solidFill>
                  <a:srgbClr val="00B0F0"/>
                </a:solidFill>
              </a:rPr>
              <a:t>://github.com/veluguladurgaprasad99/</a:t>
            </a:r>
            <a:r>
              <a:rPr lang="en-IN" sz="2400" dirty="0" err="1">
                <a:solidFill>
                  <a:srgbClr val="00B0F0"/>
                </a:solidFill>
              </a:rPr>
              <a:t>employee_salary_prediction</a:t>
            </a:r>
            <a:endParaRPr lang="en-IN" sz="2400" dirty="0">
              <a:solidFill>
                <a:srgbClr val="00B0F0"/>
              </a:solidFill>
            </a:endParaRPr>
          </a:p>
        </p:txBody>
      </p:sp>
    </p:spTree>
    <p:extLst>
      <p:ext uri="{BB962C8B-B14F-4D97-AF65-F5344CB8AC3E}">
        <p14:creationId xmlns:p14="http://schemas.microsoft.com/office/powerpoint/2010/main" val="138766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255640" y="1553496"/>
            <a:ext cx="11355168" cy="5043949"/>
          </a:xfrm>
        </p:spPr>
        <p:txBody>
          <a:bodyPr>
            <a:normAutofit fontScale="92500" lnSpcReduction="20000"/>
          </a:bodyPr>
          <a:lstStyle/>
          <a:p>
            <a:r>
              <a:rPr lang="en-US" sz="2800" dirty="0"/>
              <a:t>The </a:t>
            </a:r>
            <a:r>
              <a:rPr lang="en-US" sz="2800" b="1" dirty="0"/>
              <a:t>Employee Salary Prediction</a:t>
            </a:r>
            <a:r>
              <a:rPr lang="en-US" sz="2800" dirty="0"/>
              <a:t> project successfully demonstrates the application of machine learning techniques in forecasting employee salaries based on relevant features such as education level, years of experience, job role, and industry sector. By leveraging regression models like </a:t>
            </a:r>
            <a:r>
              <a:rPr lang="en-US" sz="2800" b="1" dirty="0"/>
              <a:t>Linear Regression</a:t>
            </a:r>
            <a:r>
              <a:rPr lang="en-US" sz="2800" dirty="0"/>
              <a:t>, </a:t>
            </a:r>
            <a:r>
              <a:rPr lang="en-US" sz="2800" b="1" dirty="0"/>
              <a:t>Random Forest</a:t>
            </a:r>
            <a:r>
              <a:rPr lang="en-US" sz="2800" dirty="0"/>
              <a:t>, and </a:t>
            </a:r>
            <a:r>
              <a:rPr lang="en-US" sz="2800" b="1" dirty="0"/>
              <a:t>Decision Tree</a:t>
            </a:r>
            <a:r>
              <a:rPr lang="en-US" sz="2800" dirty="0"/>
              <a:t>, we were able to analyze and identify key factors influencing salary outcomes.</a:t>
            </a:r>
          </a:p>
          <a:p>
            <a:r>
              <a:rPr lang="en-US" sz="2800" dirty="0"/>
              <a:t>The model provides valuable insights that can assist HR departments and organizations in making informed, data-driven decisions regarding compensation strategies, hiring, and workforce planning. Among the models tested, the [insert best model name here, e.g., </a:t>
            </a:r>
            <a:r>
              <a:rPr lang="en-US" sz="2800" i="1" dirty="0"/>
              <a:t>Random Forest Regressor</a:t>
            </a:r>
            <a:r>
              <a:rPr lang="en-US" sz="2800" dirty="0"/>
              <a:t>] yielded the most accurate results, achieving a high R² score and low error metrics.</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Google </a:t>
            </a:r>
            <a:r>
              <a:rPr lang="en-IN" sz="2400" dirty="0" err="1">
                <a:solidFill>
                  <a:srgbClr val="0F0F0F"/>
                </a:solidFill>
                <a:ea typeface="+mn-lt"/>
                <a:cs typeface="+mn-lt"/>
              </a:rPr>
              <a:t>Colab</a:t>
            </a:r>
            <a:r>
              <a:rPr lang="en-IN" sz="2400" dirty="0">
                <a:solidFill>
                  <a:srgbClr val="0F0F0F"/>
                </a:solidFill>
                <a:ea typeface="+mn-lt"/>
                <a:cs typeface="+mn-lt"/>
              </a:rPr>
              <a:t> </a:t>
            </a:r>
            <a:endParaRPr lang="en-IN" sz="2400" dirty="0"/>
          </a:p>
          <a:p>
            <a:pPr marL="305435" indent="-305435"/>
            <a:r>
              <a:rPr lang="en-IN" sz="2400" dirty="0" err="1">
                <a:solidFill>
                  <a:srgbClr val="0F0F0F"/>
                </a:solidFill>
                <a:ea typeface="+mn-lt"/>
                <a:cs typeface="+mn-lt"/>
              </a:rPr>
              <a:t>kaggle</a:t>
            </a:r>
            <a:r>
              <a:rPr lang="en-IN" sz="2400" dirty="0">
                <a:solidFill>
                  <a:srgbClr val="0F0F0F"/>
                </a:solidFill>
                <a:ea typeface="+mn-lt"/>
                <a:cs typeface="+mn-lt"/>
              </a:rPr>
              <a:t> </a:t>
            </a:r>
            <a:endParaRPr lang="en-IN" sz="2400" dirty="0"/>
          </a:p>
          <a:p>
            <a:pPr marL="305435" indent="-305435"/>
            <a:r>
              <a:rPr lang="en-IN" sz="2800" dirty="0">
                <a:solidFill>
                  <a:srgbClr val="0F0F0F"/>
                </a:solidFill>
                <a:ea typeface="+mn-lt"/>
                <a:cs typeface="+mn-lt"/>
              </a:rPr>
              <a:t>ML Algorithms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2" y="681896"/>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305435" indent="-305435" algn="just"/>
            <a:r>
              <a:rPr lang="en-US" sz="2800" b="1" dirty="0"/>
              <a:t>In today's competitive job market, accurately estimating employee salaries is crucial for both job seekers and employers. Companies often face challenges in setting fair and competitive salaries based on factors such as experience, education level, job title, industry, and location. Manual salary prediction can be biased, time-consuming, and inefficient. This project aims to build a machine learning model that can predict the salary of an employee using relevant features from historical data. By leveraging supervised learning techniques, the system will help provide more accurate, data-driven salary estimations to assist in hiring decisions and career planning</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025622"/>
          </a:xfrm>
        </p:spPr>
        <p:txBody>
          <a:bodyPr>
            <a:normAutofit/>
          </a:bodyPr>
          <a:lstStyle/>
          <a:p>
            <a:r>
              <a:rPr lang="en-US" sz="1800" b="1" dirty="0">
                <a:solidFill>
                  <a:schemeClr val="tx1"/>
                </a:solidFill>
              </a:rPr>
              <a:t>1. System Requirements</a:t>
            </a:r>
          </a:p>
          <a:p>
            <a:r>
              <a:rPr lang="en-US" sz="1800" b="1" dirty="0">
                <a:solidFill>
                  <a:schemeClr val="tx1"/>
                </a:solidFill>
              </a:rPr>
              <a:t>Hardware:</a:t>
            </a:r>
            <a:endParaRPr lang="en-US" sz="1800" dirty="0">
              <a:solidFill>
                <a:schemeClr val="tx1"/>
              </a:solidFill>
            </a:endParaRPr>
          </a:p>
          <a:p>
            <a:pPr lvl="1"/>
            <a:r>
              <a:rPr lang="en-US" sz="1600" dirty="0"/>
              <a:t>Processor: Intel Core i5 or higher</a:t>
            </a:r>
          </a:p>
          <a:p>
            <a:pPr lvl="1"/>
            <a:r>
              <a:rPr lang="en-US" sz="1600" dirty="0"/>
              <a:t>RAM: Minimum 8 GB</a:t>
            </a:r>
          </a:p>
          <a:p>
            <a:pPr lvl="1"/>
            <a:r>
              <a:rPr lang="en-US" sz="1600" dirty="0"/>
              <a:t>Storage: At least 2 GB of free disk space</a:t>
            </a:r>
          </a:p>
          <a:p>
            <a:pPr lvl="1"/>
            <a:r>
              <a:rPr lang="en-US" sz="1600" dirty="0"/>
              <a:t>GPU: Optional, for faster computation (especially during training on large datasets)</a:t>
            </a:r>
          </a:p>
          <a:p>
            <a:r>
              <a:rPr lang="en-US" sz="1800" b="1" dirty="0">
                <a:solidFill>
                  <a:schemeClr val="tx1"/>
                </a:solidFill>
              </a:rPr>
              <a:t>Software:</a:t>
            </a:r>
            <a:endParaRPr lang="en-US" sz="1800" dirty="0">
              <a:solidFill>
                <a:schemeClr val="tx1"/>
              </a:solidFill>
            </a:endParaRPr>
          </a:p>
          <a:p>
            <a:pPr lvl="1"/>
            <a:r>
              <a:rPr lang="en-US" sz="1600" dirty="0"/>
              <a:t>Operating System: Windows, macOS, or Linux</a:t>
            </a:r>
          </a:p>
          <a:p>
            <a:pPr lvl="1"/>
            <a:r>
              <a:rPr lang="en-US" sz="1600" dirty="0"/>
              <a:t>Python (version 3.7 or above)</a:t>
            </a:r>
          </a:p>
          <a:p>
            <a:pPr lvl="1"/>
            <a:r>
              <a:rPr lang="en-US" sz="1600" dirty="0" err="1"/>
              <a:t>Jupyter</a:t>
            </a:r>
            <a:r>
              <a:rPr lang="en-US" sz="1600" dirty="0"/>
              <a:t> Notebook / VS Code / google </a:t>
            </a:r>
            <a:r>
              <a:rPr lang="en-US" sz="1600" dirty="0" err="1"/>
              <a:t>colab</a:t>
            </a:r>
            <a:endParaRPr lang="en-US" sz="1600" dirty="0"/>
          </a:p>
          <a:p>
            <a:pPr lvl="1"/>
            <a:r>
              <a:rPr lang="en-US" sz="1600" dirty="0"/>
              <a:t>Web browser (for viewing notebooks or web app, if deployed)</a:t>
            </a:r>
          </a:p>
          <a:p>
            <a:pPr marL="0" indent="0">
              <a:buNone/>
            </a:pPr>
            <a:endParaRPr lang="en-US" b="1" dirty="0"/>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9CB746F-FE72-B806-CBF9-F42B21798391}"/>
              </a:ext>
            </a:extLst>
          </p:cNvPr>
          <p:cNvSpPr>
            <a:spLocks noGrp="1" noChangeArrowheads="1"/>
          </p:cNvSpPr>
          <p:nvPr>
            <p:ph idx="1"/>
          </p:nvPr>
        </p:nvSpPr>
        <p:spPr bwMode="auto">
          <a:xfrm>
            <a:off x="496824" y="1009826"/>
            <a:ext cx="11113984" cy="4709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Libraries Required to Build the Model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Manipulation &amp;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pandas</a:t>
            </a:r>
            <a:r>
              <a:rPr kumimoji="0" lang="en-US" altLang="en-US" sz="1600" b="0" i="0" u="none" strike="noStrike" cap="none" normalizeH="0" baseline="0" dirty="0">
                <a:ln>
                  <a:noFill/>
                </a:ln>
                <a:solidFill>
                  <a:schemeClr val="tx1"/>
                </a:solidFill>
                <a:effectLst/>
              </a:rPr>
              <a:t> – For loading and processing datasets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numpy</a:t>
            </a:r>
            <a:r>
              <a:rPr kumimoji="0" lang="en-US" altLang="en-US" sz="1600" b="0" i="0" u="none" strike="noStrike" cap="none" normalizeH="0" baseline="0" dirty="0">
                <a:ln>
                  <a:noFill/>
                </a:ln>
                <a:solidFill>
                  <a:schemeClr val="tx1"/>
                </a:solidFill>
                <a:effectLst/>
              </a:rPr>
              <a:t> – For numerical computations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matplotlib</a:t>
            </a:r>
            <a:r>
              <a:rPr kumimoji="0" lang="en-US" altLang="en-US" sz="1600" b="0" i="0" u="none" strike="noStrike" cap="none" normalizeH="0" baseline="0" dirty="0">
                <a:ln>
                  <a:noFill/>
                </a:ln>
                <a:solidFill>
                  <a:schemeClr val="tx1"/>
                </a:solidFill>
                <a:effectLst/>
              </a:rPr>
              <a:t> – For creating visualizations and graphs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seaborn</a:t>
            </a:r>
            <a:r>
              <a:rPr kumimoji="0" lang="en-US" altLang="en-US" sz="1600" b="0" i="0" u="none" strike="noStrike" cap="none" normalizeH="0" baseline="0" dirty="0">
                <a:ln>
                  <a:noFill/>
                </a:ln>
                <a:solidFill>
                  <a:schemeClr val="tx1"/>
                </a:solidFill>
                <a:effectLst/>
              </a:rPr>
              <a:t> – For enhanced data visualization and statistical plots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Unicode MS"/>
              </a:rPr>
              <a:t>scikit-learn</a:t>
            </a:r>
            <a:r>
              <a:rPr kumimoji="0" lang="en-US" altLang="en-US" sz="1600" b="0" i="0" u="none" strike="noStrike" cap="none" normalizeH="0" baseline="0" dirty="0">
                <a:ln>
                  <a:noFill/>
                </a:ln>
                <a:solidFill>
                  <a:schemeClr val="tx1"/>
                </a:solidFill>
                <a:effectLst/>
              </a:rPr>
              <a:t> – For building and evaluating machine learning models</a:t>
            </a:r>
          </a:p>
          <a:p>
            <a:pPr marL="457200" lvl="1" indent="0" defTabSz="914400" eaLnBrk="0" fontAlgn="base" hangingPunct="0">
              <a:lnSpc>
                <a:spcPct val="150000"/>
              </a:lnSpc>
              <a:spcBef>
                <a:spcPct val="0"/>
              </a:spcBef>
              <a:spcAft>
                <a:spcPct val="0"/>
              </a:spcAft>
              <a:buClrTx/>
              <a:buSzTx/>
              <a:buFontTx/>
              <a:buChar char="•"/>
            </a:pPr>
            <a:r>
              <a:rPr lang="en-US" sz="1600" dirty="0">
                <a:solidFill>
                  <a:schemeClr val="tx1"/>
                </a:solidFill>
              </a:rPr>
              <a:t>Includes tools for regression, model selection, and preprocessing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err="1">
                <a:ln>
                  <a:noFill/>
                </a:ln>
                <a:solidFill>
                  <a:schemeClr val="tx1"/>
                </a:solidFill>
                <a:effectLst/>
                <a:latin typeface="Arial Unicode MS"/>
              </a:rPr>
              <a:t>xgboost</a:t>
            </a:r>
            <a:r>
              <a:rPr kumimoji="0" lang="en-US" altLang="en-US" sz="1600" b="0" i="0" u="none" strike="noStrike" cap="none" normalizeH="0" baseline="0" dirty="0">
                <a:ln>
                  <a:noFill/>
                </a:ln>
                <a:solidFill>
                  <a:schemeClr val="tx1"/>
                </a:solidFill>
                <a:effectLst/>
              </a:rPr>
              <a:t> or </a:t>
            </a:r>
            <a:r>
              <a:rPr kumimoji="0" lang="en-US" altLang="en-US" sz="1600" b="0" i="0" u="none" strike="noStrike" cap="none" normalizeH="0" baseline="0" dirty="0" err="1">
                <a:ln>
                  <a:noFill/>
                </a:ln>
                <a:solidFill>
                  <a:schemeClr val="tx1"/>
                </a:solidFill>
                <a:effectLst/>
                <a:latin typeface="Arial Unicode MS"/>
              </a:rPr>
              <a:t>lightgbm</a:t>
            </a:r>
            <a:r>
              <a:rPr kumimoji="0" lang="en-US" altLang="en-US" sz="1600" b="0" i="0" u="none" strike="noStrike" cap="none" normalizeH="0" baseline="0" dirty="0">
                <a:ln>
                  <a:noFill/>
                </a:ln>
                <a:solidFill>
                  <a:schemeClr val="tx1"/>
                </a:solidFill>
                <a:effectLst/>
              </a:rPr>
              <a:t> </a:t>
            </a:r>
            <a:r>
              <a:rPr kumimoji="0" lang="en-US" altLang="en-US" sz="1600" b="0" i="1" u="none" strike="noStrike" cap="none" normalizeH="0" baseline="0" dirty="0">
                <a:ln>
                  <a:noFill/>
                </a:ln>
                <a:solidFill>
                  <a:schemeClr val="tx1"/>
                </a:solidFill>
                <a:effectLst/>
                <a:latin typeface="Arial" panose="020B0604020202020204" pitchFamily="34" charset="0"/>
              </a:rPr>
              <a:t>(optional)</a:t>
            </a:r>
            <a:r>
              <a:rPr kumimoji="0" lang="en-US" altLang="en-US" sz="1600" b="0" i="0" u="none" strike="noStrike" cap="none" normalizeH="0" baseline="0" dirty="0">
                <a:ln>
                  <a:noFill/>
                </a:ln>
                <a:solidFill>
                  <a:schemeClr val="tx1"/>
                </a:solidFill>
                <a:effectLst/>
                <a:latin typeface="Arial" panose="020B0604020202020204" pitchFamily="34" charset="0"/>
              </a:rPr>
              <a:t> – For boosting performance in complex datasets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2649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25744" y="1622066"/>
            <a:ext cx="11029615" cy="5437102"/>
          </a:xfrm>
        </p:spPr>
        <p:txBody>
          <a:bodyPr>
            <a:normAutofit/>
          </a:bodyPr>
          <a:lstStyle/>
          <a:p>
            <a:r>
              <a:rPr lang="en-US" b="1" dirty="0">
                <a:solidFill>
                  <a:schemeClr val="tx1"/>
                </a:solidFill>
              </a:rPr>
              <a:t>Step 1: Data Collection</a:t>
            </a:r>
          </a:p>
          <a:p>
            <a:r>
              <a:rPr lang="en-US" dirty="0"/>
              <a:t>Gather a dataset containing employee information such as:</a:t>
            </a:r>
          </a:p>
          <a:p>
            <a:pPr lvl="1"/>
            <a:r>
              <a:rPr lang="en-US" dirty="0"/>
              <a:t>Experience, Education level, Job Title, Industry, Location, and Salary.</a:t>
            </a:r>
          </a:p>
          <a:p>
            <a:r>
              <a:rPr lang="en-US" b="1" dirty="0">
                <a:solidFill>
                  <a:schemeClr val="tx1"/>
                </a:solidFill>
              </a:rPr>
              <a:t>Step 2: Data Preprocessing</a:t>
            </a:r>
          </a:p>
          <a:p>
            <a:r>
              <a:rPr lang="en-US" dirty="0"/>
              <a:t>Clean the data by handling:</a:t>
            </a:r>
          </a:p>
          <a:p>
            <a:pPr lvl="1"/>
            <a:r>
              <a:rPr lang="en-US" dirty="0"/>
              <a:t>Missing values</a:t>
            </a:r>
          </a:p>
          <a:p>
            <a:pPr lvl="1"/>
            <a:r>
              <a:rPr lang="en-US" dirty="0"/>
              <a:t>Duplicates</a:t>
            </a:r>
          </a:p>
          <a:p>
            <a:pPr lvl="1"/>
            <a:r>
              <a:rPr lang="en-US" dirty="0"/>
              <a:t>Inconsistent formats</a:t>
            </a:r>
          </a:p>
          <a:p>
            <a:r>
              <a:rPr lang="en-US" b="1" dirty="0">
                <a:solidFill>
                  <a:schemeClr val="tx1"/>
                </a:solidFill>
              </a:rPr>
              <a:t>Step 3: Exploratory Data Analysis (EDA)</a:t>
            </a:r>
          </a:p>
          <a:p>
            <a:r>
              <a:rPr lang="en-US" dirty="0"/>
              <a:t>Visualize data to understand patterns and relationships.</a:t>
            </a:r>
          </a:p>
          <a:p>
            <a:r>
              <a:rPr lang="en-US" dirty="0"/>
              <a:t>Use plots like:</a:t>
            </a:r>
          </a:p>
          <a:p>
            <a:pPr lvl="1"/>
            <a:r>
              <a:rPr lang="en-US" dirty="0"/>
              <a:t>boxplot</a:t>
            </a:r>
          </a:p>
          <a:p>
            <a:pPr lvl="1"/>
            <a:r>
              <a:rPr lang="en-US" dirty="0"/>
              <a:t>Correlation heatmap</a:t>
            </a:r>
          </a:p>
          <a:p>
            <a:pPr lvl="1"/>
            <a:r>
              <a:rPr lang="en-US" dirty="0"/>
              <a:t>Salary vs Experience graphs</a:t>
            </a:r>
          </a:p>
          <a:p>
            <a:pPr lvl="1"/>
            <a:endParaRPr lang="en-US" dirty="0"/>
          </a:p>
          <a:p>
            <a:pPr marL="0" indent="0">
              <a:buNone/>
            </a:pPr>
            <a:endParaRPr lang="en-US" sz="2800" b="1"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12421C-DB4B-3F4E-D04F-80BD15CCF334}"/>
              </a:ext>
            </a:extLst>
          </p:cNvPr>
          <p:cNvSpPr>
            <a:spLocks noGrp="1"/>
          </p:cNvSpPr>
          <p:nvPr>
            <p:ph idx="1"/>
          </p:nvPr>
        </p:nvSpPr>
        <p:spPr>
          <a:xfrm>
            <a:off x="581192" y="530352"/>
            <a:ext cx="11029615" cy="6135624"/>
          </a:xfrm>
        </p:spPr>
        <p:txBody>
          <a:bodyPr/>
          <a:lstStyle/>
          <a:p>
            <a:r>
              <a:rPr lang="en-US" sz="1800" b="1" dirty="0">
                <a:solidFill>
                  <a:schemeClr val="tx1"/>
                </a:solidFill>
              </a:rPr>
              <a:t>Step 4: Model Selection &amp; Training</a:t>
            </a:r>
            <a:endParaRPr lang="en-US" sz="1800" dirty="0">
              <a:solidFill>
                <a:schemeClr val="tx1"/>
              </a:solidFill>
            </a:endParaRPr>
          </a:p>
          <a:p>
            <a:pPr lvl="0"/>
            <a:r>
              <a:rPr lang="en-US" sz="1800" dirty="0"/>
              <a:t>Choose suitable regression algorithms, such as:</a:t>
            </a:r>
          </a:p>
          <a:p>
            <a:pPr lvl="1"/>
            <a:r>
              <a:rPr lang="en-US" b="1" dirty="0"/>
              <a:t>Linear Regression</a:t>
            </a:r>
            <a:endParaRPr lang="en-US" dirty="0"/>
          </a:p>
          <a:p>
            <a:pPr lvl="1"/>
            <a:r>
              <a:rPr lang="en-US" b="1" dirty="0"/>
              <a:t>Decision Tree Regressor</a:t>
            </a:r>
            <a:endParaRPr lang="en-US" dirty="0"/>
          </a:p>
          <a:p>
            <a:pPr lvl="1"/>
            <a:r>
              <a:rPr lang="en-US" b="1" dirty="0"/>
              <a:t>Random Forest Regressor</a:t>
            </a:r>
            <a:endParaRPr lang="en-US" dirty="0"/>
          </a:p>
          <a:p>
            <a:r>
              <a:rPr lang="en-US" sz="1800" b="1" dirty="0">
                <a:solidFill>
                  <a:schemeClr val="tx1"/>
                </a:solidFill>
              </a:rPr>
              <a:t>Step 5: Model Evaluation</a:t>
            </a:r>
            <a:endParaRPr lang="en-US" sz="1800" dirty="0">
              <a:solidFill>
                <a:schemeClr val="tx1"/>
              </a:solidFill>
            </a:endParaRPr>
          </a:p>
          <a:p>
            <a:pPr lvl="0"/>
            <a:r>
              <a:rPr lang="en-US" sz="1800" dirty="0"/>
              <a:t>Evaluate model performance using metrics:</a:t>
            </a:r>
          </a:p>
          <a:p>
            <a:pPr lvl="1"/>
            <a:r>
              <a:rPr lang="en-US" b="1" dirty="0"/>
              <a:t>Mean Squared Error (MSE)</a:t>
            </a:r>
            <a:endParaRPr lang="en-US" dirty="0"/>
          </a:p>
          <a:p>
            <a:pPr lvl="1"/>
            <a:r>
              <a:rPr lang="en-US" b="1" dirty="0"/>
              <a:t>Root Mean Squared Error (RMSE)</a:t>
            </a:r>
            <a:endParaRPr lang="en-US" dirty="0"/>
          </a:p>
          <a:p>
            <a:r>
              <a:rPr lang="en-US" sz="1800" b="1" dirty="0">
                <a:solidFill>
                  <a:schemeClr val="tx1"/>
                </a:solidFill>
              </a:rPr>
              <a:t>Step 6: Model Deployment</a:t>
            </a:r>
            <a:endParaRPr lang="en-US" sz="1800" dirty="0">
              <a:solidFill>
                <a:schemeClr val="tx1"/>
              </a:solidFill>
            </a:endParaRPr>
          </a:p>
          <a:p>
            <a:pPr lvl="0"/>
            <a:r>
              <a:rPr lang="en-US" sz="1800" dirty="0"/>
              <a:t>Save the trained model using </a:t>
            </a:r>
            <a:r>
              <a:rPr lang="en-US" sz="1800" dirty="0" err="1"/>
              <a:t>joblib</a:t>
            </a:r>
            <a:r>
              <a:rPr lang="en-US" sz="1800" dirty="0"/>
              <a:t> or pickle.</a:t>
            </a:r>
          </a:p>
          <a:p>
            <a:pPr lvl="0"/>
            <a:r>
              <a:rPr lang="en-US" sz="1800" dirty="0"/>
              <a:t>Build a simple web interface using </a:t>
            </a:r>
            <a:r>
              <a:rPr lang="en-US" sz="1800" b="1" dirty="0"/>
              <a:t>Flask</a:t>
            </a:r>
            <a:r>
              <a:rPr lang="en-US" sz="1800" dirty="0"/>
              <a:t> or </a:t>
            </a:r>
            <a:r>
              <a:rPr lang="en-US" sz="1800" b="1" dirty="0" err="1"/>
              <a:t>Streamlit</a:t>
            </a:r>
            <a:r>
              <a:rPr lang="en-US" sz="1800" dirty="0"/>
              <a:t>:</a:t>
            </a:r>
          </a:p>
          <a:p>
            <a:pPr lvl="1"/>
            <a:r>
              <a:rPr lang="en-US" dirty="0"/>
              <a:t>Input form: User enters details like experience, education, etc.</a:t>
            </a:r>
          </a:p>
          <a:p>
            <a:pPr lvl="1"/>
            <a:r>
              <a:rPr lang="en-US" dirty="0"/>
              <a:t>Output: Predicted salary shown on the screen</a:t>
            </a:r>
          </a:p>
          <a:p>
            <a:endParaRPr lang="en-US" dirty="0"/>
          </a:p>
        </p:txBody>
      </p:sp>
    </p:spTree>
    <p:extLst>
      <p:ext uri="{BB962C8B-B14F-4D97-AF65-F5344CB8AC3E}">
        <p14:creationId xmlns:p14="http://schemas.microsoft.com/office/powerpoint/2010/main" val="341083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US" sz="2800" b="1" dirty="0"/>
          </a:p>
          <a:p>
            <a:pPr marL="0" indent="0">
              <a:buNone/>
            </a:pPr>
            <a:endParaRPr lang="en-US" sz="2800" b="1" dirty="0"/>
          </a:p>
        </p:txBody>
      </p:sp>
      <p:pic>
        <p:nvPicPr>
          <p:cNvPr id="15" name="Picture 14">
            <a:extLst>
              <a:ext uri="{FF2B5EF4-FFF2-40B4-BE49-F238E27FC236}">
                <a16:creationId xmlns:a16="http://schemas.microsoft.com/office/drawing/2014/main" id="{3DD55124-B5CB-5B8A-7405-7679F5A8B710}"/>
              </a:ext>
            </a:extLst>
          </p:cNvPr>
          <p:cNvPicPr>
            <a:picLocks noChangeAspect="1"/>
          </p:cNvPicPr>
          <p:nvPr/>
        </p:nvPicPr>
        <p:blipFill>
          <a:blip r:embed="rId2"/>
          <a:stretch>
            <a:fillRect/>
          </a:stretch>
        </p:blipFill>
        <p:spPr>
          <a:xfrm>
            <a:off x="464661" y="1302026"/>
            <a:ext cx="5363323" cy="4382112"/>
          </a:xfrm>
          <a:prstGeom prst="rect">
            <a:avLst/>
          </a:prstGeom>
        </p:spPr>
      </p:pic>
      <p:pic>
        <p:nvPicPr>
          <p:cNvPr id="17" name="Picture 16">
            <a:extLst>
              <a:ext uri="{FF2B5EF4-FFF2-40B4-BE49-F238E27FC236}">
                <a16:creationId xmlns:a16="http://schemas.microsoft.com/office/drawing/2014/main" id="{523B46B8-31FD-3EC0-F3D3-970FA94CCF51}"/>
              </a:ext>
            </a:extLst>
          </p:cNvPr>
          <p:cNvPicPr>
            <a:picLocks noChangeAspect="1"/>
          </p:cNvPicPr>
          <p:nvPr/>
        </p:nvPicPr>
        <p:blipFill>
          <a:blip r:embed="rId3"/>
          <a:stretch>
            <a:fillRect/>
          </a:stretch>
        </p:blipFill>
        <p:spPr>
          <a:xfrm>
            <a:off x="6292646" y="983399"/>
            <a:ext cx="4635048" cy="517244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9443-BABC-CA8D-9903-F45F574CDCD1}"/>
              </a:ext>
            </a:extLst>
          </p:cNvPr>
          <p:cNvSpPr>
            <a:spLocks noGrp="1"/>
          </p:cNvSpPr>
          <p:nvPr>
            <p:ph type="title"/>
          </p:nvPr>
        </p:nvSpPr>
        <p:spPr>
          <a:xfrm>
            <a:off x="379409" y="702156"/>
            <a:ext cx="11231399" cy="812012"/>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DAB0AF61-2AD8-2A12-E14C-2A4F865C4161}"/>
              </a:ext>
            </a:extLst>
          </p:cNvPr>
          <p:cNvPicPr>
            <a:picLocks noGrp="1" noChangeAspect="1"/>
          </p:cNvPicPr>
          <p:nvPr>
            <p:ph idx="1"/>
          </p:nvPr>
        </p:nvPicPr>
        <p:blipFill>
          <a:blip r:embed="rId2"/>
          <a:stretch>
            <a:fillRect/>
          </a:stretch>
        </p:blipFill>
        <p:spPr>
          <a:xfrm>
            <a:off x="379409" y="1803195"/>
            <a:ext cx="5256998" cy="4673600"/>
          </a:xfrm>
        </p:spPr>
      </p:pic>
      <p:pic>
        <p:nvPicPr>
          <p:cNvPr id="7" name="Picture 6">
            <a:extLst>
              <a:ext uri="{FF2B5EF4-FFF2-40B4-BE49-F238E27FC236}">
                <a16:creationId xmlns:a16="http://schemas.microsoft.com/office/drawing/2014/main" id="{A52D6B11-329F-A127-72C6-D72577941969}"/>
              </a:ext>
            </a:extLst>
          </p:cNvPr>
          <p:cNvPicPr>
            <a:picLocks noChangeAspect="1"/>
          </p:cNvPicPr>
          <p:nvPr/>
        </p:nvPicPr>
        <p:blipFill>
          <a:blip r:embed="rId3"/>
          <a:stretch>
            <a:fillRect/>
          </a:stretch>
        </p:blipFill>
        <p:spPr>
          <a:xfrm>
            <a:off x="5995108" y="1934686"/>
            <a:ext cx="5618115" cy="4410618"/>
          </a:xfrm>
          <a:prstGeom prst="rect">
            <a:avLst/>
          </a:prstGeom>
        </p:spPr>
      </p:pic>
    </p:spTree>
    <p:extLst>
      <p:ext uri="{BB962C8B-B14F-4D97-AF65-F5344CB8AC3E}">
        <p14:creationId xmlns:p14="http://schemas.microsoft.com/office/powerpoint/2010/main" val="27841211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129</TotalTime>
  <Words>634</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Unicode MS</vt:lpstr>
      <vt:lpstr>Calibri</vt:lpstr>
      <vt:lpstr>Calibri Light</vt:lpstr>
      <vt:lpstr>Franklin Gothic Book</vt:lpstr>
      <vt:lpstr>Franklin Gothic Demi</vt:lpstr>
      <vt:lpstr>Wingdings 2</vt:lpstr>
      <vt:lpstr>DividendVTI</vt:lpstr>
      <vt:lpstr>Employee salary prediction</vt:lpstr>
      <vt:lpstr>OUTLINE</vt:lpstr>
      <vt:lpstr>Problem Statement</vt:lpstr>
      <vt:lpstr>System  Approach</vt:lpstr>
      <vt:lpstr>PowerPoint Presentation</vt:lpstr>
      <vt:lpstr>Algorithm &amp; Deployment</vt:lpstr>
      <vt:lpstr>PowerPoint Presentation</vt:lpstr>
      <vt:lpstr>Result</vt:lpstr>
      <vt:lpstr>Result</vt:lpstr>
      <vt:lpstr>Result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 durga prasad</cp:lastModifiedBy>
  <cp:revision>39</cp:revision>
  <dcterms:created xsi:type="dcterms:W3CDTF">2021-05-26T16:50:10Z</dcterms:created>
  <dcterms:modified xsi:type="dcterms:W3CDTF">2025-07-23T15:57:56Z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