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github.com/veluguladurgaprasad99/WEEEK3"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s://github.com/veluguladurgaprasad99/WEEEK3ttps:/github.com/dARSHANdR4/EDUNET_WEEK3_FINAlWEEK/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294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96643" y="3416060"/>
            <a:ext cx="6870861" cy="1077218"/>
          </a:xfrm>
          <a:prstGeom prst="rect">
            <a:avLst/>
          </a:prstGeom>
          <a:noFill/>
        </p:spPr>
        <p:txBody>
          <a:bodyPr wrap="square" rtlCol="0">
            <a:spAutoFit/>
          </a:bodyPr>
          <a:lstStyle/>
          <a:p>
            <a:pPr algn="r"/>
            <a:r>
              <a:rPr lang="en-US" sz="3200" b="0" i="0" dirty="0">
                <a:solidFill>
                  <a:srgbClr val="E2E2E5"/>
                </a:solidFill>
                <a:effectLst/>
                <a:latin typeface="Google Sans Text"/>
              </a:rPr>
              <a:t>Crop and Fertilizer Recommendation System using Machine Learning</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A235D219-915E-A1EE-9036-F18FF083EAF8}"/>
              </a:ext>
            </a:extLst>
          </p:cNvPr>
          <p:cNvSpPr txBox="1"/>
          <p:nvPr/>
        </p:nvSpPr>
        <p:spPr>
          <a:xfrm>
            <a:off x="7036338" y="4978160"/>
            <a:ext cx="3459601" cy="379656"/>
          </a:xfrm>
          <a:prstGeom prst="rect">
            <a:avLst/>
          </a:prstGeom>
          <a:noFill/>
        </p:spPr>
        <p:txBody>
          <a:bodyPr wrap="none" rtlCol="0">
            <a:spAutoFit/>
          </a:bodyPr>
          <a:lstStyle/>
          <a:p>
            <a:r>
              <a:rPr lang="en-US" b="1" dirty="0">
                <a:solidFill>
                  <a:schemeClr val="accent5">
                    <a:lumMod val="60000"/>
                    <a:lumOff val="40000"/>
                  </a:schemeClr>
                </a:solidFill>
              </a:rPr>
              <a:t>VELUGULA DURGAPRASAD</a:t>
            </a:r>
            <a:endParaRPr lang="en-IN" b="1" dirty="0">
              <a:solidFill>
                <a:schemeClr val="accent5">
                  <a:lumMod val="60000"/>
                  <a:lumOff val="40000"/>
                </a:schemeClr>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61B333A-D9D1-9CBA-1425-10CB14E8E94E}"/>
              </a:ext>
            </a:extLst>
          </p:cNvPr>
          <p:cNvSpPr txBox="1"/>
          <p:nvPr/>
        </p:nvSpPr>
        <p:spPr>
          <a:xfrm>
            <a:off x="301925" y="1388261"/>
            <a:ext cx="11647419" cy="4975721"/>
          </a:xfrm>
          <a:prstGeom prst="rect">
            <a:avLst/>
          </a:prstGeom>
          <a:noFill/>
        </p:spPr>
        <p:txBody>
          <a:bodyPr wrap="square" rtlCol="0">
            <a:spAutoFit/>
          </a:bodyPr>
          <a:lstStyle/>
          <a:p>
            <a:pPr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Successfully developed and implemented two predictive models for crop and fertilizer recommendation using Decision Tree Classifiers.</a:t>
            </a:r>
          </a:p>
          <a:p>
            <a:pPr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models demonstrated high accuracy on the provided datasets (test accuracies typically 98-100% for these specific datasets with Decision Trees, though this can vary and should be stated accurately from your specific run).</a:t>
            </a:r>
          </a:p>
          <a:p>
            <a:pPr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Key Learnings:</a:t>
            </a:r>
            <a:endParaRPr lang="en-US" sz="1400" b="0" i="0" dirty="0">
              <a:solidFill>
                <a:srgbClr val="C0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importance of thorough Exploratory Data Analysis (EDA) in understanding data characteristics.</a:t>
            </a: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necessity of appropriate preprocessing, including encoding categorical variables (target and features) and scaling numerical features.</a:t>
            </a: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practical application of model training, evaluation, and the crucial step of model persistence using </a:t>
            </a:r>
            <a:r>
              <a:rPr lang="en-US" sz="1400" b="0" i="0" dirty="0">
                <a:solidFill>
                  <a:srgbClr val="C00000"/>
                </a:solidFill>
                <a:effectLst/>
                <a:latin typeface="DM Mono" panose="020B0509040201040103" pitchFamily="49" charset="0"/>
              </a:rPr>
              <a:t>pickle</a:t>
            </a:r>
            <a:r>
              <a:rPr lang="en-US" sz="1400" b="0" i="0" dirty="0">
                <a:solidFill>
                  <a:srgbClr val="C00000"/>
                </a:solidFill>
                <a:effectLst/>
                <a:latin typeface="Google Sans Text"/>
              </a:rPr>
              <a:t> for saving models and preprocessors.</a:t>
            </a: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Development of functional predictive systems capable of providing actionable recommendations based on new input data.</a:t>
            </a:r>
          </a:p>
          <a:p>
            <a:pPr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Challenges &amp; Considerations:</a:t>
            </a:r>
            <a:endParaRPr lang="en-US" sz="1400" b="0" i="0" dirty="0">
              <a:solidFill>
                <a:srgbClr val="C0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use of </a:t>
            </a:r>
            <a:r>
              <a:rPr lang="en-US" sz="1400" b="0" i="0" dirty="0" err="1">
                <a:solidFill>
                  <a:srgbClr val="C00000"/>
                </a:solidFill>
                <a:effectLst/>
                <a:latin typeface="DM Mono" panose="020B0509040201040103" pitchFamily="49" charset="0"/>
              </a:rPr>
              <a:t>LabelEncoder</a:t>
            </a:r>
            <a:r>
              <a:rPr lang="en-US" sz="1400" b="0" i="0" dirty="0">
                <a:solidFill>
                  <a:srgbClr val="C00000"/>
                </a:solidFill>
                <a:effectLst/>
                <a:latin typeface="Google Sans Text"/>
              </a:rPr>
              <a:t> for nominal categorical features (Soil Type, Crop Type) was implemented as per the instructor's notebook. While functional for tree-based models, </a:t>
            </a:r>
            <a:r>
              <a:rPr lang="en-US" sz="1400" b="0" i="0" dirty="0" err="1">
                <a:solidFill>
                  <a:srgbClr val="C00000"/>
                </a:solidFill>
                <a:effectLst/>
                <a:latin typeface="DM Mono" panose="020B0509040201040103" pitchFamily="49" charset="0"/>
              </a:rPr>
              <a:t>OneHotEncoder</a:t>
            </a:r>
            <a:r>
              <a:rPr lang="en-US" sz="1400" b="0" i="0" dirty="0">
                <a:solidFill>
                  <a:srgbClr val="C00000"/>
                </a:solidFill>
                <a:effectLst/>
                <a:latin typeface="Google Sans Text"/>
              </a:rPr>
              <a:t> within a </a:t>
            </a:r>
            <a:r>
              <a:rPr lang="en-US" sz="1400" b="0" i="0" dirty="0">
                <a:solidFill>
                  <a:srgbClr val="C00000"/>
                </a:solidFill>
                <a:effectLst/>
                <a:latin typeface="DM Mono" panose="020B0509040201040103" pitchFamily="49" charset="0"/>
              </a:rPr>
              <a:t>Pipeline</a:t>
            </a:r>
            <a:r>
              <a:rPr lang="en-US" sz="1400" b="0" i="0" dirty="0">
                <a:solidFill>
                  <a:srgbClr val="C00000"/>
                </a:solidFill>
                <a:effectLst/>
                <a:latin typeface="Google Sans Text"/>
              </a:rPr>
              <a:t> would be a more robust approach for generalizability to other model types.</a:t>
            </a:r>
          </a:p>
          <a:p>
            <a:pPr marL="742950" lvl="1" indent="-285750" algn="l">
              <a:lnSpc>
                <a:spcPts val="1500"/>
              </a:lnSpc>
              <a:spcAft>
                <a:spcPts val="225"/>
              </a:spcAft>
              <a:buFont typeface="Arial" panose="020B0604020202020204" pitchFamily="34" charset="0"/>
              <a:buChar char="•"/>
            </a:pPr>
            <a:r>
              <a:rPr lang="en-US" sz="1400" b="0" i="0" dirty="0">
                <a:solidFill>
                  <a:srgbClr val="C00000"/>
                </a:solidFill>
                <a:effectLst/>
                <a:latin typeface="Google Sans Text"/>
              </a:rPr>
              <a:t>The current models are based on the provided datasets. Real-world performance would depend on the diversity and quality of new data.</a:t>
            </a:r>
          </a:p>
          <a:p>
            <a:pPr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Future Work &amp; Enhancements:</a:t>
            </a:r>
            <a:endParaRPr lang="en-US" sz="1400" b="0" i="0" dirty="0">
              <a:solidFill>
                <a:srgbClr val="C0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Hyperparameter Tuning:</a:t>
            </a:r>
            <a:r>
              <a:rPr lang="en-US" sz="1400" b="0" i="0" dirty="0">
                <a:solidFill>
                  <a:srgbClr val="C00000"/>
                </a:solidFill>
                <a:effectLst/>
                <a:latin typeface="Google Sans Text"/>
              </a:rPr>
              <a:t> Optimize model parameters (e.g., for Decision Tree or Random Forest) using techniques like </a:t>
            </a:r>
            <a:r>
              <a:rPr lang="en-US" sz="1400" b="0" i="0" dirty="0" err="1">
                <a:solidFill>
                  <a:srgbClr val="C00000"/>
                </a:solidFill>
                <a:effectLst/>
                <a:latin typeface="DM Mono" panose="020B0509040201040103" pitchFamily="49" charset="0"/>
              </a:rPr>
              <a:t>GridSearchCV</a:t>
            </a:r>
            <a:r>
              <a:rPr lang="en-US" sz="1400" b="0" i="0" dirty="0">
                <a:solidFill>
                  <a:srgbClr val="C00000"/>
                </a:solidFill>
                <a:effectLst/>
                <a:latin typeface="Google Sans Text"/>
              </a:rPr>
              <a:t>.</a:t>
            </a: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Advanced Models:</a:t>
            </a:r>
            <a:r>
              <a:rPr lang="en-US" sz="1400" b="0" i="0" dirty="0">
                <a:solidFill>
                  <a:srgbClr val="C00000"/>
                </a:solidFill>
                <a:effectLst/>
                <a:latin typeface="Google Sans Text"/>
              </a:rPr>
              <a:t> Explore other classification algorithms (Random Forest, Gradient Boosting, SVM, Neural Networks) for potential performance improvements.</a:t>
            </a: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Robust Preprocessing:</a:t>
            </a:r>
            <a:r>
              <a:rPr lang="en-US" sz="1400" b="0" i="0" dirty="0">
                <a:solidFill>
                  <a:srgbClr val="C00000"/>
                </a:solidFill>
                <a:effectLst/>
                <a:latin typeface="Google Sans Text"/>
              </a:rPr>
              <a:t> Implement a full </a:t>
            </a:r>
            <a:r>
              <a:rPr lang="en-US" sz="1400" b="0" i="0" dirty="0" err="1">
                <a:solidFill>
                  <a:srgbClr val="C00000"/>
                </a:solidFill>
                <a:effectLst/>
                <a:latin typeface="DM Mono" panose="020B0509040201040103" pitchFamily="49" charset="0"/>
              </a:rPr>
              <a:t>ColumnTransformer</a:t>
            </a:r>
            <a:r>
              <a:rPr lang="en-US" sz="1400" b="0" i="0" dirty="0">
                <a:solidFill>
                  <a:srgbClr val="C00000"/>
                </a:solidFill>
                <a:effectLst/>
                <a:latin typeface="Google Sans Text"/>
              </a:rPr>
              <a:t> and </a:t>
            </a:r>
            <a:r>
              <a:rPr lang="en-US" sz="1400" b="0" i="0" dirty="0">
                <a:solidFill>
                  <a:srgbClr val="C00000"/>
                </a:solidFill>
                <a:effectLst/>
                <a:latin typeface="DM Mono" panose="020B0509040201040103" pitchFamily="49" charset="0"/>
              </a:rPr>
              <a:t>Pipeline</a:t>
            </a:r>
            <a:r>
              <a:rPr lang="en-US" sz="1400" b="0" i="0" dirty="0">
                <a:solidFill>
                  <a:srgbClr val="C00000"/>
                </a:solidFill>
                <a:effectLst/>
                <a:latin typeface="Google Sans Text"/>
              </a:rPr>
              <a:t> to streamline preprocessing and ensure consistency.</a:t>
            </a: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Cross-Validation:</a:t>
            </a:r>
            <a:r>
              <a:rPr lang="en-US" sz="1400" b="0" i="0" dirty="0">
                <a:solidFill>
                  <a:srgbClr val="C00000"/>
                </a:solidFill>
                <a:effectLst/>
                <a:latin typeface="Google Sans Text"/>
              </a:rPr>
              <a:t> Employ k-fold cross-validation for a more reliable estimate of model generalization performance.</a:t>
            </a: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User Interface:</a:t>
            </a:r>
            <a:r>
              <a:rPr lang="en-US" sz="1400" b="0" i="0" dirty="0">
                <a:solidFill>
                  <a:srgbClr val="C00000"/>
                </a:solidFill>
                <a:effectLst/>
                <a:latin typeface="Google Sans Text"/>
              </a:rPr>
              <a:t> Develop a simple web application or GUI for easier user interaction.</a:t>
            </a:r>
          </a:p>
          <a:p>
            <a:pPr marL="742950" lvl="1" indent="-285750" algn="l">
              <a:lnSpc>
                <a:spcPts val="1500"/>
              </a:lnSpc>
              <a:spcAft>
                <a:spcPts val="225"/>
              </a:spcAft>
              <a:buFont typeface="Arial" panose="020B0604020202020204" pitchFamily="34" charset="0"/>
              <a:buChar char="•"/>
            </a:pPr>
            <a:r>
              <a:rPr lang="en-US" sz="1400" b="1" i="0" dirty="0">
                <a:solidFill>
                  <a:srgbClr val="C00000"/>
                </a:solidFill>
                <a:effectLst/>
                <a:latin typeface="Google Sans Text"/>
              </a:rPr>
              <a:t>Data Augmentation:</a:t>
            </a:r>
            <a:r>
              <a:rPr lang="en-US" sz="1400" b="0" i="0" dirty="0">
                <a:solidFill>
                  <a:srgbClr val="C00000"/>
                </a:solidFill>
                <a:effectLst/>
                <a:latin typeface="Google Sans Text"/>
              </a:rPr>
              <a:t> Incorporate more diverse and real-time agricultural data for enhanced accuracy and broader applicability.</a:t>
            </a:r>
          </a:p>
          <a:p>
            <a:endParaRPr lang="en-IN" sz="1400" dirty="0">
              <a:solidFill>
                <a:srgbClr val="C00000"/>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4" name="Rectangle 6">
            <a:extLst>
              <a:ext uri="{FF2B5EF4-FFF2-40B4-BE49-F238E27FC236}">
                <a16:creationId xmlns:a16="http://schemas.microsoft.com/office/drawing/2014/main" id="{3B3CED8E-1888-162B-FFC6-DFB29FBECFD5}"/>
              </a:ext>
            </a:extLst>
          </p:cNvPr>
          <p:cNvSpPr>
            <a:spLocks noChangeArrowheads="1"/>
          </p:cNvSpPr>
          <p:nvPr/>
        </p:nvSpPr>
        <p:spPr bwMode="auto">
          <a:xfrm>
            <a:off x="191911" y="1612366"/>
            <a:ext cx="68083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Arial" panose="020B0604020202020204" pitchFamily="34" charset="0"/>
              </a:rPr>
              <a:t>Understand the importance of precision agriculture.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Arial" panose="020B0604020202020204" pitchFamily="34" charset="0"/>
              </a:rPr>
              <a:t>Learn how machine learning models help in predicting suitable crops and fertilizers.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Arial" panose="020B0604020202020204" pitchFamily="34" charset="0"/>
              </a:rPr>
              <a:t>Explore soil parameter analysis (N, P, K, pH,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Arial" panose="020B0604020202020204" pitchFamily="34" charset="0"/>
              </a:rPr>
              <a:t>Learn how environmental factors like rainfall, temperature, and humidity affect crop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C00000"/>
                </a:solidFill>
                <a:effectLst/>
                <a:latin typeface="Arial" panose="020B0604020202020204" pitchFamily="34" charset="0"/>
              </a:rPr>
              <a:t>Build a recommendation engine using collected data and ML algorithms.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9F94EA4E-759D-8A06-EF51-47B2332DF62A}"/>
              </a:ext>
            </a:extLst>
          </p:cNvPr>
          <p:cNvSpPr txBox="1"/>
          <p:nvPr/>
        </p:nvSpPr>
        <p:spPr>
          <a:xfrm>
            <a:off x="251927" y="1767508"/>
            <a:ext cx="9423917" cy="1816266"/>
          </a:xfrm>
          <a:prstGeom prst="rect">
            <a:avLst/>
          </a:prstGeom>
          <a:noFill/>
        </p:spPr>
        <p:txBody>
          <a:bodyPr wrap="square">
            <a:spAutoFit/>
          </a:bodyPr>
          <a:lstStyle/>
          <a:p>
            <a:pPr>
              <a:buFont typeface="Arial" panose="020B0604020202020204" pitchFamily="34" charset="0"/>
              <a:buChar char="•"/>
            </a:pPr>
            <a:r>
              <a:rPr lang="en-IN" b="1" dirty="0">
                <a:solidFill>
                  <a:srgbClr val="C00000"/>
                </a:solidFill>
              </a:rPr>
              <a:t>Programming Language</a:t>
            </a:r>
            <a:r>
              <a:rPr lang="en-IN" dirty="0">
                <a:solidFill>
                  <a:srgbClr val="C00000"/>
                </a:solidFill>
              </a:rPr>
              <a:t>: Python</a:t>
            </a:r>
          </a:p>
          <a:p>
            <a:pPr>
              <a:buFont typeface="Arial" panose="020B0604020202020204" pitchFamily="34" charset="0"/>
              <a:buChar char="•"/>
            </a:pPr>
            <a:r>
              <a:rPr lang="en-IN" b="1" dirty="0">
                <a:solidFill>
                  <a:srgbClr val="C00000"/>
                </a:solidFill>
              </a:rPr>
              <a:t>Libraries</a:t>
            </a:r>
            <a:r>
              <a:rPr lang="en-IN" dirty="0">
                <a:solidFill>
                  <a:srgbClr val="C00000"/>
                </a:solidFill>
              </a:rPr>
              <a:t>: Pandas, NumPy, Scikit-learn, Matplotlib</a:t>
            </a:r>
          </a:p>
          <a:p>
            <a:pPr>
              <a:buFont typeface="Arial" panose="020B0604020202020204" pitchFamily="34" charset="0"/>
              <a:buChar char="•"/>
            </a:pPr>
            <a:r>
              <a:rPr lang="en-IN" b="1" dirty="0">
                <a:solidFill>
                  <a:srgbClr val="C00000"/>
                </a:solidFill>
              </a:rPr>
              <a:t>Machine Learning Algorithms</a:t>
            </a:r>
            <a:r>
              <a:rPr lang="en-IN" dirty="0">
                <a:solidFill>
                  <a:srgbClr val="C00000"/>
                </a:solidFill>
              </a:rPr>
              <a:t>: Decision Tree, Random Forest, KNN</a:t>
            </a:r>
          </a:p>
          <a:p>
            <a:pPr>
              <a:buFont typeface="Arial" panose="020B0604020202020204" pitchFamily="34" charset="0"/>
              <a:buChar char="•"/>
            </a:pPr>
            <a:r>
              <a:rPr lang="en-IN" b="1" dirty="0">
                <a:solidFill>
                  <a:srgbClr val="C00000"/>
                </a:solidFill>
              </a:rPr>
              <a:t>Framework</a:t>
            </a:r>
            <a:r>
              <a:rPr lang="en-IN" dirty="0">
                <a:solidFill>
                  <a:srgbClr val="C00000"/>
                </a:solidFill>
              </a:rPr>
              <a:t>: Flask (for web-based interface)</a:t>
            </a:r>
          </a:p>
          <a:p>
            <a:pPr>
              <a:buFont typeface="Arial" panose="020B0604020202020204" pitchFamily="34" charset="0"/>
              <a:buChar char="•"/>
            </a:pPr>
            <a:r>
              <a:rPr lang="en-IN" b="1" dirty="0">
                <a:solidFill>
                  <a:srgbClr val="C00000"/>
                </a:solidFill>
              </a:rPr>
              <a:t>Database</a:t>
            </a:r>
            <a:r>
              <a:rPr lang="en-IN" dirty="0">
                <a:solidFill>
                  <a:srgbClr val="C00000"/>
                </a:solidFill>
              </a:rPr>
              <a:t>: PostgreSQL or CSV-based data</a:t>
            </a:r>
          </a:p>
          <a:p>
            <a:pPr>
              <a:buFont typeface="Arial" panose="020B0604020202020204" pitchFamily="34" charset="0"/>
              <a:buChar char="•"/>
            </a:pPr>
            <a:r>
              <a:rPr lang="en-IN" b="1" dirty="0">
                <a:solidFill>
                  <a:srgbClr val="C00000"/>
                </a:solidFill>
              </a:rPr>
              <a:t>Other Tools</a:t>
            </a:r>
            <a:r>
              <a:rPr lang="en-IN" dirty="0">
                <a:solidFill>
                  <a:srgbClr val="C00000"/>
                </a:solidFill>
              </a:rPr>
              <a:t>: </a:t>
            </a:r>
            <a:r>
              <a:rPr lang="en-IN" dirty="0" err="1">
                <a:solidFill>
                  <a:srgbClr val="C00000"/>
                </a:solidFill>
              </a:rPr>
              <a:t>Jupyter</a:t>
            </a:r>
            <a:r>
              <a:rPr lang="en-IN" dirty="0">
                <a:solidFill>
                  <a:srgbClr val="C00000"/>
                </a:solidFill>
              </a:rPr>
              <a:t> Notebook, Google </a:t>
            </a:r>
            <a:r>
              <a:rPr lang="en-IN" dirty="0" err="1">
                <a:solidFill>
                  <a:srgbClr val="C00000"/>
                </a:solidFill>
              </a:rPr>
              <a:t>Colab</a:t>
            </a:r>
            <a:endParaRPr lang="en-IN" dirty="0">
              <a:solidFill>
                <a:srgbClr val="C00000"/>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7295" y="889871"/>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BC514BF-B699-C37D-A9B9-A6A0C2DEB88F}"/>
              </a:ext>
            </a:extLst>
          </p:cNvPr>
          <p:cNvSpPr txBox="1"/>
          <p:nvPr/>
        </p:nvSpPr>
        <p:spPr>
          <a:xfrm>
            <a:off x="268356" y="1414766"/>
            <a:ext cx="11843131" cy="5737468"/>
          </a:xfrm>
          <a:prstGeom prst="rect">
            <a:avLst/>
          </a:prstGeom>
          <a:noFill/>
        </p:spPr>
        <p:txBody>
          <a:bodyPr wrap="square" rtlCol="0">
            <a:spAutoFit/>
          </a:bodyPr>
          <a:lstStyle/>
          <a:p>
            <a:pPr algn="l">
              <a:lnSpc>
                <a:spcPts val="1500"/>
              </a:lnSpc>
              <a:spcAft>
                <a:spcPts val="225"/>
              </a:spcAft>
              <a:buFont typeface="+mj-lt"/>
              <a:buAutoNum type="arabicPeriod"/>
            </a:pPr>
            <a:r>
              <a:rPr lang="en-US" sz="1400" b="1" i="0" dirty="0">
                <a:solidFill>
                  <a:srgbClr val="C00000"/>
                </a:solidFill>
                <a:effectLst/>
                <a:latin typeface="Google Sans Text"/>
              </a:rPr>
              <a:t>Problem Definition &amp; Data Collection:</a:t>
            </a:r>
            <a:endParaRPr lang="en-US" sz="1400" b="0" i="0" dirty="0">
              <a:solidFill>
                <a:srgbClr val="C00000"/>
              </a:solidFill>
              <a:effectLst/>
              <a:latin typeface="Google Sans Text"/>
            </a:endParaRP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Defined objectives: Recommend suitable crops and fertilizers.</a:t>
            </a: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Collected two datasets: </a:t>
            </a:r>
            <a:r>
              <a:rPr lang="en-US" sz="1400" b="0" i="0" dirty="0">
                <a:solidFill>
                  <a:srgbClr val="C00000"/>
                </a:solidFill>
                <a:effectLst/>
                <a:latin typeface="DM Mono" panose="020B0509040201040103" pitchFamily="49" charset="0"/>
              </a:rPr>
              <a:t>Crop_recommendation.csv</a:t>
            </a:r>
            <a:r>
              <a:rPr lang="en-US" sz="1400" b="0" i="0" dirty="0">
                <a:solidFill>
                  <a:srgbClr val="C00000"/>
                </a:solidFill>
                <a:effectLst/>
                <a:latin typeface="Google Sans Text"/>
              </a:rPr>
              <a:t> and </a:t>
            </a:r>
            <a:r>
              <a:rPr lang="en-US" sz="1400" b="0" i="0" dirty="0">
                <a:solidFill>
                  <a:srgbClr val="C00000"/>
                </a:solidFill>
                <a:effectLst/>
                <a:latin typeface="DM Mono" panose="020B0509040201040103" pitchFamily="49" charset="0"/>
              </a:rPr>
              <a:t>Fertilizer Prediction.csv</a:t>
            </a:r>
            <a:r>
              <a:rPr lang="en-US" sz="1400" b="0" i="0" dirty="0">
                <a:solidFill>
                  <a:srgbClr val="C00000"/>
                </a:solidFill>
                <a:effectLst/>
                <a:latin typeface="Google Sans Text"/>
              </a:rPr>
              <a:t>.</a:t>
            </a:r>
          </a:p>
          <a:p>
            <a:pPr algn="l">
              <a:lnSpc>
                <a:spcPts val="1500"/>
              </a:lnSpc>
              <a:spcAft>
                <a:spcPts val="225"/>
              </a:spcAft>
              <a:buFont typeface="+mj-lt"/>
              <a:buAutoNum type="arabicPeriod"/>
            </a:pPr>
            <a:r>
              <a:rPr lang="en-US" sz="1400" b="1" i="0" dirty="0">
                <a:solidFill>
                  <a:srgbClr val="C00000"/>
                </a:solidFill>
                <a:effectLst/>
                <a:latin typeface="Google Sans Text"/>
              </a:rPr>
              <a:t>Exploratory Data Analysis (EDA):</a:t>
            </a:r>
            <a:endParaRPr lang="en-US" sz="1400" b="0" i="0" dirty="0">
              <a:solidFill>
                <a:srgbClr val="C00000"/>
              </a:solidFill>
              <a:effectLst/>
              <a:latin typeface="Google Sans Text"/>
            </a:endParaRP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Loaded datasets into Pandas </a:t>
            </a:r>
            <a:r>
              <a:rPr lang="en-US" sz="1400" b="0" i="0" dirty="0" err="1">
                <a:solidFill>
                  <a:srgbClr val="C00000"/>
                </a:solidFill>
                <a:effectLst/>
                <a:latin typeface="Google Sans Text"/>
              </a:rPr>
              <a:t>DataFrames</a:t>
            </a:r>
            <a:r>
              <a:rPr lang="en-US" sz="1400" b="0" i="0" dirty="0">
                <a:solidFill>
                  <a:srgbClr val="C0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Examined data shape, types, and basic statistics (</a:t>
            </a:r>
            <a:r>
              <a:rPr lang="en-US" sz="1400" b="0" i="0" dirty="0">
                <a:solidFill>
                  <a:srgbClr val="C00000"/>
                </a:solidFill>
                <a:effectLst/>
                <a:latin typeface="DM Mono" panose="020B0509040201040103" pitchFamily="49" charset="0"/>
              </a:rPr>
              <a:t>.head()</a:t>
            </a:r>
            <a:r>
              <a:rPr lang="en-US" sz="1400" b="0" i="0" dirty="0">
                <a:solidFill>
                  <a:srgbClr val="C00000"/>
                </a:solidFill>
                <a:effectLst/>
                <a:latin typeface="Google Sans Text"/>
              </a:rPr>
              <a:t>, </a:t>
            </a:r>
            <a:r>
              <a:rPr lang="en-US" sz="1400" b="0" i="0" dirty="0">
                <a:solidFill>
                  <a:srgbClr val="C00000"/>
                </a:solidFill>
                <a:effectLst/>
                <a:latin typeface="DM Mono" panose="020B0509040201040103" pitchFamily="49" charset="0"/>
              </a:rPr>
              <a:t>.info()</a:t>
            </a:r>
            <a:r>
              <a:rPr lang="en-US" sz="1400" b="0" i="0" dirty="0">
                <a:solidFill>
                  <a:srgbClr val="C00000"/>
                </a:solidFill>
                <a:effectLst/>
                <a:latin typeface="Google Sans Text"/>
              </a:rPr>
              <a:t>, </a:t>
            </a:r>
            <a:r>
              <a:rPr lang="en-US" sz="1400" b="0" i="0" dirty="0">
                <a:solidFill>
                  <a:srgbClr val="C00000"/>
                </a:solidFill>
                <a:effectLst/>
                <a:latin typeface="DM Mono" panose="020B0509040201040103" pitchFamily="49" charset="0"/>
              </a:rPr>
              <a:t>.describe()</a:t>
            </a:r>
            <a:r>
              <a:rPr lang="en-US" sz="1400" b="0" i="0" dirty="0">
                <a:solidFill>
                  <a:srgbClr val="C0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Checked for missing values (</a:t>
            </a:r>
            <a:r>
              <a:rPr lang="en-US" sz="1400" b="0" i="0" dirty="0">
                <a:solidFill>
                  <a:srgbClr val="C00000"/>
                </a:solidFill>
                <a:effectLst/>
                <a:latin typeface="DM Mono" panose="020B0509040201040103" pitchFamily="49" charset="0"/>
              </a:rPr>
              <a:t>.</a:t>
            </a:r>
            <a:r>
              <a:rPr lang="en-US" sz="1400" b="0" i="0" dirty="0" err="1">
                <a:solidFill>
                  <a:srgbClr val="C00000"/>
                </a:solidFill>
                <a:effectLst/>
                <a:latin typeface="DM Mono" panose="020B0509040201040103" pitchFamily="49" charset="0"/>
              </a:rPr>
              <a:t>isnull</a:t>
            </a:r>
            <a:r>
              <a:rPr lang="en-US" sz="1400" b="0" i="0" dirty="0">
                <a:solidFill>
                  <a:srgbClr val="C00000"/>
                </a:solidFill>
                <a:effectLst/>
                <a:latin typeface="DM Mono" panose="020B0509040201040103" pitchFamily="49" charset="0"/>
              </a:rPr>
              <a:t>().sum()</a:t>
            </a:r>
            <a:r>
              <a:rPr lang="en-US" sz="1400" b="0" i="0" dirty="0">
                <a:solidFill>
                  <a:srgbClr val="C00000"/>
                </a:solidFill>
                <a:effectLst/>
                <a:latin typeface="Google Sans Text"/>
              </a:rPr>
              <a:t>) and duplicates (</a:t>
            </a:r>
            <a:r>
              <a:rPr lang="en-US" sz="1400" b="0" i="0" dirty="0">
                <a:solidFill>
                  <a:srgbClr val="C00000"/>
                </a:solidFill>
                <a:effectLst/>
                <a:latin typeface="DM Mono" panose="020B0509040201040103" pitchFamily="49" charset="0"/>
              </a:rPr>
              <a:t>.duplicated().sum()</a:t>
            </a:r>
            <a:r>
              <a:rPr lang="en-US" sz="1400" b="0" i="0" dirty="0">
                <a:solidFill>
                  <a:srgbClr val="C0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Visualized feature distributions (histograms, count plots) and correlations (heatmap).</a:t>
            </a:r>
          </a:p>
          <a:p>
            <a:pPr marL="742950" lvl="1" indent="-285750" algn="l">
              <a:lnSpc>
                <a:spcPts val="1500"/>
              </a:lnSpc>
              <a:spcAft>
                <a:spcPts val="225"/>
              </a:spcAft>
              <a:buFont typeface="+mj-lt"/>
              <a:buAutoNum type="arabicPeriod"/>
            </a:pPr>
            <a:r>
              <a:rPr lang="en-US" sz="1400" b="0" i="0" dirty="0">
                <a:solidFill>
                  <a:srgbClr val="C00000"/>
                </a:solidFill>
                <a:effectLst/>
                <a:latin typeface="Google Sans Text"/>
              </a:rPr>
              <a:t>Analyzed target variable distributions for both problems.</a:t>
            </a:r>
          </a:p>
          <a:p>
            <a:pPr algn="l">
              <a:lnSpc>
                <a:spcPts val="1500"/>
              </a:lnSpc>
              <a:spcAft>
                <a:spcPts val="225"/>
              </a:spcAft>
              <a:buFont typeface="+mj-lt"/>
              <a:buAutoNum type="arabicPeriod"/>
            </a:pPr>
            <a:r>
              <a:rPr lang="en-US" sz="1400" b="1" i="0" dirty="0">
                <a:solidFill>
                  <a:srgbClr val="C00000"/>
                </a:solidFill>
                <a:effectLst/>
                <a:latin typeface="Google Sans Text"/>
              </a:rPr>
              <a:t>Data Preprocessing (Applied separately for each dataset):</a:t>
            </a:r>
            <a:endParaRPr lang="en-US" sz="1400" b="0" i="0" dirty="0">
              <a:solidFill>
                <a:srgbClr val="C00000"/>
              </a:solidFill>
              <a:effectLst/>
              <a:latin typeface="Google Sans Text"/>
            </a:endParaRPr>
          </a:p>
          <a:p>
            <a:pPr marL="742950" lvl="1" indent="-285750" algn="l">
              <a:lnSpc>
                <a:spcPts val="1500"/>
              </a:lnSpc>
              <a:spcAft>
                <a:spcPts val="225"/>
              </a:spcAft>
              <a:buFont typeface="+mj-lt"/>
              <a:buAutoNum type="arabicPeriod"/>
            </a:pPr>
            <a:r>
              <a:rPr lang="en-US" sz="1400" b="1" i="0" dirty="0">
                <a:solidFill>
                  <a:srgbClr val="C00000"/>
                </a:solidFill>
                <a:effectLst/>
                <a:latin typeface="Google Sans Text"/>
              </a:rPr>
              <a:t>Target Variable Encoding:</a:t>
            </a:r>
            <a:endParaRPr lang="en-US" sz="1400" b="0" i="0" dirty="0">
              <a:solidFill>
                <a:srgbClr val="C0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Manually mapped </a:t>
            </a:r>
            <a:r>
              <a:rPr lang="en-US" sz="1400" b="0" i="0" dirty="0">
                <a:solidFill>
                  <a:srgbClr val="C00000"/>
                </a:solidFill>
                <a:effectLst/>
                <a:latin typeface="DM Mono" panose="020B0509040201040103" pitchFamily="49" charset="0"/>
              </a:rPr>
              <a:t>Fertilizer Name</a:t>
            </a:r>
            <a:r>
              <a:rPr lang="en-US" sz="1400" b="0" i="0" dirty="0">
                <a:solidFill>
                  <a:srgbClr val="C00000"/>
                </a:solidFill>
                <a:effectLst/>
                <a:latin typeface="Google Sans Text"/>
              </a:rPr>
              <a:t> to numerical codes (</a:t>
            </a:r>
            <a:r>
              <a:rPr lang="en-US" sz="1400" b="0" i="0" dirty="0" err="1">
                <a:solidFill>
                  <a:srgbClr val="C00000"/>
                </a:solidFill>
                <a:effectLst/>
                <a:latin typeface="DM Mono" panose="020B0509040201040103" pitchFamily="49" charset="0"/>
              </a:rPr>
              <a:t>fert_dict</a:t>
            </a:r>
            <a:r>
              <a:rPr lang="en-US" sz="1400" b="0" i="0" dirty="0">
                <a:solidFill>
                  <a:srgbClr val="C00000"/>
                </a:solidFill>
                <a:effectLst/>
                <a:latin typeface="Google Sans Text"/>
              </a:rPr>
              <a:t>).</a:t>
            </a: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Manually mapped </a:t>
            </a:r>
            <a:r>
              <a:rPr lang="en-US" sz="1400" b="0" i="0" dirty="0">
                <a:solidFill>
                  <a:srgbClr val="C00000"/>
                </a:solidFill>
                <a:effectLst/>
                <a:latin typeface="DM Mono" panose="020B0509040201040103" pitchFamily="49" charset="0"/>
              </a:rPr>
              <a:t>label</a:t>
            </a:r>
            <a:r>
              <a:rPr lang="en-US" sz="1400" b="0" i="0" dirty="0">
                <a:solidFill>
                  <a:srgbClr val="C00000"/>
                </a:solidFill>
                <a:effectLst/>
                <a:latin typeface="Google Sans Text"/>
              </a:rPr>
              <a:t> (crop name) to numerical codes (</a:t>
            </a:r>
            <a:r>
              <a:rPr lang="en-US" sz="1400" b="0" i="0" dirty="0" err="1">
                <a:solidFill>
                  <a:srgbClr val="C00000"/>
                </a:solidFill>
                <a:effectLst/>
                <a:latin typeface="DM Mono" panose="020B0509040201040103" pitchFamily="49" charset="0"/>
              </a:rPr>
              <a:t>crop_dict</a:t>
            </a:r>
            <a:r>
              <a:rPr lang="en-US" sz="1400" b="0" i="0" dirty="0">
                <a:solidFill>
                  <a:srgbClr val="C00000"/>
                </a:solidFill>
                <a:effectLst/>
                <a:latin typeface="Google Sans Text"/>
              </a:rPr>
              <a:t>).</a:t>
            </a:r>
          </a:p>
          <a:p>
            <a:pPr marL="1143000" lvl="2" indent="-228600" algn="l">
              <a:lnSpc>
                <a:spcPts val="1500"/>
              </a:lnSpc>
              <a:spcAft>
                <a:spcPts val="225"/>
              </a:spcAft>
              <a:buFont typeface="+mj-lt"/>
              <a:buAutoNum type="arabicPeriod"/>
            </a:pPr>
            <a:r>
              <a:rPr lang="en-US" sz="1400" b="0" i="1" dirty="0">
                <a:solidFill>
                  <a:srgbClr val="C00000"/>
                </a:solidFill>
                <a:effectLst/>
                <a:latin typeface="Google Sans Text"/>
              </a:rPr>
              <a:t>Alternative shown in code: </a:t>
            </a:r>
            <a:r>
              <a:rPr lang="en-US" sz="1400" b="0" i="1" dirty="0" err="1">
                <a:solidFill>
                  <a:srgbClr val="C00000"/>
                </a:solidFill>
                <a:effectLst/>
                <a:latin typeface="DM Mono" panose="020B0509040201040103" pitchFamily="49" charset="0"/>
              </a:rPr>
              <a:t>LabelEncoder</a:t>
            </a:r>
            <a:r>
              <a:rPr lang="en-US" sz="1400" b="0" i="1" dirty="0">
                <a:solidFill>
                  <a:srgbClr val="C00000"/>
                </a:solidFill>
                <a:effectLst/>
                <a:latin typeface="Google Sans Text"/>
              </a:rPr>
              <a:t> for target variables.</a:t>
            </a:r>
            <a:endParaRPr lang="en-US" sz="1400" b="0" i="0" dirty="0">
              <a:solidFill>
                <a:srgbClr val="C00000"/>
              </a:solidFill>
              <a:effectLst/>
              <a:latin typeface="Google Sans Text"/>
            </a:endParaRPr>
          </a:p>
          <a:p>
            <a:pPr marL="742950" lvl="1" indent="-285750" algn="l">
              <a:lnSpc>
                <a:spcPts val="1500"/>
              </a:lnSpc>
              <a:spcAft>
                <a:spcPts val="225"/>
              </a:spcAft>
              <a:buFont typeface="+mj-lt"/>
              <a:buAutoNum type="arabicPeriod"/>
            </a:pPr>
            <a:r>
              <a:rPr lang="en-US" sz="1400" b="1" i="0" dirty="0">
                <a:solidFill>
                  <a:srgbClr val="C00000"/>
                </a:solidFill>
                <a:effectLst/>
                <a:latin typeface="Google Sans Text"/>
              </a:rPr>
              <a:t>Feature Encoding (for categorical features like 'Soil Type', 'Crop Type' in Fertilizer data):</a:t>
            </a:r>
            <a:endParaRPr lang="en-US" sz="1400" b="0" i="0" dirty="0">
              <a:solidFill>
                <a:srgbClr val="C0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Used </a:t>
            </a:r>
            <a:r>
              <a:rPr lang="en-US" sz="1400" b="0" i="0" dirty="0" err="1">
                <a:solidFill>
                  <a:srgbClr val="C00000"/>
                </a:solidFill>
                <a:effectLst/>
                <a:latin typeface="DM Mono" panose="020B0509040201040103" pitchFamily="49" charset="0"/>
              </a:rPr>
              <a:t>LabelEncoder</a:t>
            </a:r>
            <a:r>
              <a:rPr lang="en-US" sz="1400" b="0" i="0" dirty="0">
                <a:solidFill>
                  <a:srgbClr val="C00000"/>
                </a:solidFill>
                <a:effectLst/>
                <a:latin typeface="Google Sans Text"/>
              </a:rPr>
              <a:t> to convert string categories to numerical format.</a:t>
            </a:r>
          </a:p>
          <a:p>
            <a:pPr marL="742950" lvl="1" indent="-285750" algn="l">
              <a:lnSpc>
                <a:spcPts val="1500"/>
              </a:lnSpc>
              <a:spcAft>
                <a:spcPts val="225"/>
              </a:spcAft>
              <a:buFont typeface="+mj-lt"/>
              <a:buAutoNum type="arabicPeriod"/>
            </a:pPr>
            <a:r>
              <a:rPr lang="en-US" sz="1400" b="1" i="0" dirty="0">
                <a:solidFill>
                  <a:srgbClr val="C00000"/>
                </a:solidFill>
                <a:effectLst/>
                <a:latin typeface="Google Sans Text"/>
              </a:rPr>
              <a:t>Feature Selection:</a:t>
            </a:r>
            <a:endParaRPr lang="en-US" sz="1400" b="0" i="0" dirty="0">
              <a:solidFill>
                <a:srgbClr val="C0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Dropped original string-based target columns after encoding.</a:t>
            </a:r>
          </a:p>
          <a:p>
            <a:pPr marL="742950" lvl="1" indent="-285750" algn="l">
              <a:lnSpc>
                <a:spcPts val="1500"/>
              </a:lnSpc>
              <a:spcAft>
                <a:spcPts val="225"/>
              </a:spcAft>
              <a:buFont typeface="+mj-lt"/>
              <a:buAutoNum type="arabicPeriod"/>
            </a:pPr>
            <a:r>
              <a:rPr lang="en-US" sz="1400" b="1" i="0" dirty="0">
                <a:solidFill>
                  <a:srgbClr val="C00000"/>
                </a:solidFill>
                <a:effectLst/>
                <a:latin typeface="Google Sans Text"/>
              </a:rPr>
              <a:t>Train-Test Split:</a:t>
            </a:r>
            <a:endParaRPr lang="en-US" sz="1400" b="0" i="0" dirty="0">
              <a:solidFill>
                <a:srgbClr val="C0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Divided data into features (X) and target (y).</a:t>
            </a: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Split X and y into training (80%) and testing (20%) sets using </a:t>
            </a:r>
            <a:r>
              <a:rPr lang="en-US" sz="1400" b="0" i="0" dirty="0" err="1">
                <a:solidFill>
                  <a:srgbClr val="C00000"/>
                </a:solidFill>
                <a:effectLst/>
                <a:latin typeface="DM Mono" panose="020B0509040201040103" pitchFamily="49" charset="0"/>
              </a:rPr>
              <a:t>train_test_split</a:t>
            </a:r>
            <a:r>
              <a:rPr lang="en-US" sz="1400" b="0" i="0" dirty="0">
                <a:solidFill>
                  <a:srgbClr val="C00000"/>
                </a:solidFill>
                <a:effectLst/>
                <a:latin typeface="Google Sans Text"/>
              </a:rPr>
              <a:t> with </a:t>
            </a:r>
            <a:r>
              <a:rPr lang="en-US" sz="1400" b="0" i="0" dirty="0" err="1">
                <a:solidFill>
                  <a:srgbClr val="C00000"/>
                </a:solidFill>
                <a:effectLst/>
                <a:latin typeface="DM Mono" panose="020B0509040201040103" pitchFamily="49" charset="0"/>
              </a:rPr>
              <a:t>random_state</a:t>
            </a:r>
            <a:r>
              <a:rPr lang="en-US" sz="1400" b="0" i="0" dirty="0">
                <a:solidFill>
                  <a:srgbClr val="C00000"/>
                </a:solidFill>
                <a:effectLst/>
                <a:latin typeface="Google Sans Text"/>
              </a:rPr>
              <a:t> for reproducibility and </a:t>
            </a:r>
            <a:r>
              <a:rPr lang="en-US" sz="1400" b="0" i="0" dirty="0">
                <a:solidFill>
                  <a:srgbClr val="C00000"/>
                </a:solidFill>
                <a:effectLst/>
                <a:latin typeface="DM Mono" panose="020B0509040201040103" pitchFamily="49" charset="0"/>
              </a:rPr>
              <a:t>stratify</a:t>
            </a:r>
            <a:r>
              <a:rPr lang="en-US" sz="1400" b="0" i="0" dirty="0">
                <a:solidFill>
                  <a:srgbClr val="C00000"/>
                </a:solidFill>
                <a:effectLst/>
                <a:latin typeface="Google Sans Text"/>
              </a:rPr>
              <a:t> for balanced class representation.</a:t>
            </a:r>
          </a:p>
          <a:p>
            <a:pPr marL="742950" lvl="1" indent="-285750" algn="l">
              <a:lnSpc>
                <a:spcPts val="1500"/>
              </a:lnSpc>
              <a:spcAft>
                <a:spcPts val="225"/>
              </a:spcAft>
              <a:buFont typeface="+mj-lt"/>
              <a:buAutoNum type="arabicPeriod"/>
            </a:pPr>
            <a:r>
              <a:rPr lang="en-US" sz="1400" b="1" i="0" dirty="0">
                <a:solidFill>
                  <a:srgbClr val="C00000"/>
                </a:solidFill>
                <a:effectLst/>
                <a:latin typeface="Google Sans Text"/>
              </a:rPr>
              <a:t>Feature Scaling:</a:t>
            </a:r>
            <a:endParaRPr lang="en-US" sz="1400" b="0" i="0" dirty="0">
              <a:solidFill>
                <a:srgbClr val="C0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C00000"/>
                </a:solidFill>
                <a:effectLst/>
                <a:latin typeface="Google Sans Text"/>
              </a:rPr>
              <a:t>Applied </a:t>
            </a:r>
            <a:r>
              <a:rPr lang="en-US" sz="1400" b="0" i="0" dirty="0" err="1">
                <a:solidFill>
                  <a:srgbClr val="C00000"/>
                </a:solidFill>
                <a:effectLst/>
                <a:latin typeface="DM Mono" panose="020B0509040201040103" pitchFamily="49" charset="0"/>
              </a:rPr>
              <a:t>StandardScaler</a:t>
            </a:r>
            <a:r>
              <a:rPr lang="en-US" sz="1400" b="0" i="0" dirty="0">
                <a:solidFill>
                  <a:srgbClr val="C00000"/>
                </a:solidFill>
                <a:effectLst/>
                <a:latin typeface="Google Sans Text"/>
              </a:rPr>
              <a:t> to numerical features in the training set (</a:t>
            </a:r>
            <a:r>
              <a:rPr lang="en-US" sz="1400" b="0" i="0" dirty="0">
                <a:solidFill>
                  <a:srgbClr val="C00000"/>
                </a:solidFill>
                <a:effectLst/>
                <a:latin typeface="DM Mono" panose="020B0509040201040103" pitchFamily="49" charset="0"/>
              </a:rPr>
              <a:t>.</a:t>
            </a:r>
            <a:r>
              <a:rPr lang="en-US" sz="1400" b="0" i="0" dirty="0" err="1">
                <a:solidFill>
                  <a:srgbClr val="C00000"/>
                </a:solidFill>
                <a:effectLst/>
                <a:latin typeface="DM Mono" panose="020B0509040201040103" pitchFamily="49" charset="0"/>
              </a:rPr>
              <a:t>fit_transform</a:t>
            </a:r>
            <a:r>
              <a:rPr lang="en-US" sz="1400" b="0" i="0" dirty="0">
                <a:solidFill>
                  <a:srgbClr val="C00000"/>
                </a:solidFill>
                <a:effectLst/>
                <a:latin typeface="DM Mono" panose="020B0509040201040103" pitchFamily="49" charset="0"/>
              </a:rPr>
              <a:t>()</a:t>
            </a:r>
            <a:r>
              <a:rPr lang="en-US" sz="1400" b="0" i="0" dirty="0">
                <a:solidFill>
                  <a:srgbClr val="C00000"/>
                </a:solidFill>
                <a:effectLst/>
                <a:latin typeface="Google Sans Text"/>
              </a:rPr>
              <a:t>) and then transformed the test set (</a:t>
            </a:r>
            <a:r>
              <a:rPr lang="en-US" sz="1400" b="0" i="0" dirty="0">
                <a:solidFill>
                  <a:srgbClr val="C00000"/>
                </a:solidFill>
                <a:effectLst/>
                <a:latin typeface="DM Mono" panose="020B0509040201040103" pitchFamily="49" charset="0"/>
              </a:rPr>
              <a:t>.transform()</a:t>
            </a:r>
            <a:r>
              <a:rPr lang="en-US" sz="1400" b="0" i="0" dirty="0">
                <a:solidFill>
                  <a:srgbClr val="C00000"/>
                </a:solidFill>
                <a:effectLst/>
                <a:latin typeface="Google Sans Text"/>
              </a:rPr>
              <a:t>) to prevent data leakage.</a:t>
            </a:r>
          </a:p>
          <a:p>
            <a:endParaRPr lang="en-IN" sz="1400" dirty="0">
              <a:solidFill>
                <a:srgbClr val="C00000"/>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05E4-0EC4-B9DB-73C9-2309736E3C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2EB0C1-E109-2162-01A1-79D879E03E6C}"/>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CB16A80-E69C-4427-E966-F45E21D7D2AD}"/>
              </a:ext>
            </a:extLst>
          </p:cNvPr>
          <p:cNvSpPr txBox="1"/>
          <p:nvPr/>
        </p:nvSpPr>
        <p:spPr>
          <a:xfrm>
            <a:off x="268356" y="1414766"/>
            <a:ext cx="11808625" cy="5237331"/>
          </a:xfrm>
          <a:prstGeom prst="rect">
            <a:avLst/>
          </a:prstGeom>
          <a:noFill/>
        </p:spPr>
        <p:txBody>
          <a:bodyPr wrap="square" rtlCol="0">
            <a:spAutoFit/>
          </a:bodyPr>
          <a:lstStyle/>
          <a:p>
            <a:pPr algn="l">
              <a:spcAft>
                <a:spcPts val="225"/>
              </a:spcAft>
              <a:buFont typeface="+mj-lt"/>
              <a:buAutoNum type="arabicPeriod"/>
            </a:pPr>
            <a:r>
              <a:rPr lang="en-US" sz="2000" b="1" i="0" dirty="0">
                <a:solidFill>
                  <a:srgbClr val="C00000"/>
                </a:solidFill>
                <a:effectLst/>
                <a:latin typeface="Google Sans Text"/>
              </a:rPr>
              <a:t>Model Selection &amp; Training:</a:t>
            </a:r>
            <a:endParaRPr lang="en-US" sz="2000" b="0" i="0" dirty="0">
              <a:solidFill>
                <a:srgbClr val="C00000"/>
              </a:solidFill>
              <a:effectLst/>
              <a:latin typeface="Google Sans Text"/>
            </a:endParaRPr>
          </a:p>
          <a:p>
            <a:pPr marL="742950" lvl="1" indent="-285750" algn="l">
              <a:spcAft>
                <a:spcPts val="225"/>
              </a:spcAft>
              <a:buFont typeface="+mj-lt"/>
              <a:buAutoNum type="arabicPeriod"/>
            </a:pPr>
            <a:r>
              <a:rPr lang="en-US" sz="2000" b="0" i="0" dirty="0">
                <a:solidFill>
                  <a:srgbClr val="C00000"/>
                </a:solidFill>
                <a:effectLst/>
                <a:latin typeface="Google Sans Text"/>
              </a:rPr>
              <a:t>Selected </a:t>
            </a:r>
            <a:r>
              <a:rPr lang="en-US" sz="2000" b="0" i="0" dirty="0" err="1">
                <a:solidFill>
                  <a:srgbClr val="C00000"/>
                </a:solidFill>
                <a:effectLst/>
                <a:latin typeface="DM Mono" panose="020B0509040201040103" pitchFamily="49" charset="0"/>
              </a:rPr>
              <a:t>DecisionTreeClassifier</a:t>
            </a:r>
            <a:r>
              <a:rPr lang="en-US" sz="2000" b="0" i="0" dirty="0">
                <a:solidFill>
                  <a:srgbClr val="C00000"/>
                </a:solidFill>
                <a:effectLst/>
                <a:latin typeface="Google Sans Text"/>
              </a:rPr>
              <a:t> as the primary model for both classification tasks due to its interpretability and good performance on these datasets.</a:t>
            </a:r>
          </a:p>
          <a:p>
            <a:pPr marL="742950" lvl="1" indent="-285750" algn="l">
              <a:spcAft>
                <a:spcPts val="225"/>
              </a:spcAft>
              <a:buFont typeface="+mj-lt"/>
              <a:buAutoNum type="arabicPeriod"/>
            </a:pPr>
            <a:r>
              <a:rPr lang="en-US" sz="2000" b="0" i="0" dirty="0">
                <a:solidFill>
                  <a:srgbClr val="C00000"/>
                </a:solidFill>
                <a:effectLst/>
                <a:latin typeface="Google Sans Text"/>
              </a:rPr>
              <a:t>Trained the model using the scaled training data (</a:t>
            </a:r>
            <a:r>
              <a:rPr lang="en-US" sz="2000" b="0" i="0" dirty="0" err="1">
                <a:solidFill>
                  <a:srgbClr val="C00000"/>
                </a:solidFill>
                <a:effectLst/>
                <a:latin typeface="DM Mono" panose="020B0509040201040103" pitchFamily="49" charset="0"/>
              </a:rPr>
              <a:t>model.fit</a:t>
            </a:r>
            <a:r>
              <a:rPr lang="en-US" sz="2000" b="0" i="0" dirty="0">
                <a:solidFill>
                  <a:srgbClr val="C00000"/>
                </a:solidFill>
                <a:effectLst/>
                <a:latin typeface="DM Mono" panose="020B0509040201040103" pitchFamily="49" charset="0"/>
              </a:rPr>
              <a:t>(</a:t>
            </a:r>
            <a:r>
              <a:rPr lang="en-US" sz="2000" b="0" i="0" dirty="0" err="1">
                <a:solidFill>
                  <a:srgbClr val="C00000"/>
                </a:solidFill>
                <a:effectLst/>
                <a:latin typeface="DM Mono" panose="020B0509040201040103" pitchFamily="49" charset="0"/>
              </a:rPr>
              <a:t>x_train</a:t>
            </a:r>
            <a:r>
              <a:rPr lang="en-US" sz="2000" b="0" i="0" dirty="0">
                <a:solidFill>
                  <a:srgbClr val="C00000"/>
                </a:solidFill>
                <a:effectLst/>
                <a:latin typeface="DM Mono" panose="020B0509040201040103" pitchFamily="49" charset="0"/>
              </a:rPr>
              <a:t>, </a:t>
            </a:r>
            <a:r>
              <a:rPr lang="en-US" sz="2000" b="0" i="0" dirty="0" err="1">
                <a:solidFill>
                  <a:srgbClr val="C00000"/>
                </a:solidFill>
                <a:effectLst/>
                <a:latin typeface="DM Mono" panose="020B0509040201040103" pitchFamily="49" charset="0"/>
              </a:rPr>
              <a:t>y_train</a:t>
            </a:r>
            <a:r>
              <a:rPr lang="en-US" sz="2000" b="0" i="0" dirty="0">
                <a:solidFill>
                  <a:srgbClr val="C00000"/>
                </a:solidFill>
                <a:effectLst/>
                <a:latin typeface="DM Mono" panose="020B0509040201040103" pitchFamily="49" charset="0"/>
              </a:rPr>
              <a:t>)</a:t>
            </a:r>
            <a:r>
              <a:rPr lang="en-US" sz="2000" b="0" i="0" dirty="0">
                <a:solidFill>
                  <a:srgbClr val="C00000"/>
                </a:solidFill>
                <a:effectLst/>
                <a:latin typeface="Google Sans Text"/>
              </a:rPr>
              <a:t>).</a:t>
            </a:r>
          </a:p>
          <a:p>
            <a:pPr algn="l">
              <a:spcAft>
                <a:spcPts val="225"/>
              </a:spcAft>
              <a:buFont typeface="+mj-lt"/>
              <a:buAutoNum type="arabicPeriod"/>
            </a:pPr>
            <a:r>
              <a:rPr lang="en-US" sz="2000" b="1" i="0" dirty="0">
                <a:solidFill>
                  <a:srgbClr val="C00000"/>
                </a:solidFill>
                <a:effectLst/>
                <a:latin typeface="Google Sans Text"/>
              </a:rPr>
              <a:t>Model Evaluation:</a:t>
            </a:r>
            <a:endParaRPr lang="en-US" sz="2000" b="0" i="0" dirty="0">
              <a:solidFill>
                <a:srgbClr val="C00000"/>
              </a:solidFill>
              <a:effectLst/>
              <a:latin typeface="Google Sans Text"/>
            </a:endParaRPr>
          </a:p>
          <a:p>
            <a:pPr marL="742950" lvl="1" indent="-285750" algn="l">
              <a:spcAft>
                <a:spcPts val="225"/>
              </a:spcAft>
              <a:buFont typeface="+mj-lt"/>
              <a:buAutoNum type="arabicPeriod"/>
            </a:pPr>
            <a:r>
              <a:rPr lang="en-US" sz="2000" b="0" i="0" dirty="0">
                <a:solidFill>
                  <a:srgbClr val="C00000"/>
                </a:solidFill>
                <a:effectLst/>
                <a:latin typeface="Google Sans Text"/>
              </a:rPr>
              <a:t>Made predictions on the scaled test data (</a:t>
            </a:r>
            <a:r>
              <a:rPr lang="en-US" sz="2000" b="0" i="0" dirty="0" err="1">
                <a:solidFill>
                  <a:srgbClr val="C00000"/>
                </a:solidFill>
                <a:effectLst/>
                <a:latin typeface="DM Mono" panose="020B0509040201040103" pitchFamily="49" charset="0"/>
              </a:rPr>
              <a:t>model.predict</a:t>
            </a:r>
            <a:r>
              <a:rPr lang="en-US" sz="2000" b="0" i="0" dirty="0">
                <a:solidFill>
                  <a:srgbClr val="C00000"/>
                </a:solidFill>
                <a:effectLst/>
                <a:latin typeface="DM Mono" panose="020B0509040201040103" pitchFamily="49" charset="0"/>
              </a:rPr>
              <a:t>(</a:t>
            </a:r>
            <a:r>
              <a:rPr lang="en-US" sz="2000" b="0" i="0" dirty="0" err="1">
                <a:solidFill>
                  <a:srgbClr val="C00000"/>
                </a:solidFill>
                <a:effectLst/>
                <a:latin typeface="DM Mono" panose="020B0509040201040103" pitchFamily="49" charset="0"/>
              </a:rPr>
              <a:t>x_test</a:t>
            </a:r>
            <a:r>
              <a:rPr lang="en-US" sz="2000" b="0" i="0" dirty="0">
                <a:solidFill>
                  <a:srgbClr val="C00000"/>
                </a:solidFill>
                <a:effectLst/>
                <a:latin typeface="DM Mono" panose="020B0509040201040103" pitchFamily="49" charset="0"/>
              </a:rPr>
              <a:t>)</a:t>
            </a:r>
            <a:r>
              <a:rPr lang="en-US" sz="2000" b="0" i="0" dirty="0">
                <a:solidFill>
                  <a:srgbClr val="C00000"/>
                </a:solidFill>
                <a:effectLst/>
                <a:latin typeface="Google Sans Text"/>
              </a:rPr>
              <a:t>).</a:t>
            </a:r>
          </a:p>
          <a:p>
            <a:pPr marL="742950" lvl="1" indent="-285750" algn="l">
              <a:spcAft>
                <a:spcPts val="225"/>
              </a:spcAft>
              <a:buFont typeface="+mj-lt"/>
              <a:buAutoNum type="arabicPeriod"/>
            </a:pPr>
            <a:r>
              <a:rPr lang="en-US" sz="2000" b="0" i="0" dirty="0">
                <a:solidFill>
                  <a:srgbClr val="C00000"/>
                </a:solidFill>
                <a:effectLst/>
                <a:latin typeface="Google Sans Text"/>
              </a:rPr>
              <a:t>Calculated accuracy using </a:t>
            </a:r>
            <a:r>
              <a:rPr lang="en-US" sz="2000" b="0" i="0" dirty="0" err="1">
                <a:solidFill>
                  <a:srgbClr val="C00000"/>
                </a:solidFill>
                <a:effectLst/>
                <a:latin typeface="DM Mono" panose="020B0509040201040103" pitchFamily="49" charset="0"/>
              </a:rPr>
              <a:t>accuracy_score</a:t>
            </a:r>
            <a:r>
              <a:rPr lang="en-US" sz="2000" b="0" i="0" dirty="0">
                <a:solidFill>
                  <a:srgbClr val="C00000"/>
                </a:solidFill>
                <a:effectLst/>
                <a:latin typeface="Google Sans Text"/>
              </a:rPr>
              <a:t>.</a:t>
            </a:r>
          </a:p>
          <a:p>
            <a:pPr marL="742950" lvl="1" indent="-285750" algn="l">
              <a:spcAft>
                <a:spcPts val="225"/>
              </a:spcAft>
              <a:buFont typeface="+mj-lt"/>
              <a:buAutoNum type="arabicPeriod"/>
            </a:pPr>
            <a:r>
              <a:rPr lang="en-US" sz="2000" b="0" i="0" dirty="0">
                <a:solidFill>
                  <a:srgbClr val="C00000"/>
                </a:solidFill>
                <a:effectLst/>
                <a:latin typeface="Google Sans Text"/>
              </a:rPr>
              <a:t>Saved the trained Decision Tree model and the fitted </a:t>
            </a:r>
            <a:r>
              <a:rPr lang="en-US" sz="2000" b="0" i="0" dirty="0" err="1">
                <a:solidFill>
                  <a:srgbClr val="C00000"/>
                </a:solidFill>
                <a:effectLst/>
                <a:latin typeface="Google Sans Text"/>
              </a:rPr>
              <a:t>StandardScaler</a:t>
            </a:r>
            <a:r>
              <a:rPr lang="en-US" sz="2000" b="0" i="0" dirty="0">
                <a:solidFill>
                  <a:srgbClr val="C00000"/>
                </a:solidFill>
                <a:effectLst/>
                <a:latin typeface="Google Sans Text"/>
              </a:rPr>
              <a:t> using </a:t>
            </a:r>
            <a:r>
              <a:rPr lang="en-US" sz="2000" b="0" i="0" dirty="0">
                <a:solidFill>
                  <a:srgbClr val="C00000"/>
                </a:solidFill>
                <a:effectLst/>
                <a:latin typeface="DM Mono" panose="020B0509040201040103" pitchFamily="49" charset="0"/>
              </a:rPr>
              <a:t>pickle</a:t>
            </a:r>
            <a:r>
              <a:rPr lang="en-US" sz="2000" b="0" i="0" dirty="0">
                <a:solidFill>
                  <a:srgbClr val="C00000"/>
                </a:solidFill>
                <a:effectLst/>
                <a:latin typeface="Google Sans Text"/>
              </a:rPr>
              <a:t> (creating </a:t>
            </a:r>
            <a:r>
              <a:rPr lang="en-US" sz="2000" b="0" i="0" dirty="0">
                <a:solidFill>
                  <a:srgbClr val="C00000"/>
                </a:solidFill>
                <a:effectLst/>
                <a:latin typeface="DM Mono" panose="020B0509040201040103" pitchFamily="49" charset="0"/>
              </a:rPr>
              <a:t>.sav</a:t>
            </a:r>
            <a:r>
              <a:rPr lang="en-US" sz="2000" b="0" i="0" dirty="0">
                <a:solidFill>
                  <a:srgbClr val="C00000"/>
                </a:solidFill>
                <a:effectLst/>
                <a:latin typeface="Google Sans Text"/>
              </a:rPr>
              <a:t> files).</a:t>
            </a:r>
          </a:p>
          <a:p>
            <a:pPr marL="742950" lvl="1" indent="-285750" algn="l">
              <a:spcAft>
                <a:spcPts val="225"/>
              </a:spcAft>
              <a:buFont typeface="+mj-lt"/>
              <a:buAutoNum type="arabicPeriod"/>
            </a:pPr>
            <a:r>
              <a:rPr lang="en-US" sz="2000" b="0" i="0" dirty="0">
                <a:solidFill>
                  <a:srgbClr val="C00000"/>
                </a:solidFill>
                <a:effectLst/>
                <a:latin typeface="Google Sans Text"/>
              </a:rPr>
              <a:t>Saved fitted </a:t>
            </a:r>
            <a:r>
              <a:rPr lang="en-US" sz="2000" b="0" i="0" dirty="0" err="1">
                <a:solidFill>
                  <a:srgbClr val="C00000"/>
                </a:solidFill>
                <a:effectLst/>
                <a:latin typeface="Google Sans Text"/>
              </a:rPr>
              <a:t>LabelEncoders</a:t>
            </a:r>
            <a:r>
              <a:rPr lang="en-US" sz="2000" b="0" i="0" dirty="0">
                <a:solidFill>
                  <a:srgbClr val="C00000"/>
                </a:solidFill>
                <a:effectLst/>
                <a:latin typeface="Google Sans Text"/>
              </a:rPr>
              <a:t> (for target and features) to ensure consistent transformation for new data.</a:t>
            </a:r>
          </a:p>
          <a:p>
            <a:pPr algn="l">
              <a:spcAft>
                <a:spcPts val="225"/>
              </a:spcAft>
              <a:buFont typeface="+mj-lt"/>
              <a:buAutoNum type="arabicPeriod"/>
            </a:pPr>
            <a:r>
              <a:rPr lang="en-US" sz="2000" b="1" i="0" dirty="0">
                <a:solidFill>
                  <a:srgbClr val="C00000"/>
                </a:solidFill>
                <a:effectLst/>
                <a:latin typeface="Google Sans Text"/>
              </a:rPr>
              <a:t>Predictive System Function Development:</a:t>
            </a:r>
            <a:endParaRPr lang="en-US" sz="2000" b="0" i="0" dirty="0">
              <a:solidFill>
                <a:srgbClr val="C00000"/>
              </a:solidFill>
              <a:effectLst/>
              <a:latin typeface="Google Sans Text"/>
            </a:endParaRPr>
          </a:p>
          <a:p>
            <a:pPr marL="742950" lvl="1" indent="-285750" algn="l">
              <a:spcAft>
                <a:spcPts val="225"/>
              </a:spcAft>
              <a:buFont typeface="+mj-lt"/>
              <a:buAutoNum type="arabicPeriod"/>
            </a:pPr>
            <a:r>
              <a:rPr lang="en-US" sz="2000" b="0" i="0" dirty="0">
                <a:solidFill>
                  <a:srgbClr val="C00000"/>
                </a:solidFill>
                <a:effectLst/>
                <a:latin typeface="Google Sans Text"/>
              </a:rPr>
              <a:t>Created Python functions (</a:t>
            </a:r>
            <a:r>
              <a:rPr lang="en-US" sz="2000" b="0" i="0" dirty="0" err="1">
                <a:solidFill>
                  <a:srgbClr val="C00000"/>
                </a:solidFill>
                <a:effectLst/>
                <a:latin typeface="DM Mono" panose="020B0509040201040103" pitchFamily="49" charset="0"/>
              </a:rPr>
              <a:t>crop_recommend</a:t>
            </a:r>
            <a:r>
              <a:rPr lang="en-US" sz="2000" b="0" i="0" dirty="0">
                <a:solidFill>
                  <a:srgbClr val="C00000"/>
                </a:solidFill>
                <a:effectLst/>
                <a:latin typeface="Google Sans Text"/>
              </a:rPr>
              <a:t>, </a:t>
            </a:r>
            <a:r>
              <a:rPr lang="en-US" sz="2000" b="0" i="0" dirty="0" err="1">
                <a:solidFill>
                  <a:srgbClr val="C00000"/>
                </a:solidFill>
                <a:effectLst/>
                <a:latin typeface="DM Mono" panose="020B0509040201040103" pitchFamily="49" charset="0"/>
              </a:rPr>
              <a:t>recommend_fertilizer_loaded</a:t>
            </a:r>
            <a:r>
              <a:rPr lang="en-US" sz="2000" b="0" i="0" dirty="0">
                <a:solidFill>
                  <a:srgbClr val="C00000"/>
                </a:solidFill>
                <a:effectLst/>
                <a:latin typeface="Google Sans Text"/>
              </a:rPr>
              <a:t>) that take raw input features, apply the saved/loaded preprocessors (</a:t>
            </a:r>
            <a:r>
              <a:rPr lang="en-US" sz="2000" b="0" i="0" dirty="0" err="1">
                <a:solidFill>
                  <a:srgbClr val="C00000"/>
                </a:solidFill>
                <a:effectLst/>
                <a:latin typeface="Google Sans Text"/>
              </a:rPr>
              <a:t>LabelEncoders</a:t>
            </a:r>
            <a:r>
              <a:rPr lang="en-US" sz="2000" b="0" i="0" dirty="0">
                <a:solidFill>
                  <a:srgbClr val="C00000"/>
                </a:solidFill>
                <a:effectLst/>
                <a:latin typeface="Google Sans Text"/>
              </a:rPr>
              <a:t>, </a:t>
            </a:r>
            <a:r>
              <a:rPr lang="en-US" sz="2000" b="0" i="0" dirty="0" err="1">
                <a:solidFill>
                  <a:srgbClr val="C00000"/>
                </a:solidFill>
                <a:effectLst/>
                <a:latin typeface="Google Sans Text"/>
              </a:rPr>
              <a:t>StandardScaler</a:t>
            </a:r>
            <a:r>
              <a:rPr lang="en-US" sz="2000" b="0" i="0" dirty="0">
                <a:solidFill>
                  <a:srgbClr val="C00000"/>
                </a:solidFill>
                <a:effectLst/>
                <a:latin typeface="Google Sans Text"/>
              </a:rPr>
              <a:t>), and use the loaded model to make a prediction.</a:t>
            </a:r>
          </a:p>
          <a:p>
            <a:pPr marL="742950" lvl="1" indent="-285750" algn="l">
              <a:spcAft>
                <a:spcPts val="225"/>
              </a:spcAft>
              <a:buFont typeface="+mj-lt"/>
              <a:buAutoNum type="arabicPeriod"/>
            </a:pPr>
            <a:r>
              <a:rPr lang="en-US" sz="2000" b="0" i="0" dirty="0">
                <a:solidFill>
                  <a:srgbClr val="C00000"/>
                </a:solidFill>
                <a:effectLst/>
                <a:latin typeface="Google Sans Text"/>
              </a:rPr>
              <a:t>Mapped numerical predictions back to original string labels for user-friendly output.</a:t>
            </a:r>
          </a:p>
          <a:p>
            <a:endParaRPr lang="en-IN" sz="1600" dirty="0">
              <a:solidFill>
                <a:srgbClr val="C00000"/>
              </a:solidFill>
            </a:endParaRPr>
          </a:p>
        </p:txBody>
      </p:sp>
    </p:spTree>
    <p:extLst>
      <p:ext uri="{BB962C8B-B14F-4D97-AF65-F5344CB8AC3E}">
        <p14:creationId xmlns:p14="http://schemas.microsoft.com/office/powerpoint/2010/main" val="132808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FB89EDF-E273-70C1-04F2-39CAC86BDAE9}"/>
              </a:ext>
            </a:extLst>
          </p:cNvPr>
          <p:cNvSpPr txBox="1"/>
          <p:nvPr/>
        </p:nvSpPr>
        <p:spPr>
          <a:xfrm>
            <a:off x="255104" y="1454522"/>
            <a:ext cx="11071379" cy="4888518"/>
          </a:xfrm>
          <a:prstGeom prst="rect">
            <a:avLst/>
          </a:prstGeom>
          <a:noFill/>
        </p:spPr>
        <p:txBody>
          <a:bodyPr wrap="square" rtlCol="0">
            <a:spAutoFit/>
          </a:bodyPr>
          <a:lstStyle/>
          <a:p>
            <a:pPr algn="l">
              <a:spcAft>
                <a:spcPts val="225"/>
              </a:spcAft>
              <a:buFont typeface="Arial" panose="020B0604020202020204" pitchFamily="34" charset="0"/>
              <a:buChar char="•"/>
            </a:pPr>
            <a:r>
              <a:rPr lang="en-US" sz="2000" b="1" i="0" dirty="0">
                <a:solidFill>
                  <a:srgbClr val="C00000"/>
                </a:solidFill>
                <a:effectLst/>
                <a:latin typeface="Google Sans Text"/>
              </a:rPr>
              <a:t>Overall Goal:</a:t>
            </a:r>
            <a:r>
              <a:rPr lang="en-US" sz="2000" b="0" i="0" dirty="0">
                <a:solidFill>
                  <a:srgbClr val="C00000"/>
                </a:solidFill>
                <a:effectLst/>
                <a:latin typeface="Google Sans Text"/>
              </a:rPr>
              <a:t> To assist farmers and agricultural stakeholders in making data-driven decisions for improved crop yield and resource management.</a:t>
            </a:r>
          </a:p>
          <a:p>
            <a:pPr algn="l">
              <a:spcAft>
                <a:spcPts val="225"/>
              </a:spcAft>
              <a:buFont typeface="Arial" panose="020B0604020202020204" pitchFamily="34" charset="0"/>
              <a:buChar char="•"/>
            </a:pPr>
            <a:r>
              <a:rPr lang="en-US" sz="2000" b="1" i="0" dirty="0">
                <a:solidFill>
                  <a:srgbClr val="C00000"/>
                </a:solidFill>
                <a:effectLst/>
                <a:latin typeface="Google Sans Text"/>
              </a:rPr>
              <a:t>Crop Recommendation Task:</a:t>
            </a:r>
            <a:endParaRPr lang="en-US" sz="2000" b="0" i="0" dirty="0">
              <a:solidFill>
                <a:srgbClr val="C00000"/>
              </a:solidFill>
              <a:effectLst/>
              <a:latin typeface="Google Sans Text"/>
            </a:endParaRPr>
          </a:p>
          <a:p>
            <a:pPr marL="742950" lvl="1" indent="-285750" algn="l">
              <a:spcAft>
                <a:spcPts val="225"/>
              </a:spcAft>
              <a:buFont typeface="Arial" panose="020B0604020202020204" pitchFamily="34" charset="0"/>
              <a:buChar char="•"/>
            </a:pPr>
            <a:r>
              <a:rPr lang="en-US" sz="2000" b="0" i="0" dirty="0">
                <a:solidFill>
                  <a:srgbClr val="C00000"/>
                </a:solidFill>
                <a:effectLst/>
                <a:latin typeface="Google Sans Text"/>
              </a:rPr>
              <a:t>Given various soil nutrient levels (Nitrogen, Phosphorus, Potassium) and environmental factors (temperature, humidity, pH, rainfall), predict the most suitable crop to cultivate in a particular field.</a:t>
            </a:r>
          </a:p>
          <a:p>
            <a:pPr marL="742950" lvl="1" indent="-285750" algn="l">
              <a:spcAft>
                <a:spcPts val="225"/>
              </a:spcAft>
              <a:buFont typeface="Arial" panose="020B0604020202020204" pitchFamily="34" charset="0"/>
              <a:buChar char="•"/>
            </a:pPr>
            <a:r>
              <a:rPr lang="en-US" sz="2000" b="1" i="0" dirty="0">
                <a:solidFill>
                  <a:srgbClr val="C00000"/>
                </a:solidFill>
                <a:effectLst/>
                <a:latin typeface="Google Sans Text"/>
              </a:rPr>
              <a:t>Challenge:</a:t>
            </a:r>
            <a:r>
              <a:rPr lang="en-US" sz="2000" b="0" i="0" dirty="0">
                <a:solidFill>
                  <a:srgbClr val="C00000"/>
                </a:solidFill>
                <a:effectLst/>
                <a:latin typeface="Google Sans Text"/>
              </a:rPr>
              <a:t> Matching crop requirements with specific field conditions to maximize productivity and sustainability.</a:t>
            </a:r>
          </a:p>
          <a:p>
            <a:pPr algn="l">
              <a:spcAft>
                <a:spcPts val="225"/>
              </a:spcAft>
              <a:buFont typeface="Arial" panose="020B0604020202020204" pitchFamily="34" charset="0"/>
              <a:buChar char="•"/>
            </a:pPr>
            <a:r>
              <a:rPr lang="en-US" sz="2000" b="1" i="0" dirty="0">
                <a:solidFill>
                  <a:srgbClr val="C00000"/>
                </a:solidFill>
                <a:effectLst/>
                <a:latin typeface="Google Sans Text"/>
              </a:rPr>
              <a:t>Fertilizer Recommendation Task:</a:t>
            </a:r>
            <a:endParaRPr lang="en-US" sz="2000" b="0" i="0" dirty="0">
              <a:solidFill>
                <a:srgbClr val="C00000"/>
              </a:solidFill>
              <a:effectLst/>
              <a:latin typeface="Google Sans Text"/>
            </a:endParaRPr>
          </a:p>
          <a:p>
            <a:pPr marL="742950" lvl="1" indent="-285750" algn="l">
              <a:spcAft>
                <a:spcPts val="225"/>
              </a:spcAft>
              <a:buFont typeface="Arial" panose="020B0604020202020204" pitchFamily="34" charset="0"/>
              <a:buChar char="•"/>
            </a:pPr>
            <a:r>
              <a:rPr lang="en-US" sz="2000" b="0" i="0" dirty="0">
                <a:solidFill>
                  <a:srgbClr val="C00000"/>
                </a:solidFill>
                <a:effectLst/>
                <a:latin typeface="Google Sans Text"/>
              </a:rPr>
              <a:t>Based on soil characteristics (temperature, humidity, moisture, soil type), the type of crop being grown, and the current nutrient levels (Nitrogen, Potassium, Phosphorous), recommend the most appropriate type of fertilizer to use.</a:t>
            </a:r>
          </a:p>
          <a:p>
            <a:pPr marL="742950" lvl="1" indent="-285750" algn="l">
              <a:spcAft>
                <a:spcPts val="225"/>
              </a:spcAft>
              <a:buFont typeface="Arial" panose="020B0604020202020204" pitchFamily="34" charset="0"/>
              <a:buChar char="•"/>
            </a:pPr>
            <a:r>
              <a:rPr lang="en-US" sz="2000" b="1" i="0" dirty="0">
                <a:solidFill>
                  <a:srgbClr val="C00000"/>
                </a:solidFill>
                <a:effectLst/>
                <a:latin typeface="Google Sans Text"/>
              </a:rPr>
              <a:t>Challenge:</a:t>
            </a:r>
            <a:r>
              <a:rPr lang="en-US" sz="2000" b="0" i="0" dirty="0">
                <a:solidFill>
                  <a:srgbClr val="C00000"/>
                </a:solidFill>
                <a:effectLst/>
                <a:latin typeface="Google Sans Text"/>
              </a:rPr>
              <a:t> Optimizing fertilizer application to ensure nutrient availability for crops while minimizing waste and environmental impact.</a:t>
            </a:r>
          </a:p>
          <a:p>
            <a:endParaRPr lang="en-IN" sz="2000" dirty="0">
              <a:solidFill>
                <a:schemeClr val="accent1"/>
              </a:solidFill>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0070C0"/>
                </a:solidFill>
              </a:rPr>
              <a:t>Solution:  </a:t>
            </a:r>
            <a:endParaRPr lang="en-IN" sz="2000" b="1" dirty="0">
              <a:solidFill>
                <a:srgbClr val="0070C0"/>
              </a:solidFill>
            </a:endParaRPr>
          </a:p>
        </p:txBody>
      </p:sp>
      <p:sp>
        <p:nvSpPr>
          <p:cNvPr id="2" name="TextBox 1">
            <a:extLst>
              <a:ext uri="{FF2B5EF4-FFF2-40B4-BE49-F238E27FC236}">
                <a16:creationId xmlns:a16="http://schemas.microsoft.com/office/drawing/2014/main" id="{DAEB2217-A6B3-5018-345E-1DA55D500699}"/>
              </a:ext>
            </a:extLst>
          </p:cNvPr>
          <p:cNvSpPr txBox="1"/>
          <p:nvPr/>
        </p:nvSpPr>
        <p:spPr>
          <a:xfrm>
            <a:off x="488411" y="1628021"/>
            <a:ext cx="11215177" cy="5298886"/>
          </a:xfrm>
          <a:prstGeom prst="rect">
            <a:avLst/>
          </a:prstGeom>
          <a:noFill/>
        </p:spPr>
        <p:txBody>
          <a:bodyPr wrap="square" rtlCol="0">
            <a:spAutoFit/>
          </a:bodyPr>
          <a:lstStyle/>
          <a:p>
            <a:pPr algn="l">
              <a:lnSpc>
                <a:spcPts val="2000"/>
              </a:lnSpc>
              <a:spcAft>
                <a:spcPts val="225"/>
              </a:spcAft>
              <a:buFont typeface="Arial" panose="020B0604020202020204" pitchFamily="34" charset="0"/>
              <a:buChar char="•"/>
            </a:pPr>
            <a:r>
              <a:rPr lang="en-IN" b="0" i="0" dirty="0">
                <a:solidFill>
                  <a:srgbClr val="C00000"/>
                </a:solidFill>
                <a:effectLst/>
                <a:latin typeface="Google Sans Text"/>
              </a:rPr>
              <a:t>Developed two separate supervised machine learning models (multi-class classification) to address the distinct recommendation tasks:</a:t>
            </a:r>
          </a:p>
          <a:p>
            <a:pPr marL="742950" lvl="1" indent="-28575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Crop Recommendation Model:</a:t>
            </a:r>
            <a:endParaRPr lang="en-IN" b="0" i="0" dirty="0">
              <a:solidFill>
                <a:srgbClr val="C00000"/>
              </a:solidFill>
              <a:effectLst/>
              <a:latin typeface="Google Sans Text"/>
            </a:endParaRP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Input Features:</a:t>
            </a:r>
            <a:r>
              <a:rPr lang="en-IN" b="0" i="0" dirty="0">
                <a:solidFill>
                  <a:srgbClr val="C00000"/>
                </a:solidFill>
                <a:effectLst/>
                <a:latin typeface="Google Sans Text"/>
              </a:rPr>
              <a:t> N, P, K, temperature, humidity, pH, rainfall.</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Target Variable:</a:t>
            </a:r>
            <a:r>
              <a:rPr lang="en-IN" b="0" i="0" dirty="0">
                <a:solidFill>
                  <a:srgbClr val="C00000"/>
                </a:solidFill>
                <a:effectLst/>
                <a:latin typeface="Google Sans Text"/>
              </a:rPr>
              <a:t> Crop type (e.g., rice, maize, coffee, etc.).</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Preprocessing:</a:t>
            </a:r>
            <a:r>
              <a:rPr lang="en-IN" b="0" i="0" dirty="0">
                <a:solidFill>
                  <a:srgbClr val="C00000"/>
                </a:solidFill>
                <a:effectLst/>
                <a:latin typeface="Google Sans Text"/>
              </a:rPr>
              <a:t> Target variable encoded using a dictionary (</a:t>
            </a:r>
            <a:r>
              <a:rPr lang="en-IN" b="0" i="0" dirty="0" err="1">
                <a:solidFill>
                  <a:srgbClr val="C00000"/>
                </a:solidFill>
                <a:effectLst/>
                <a:latin typeface="DM Mono" panose="020B0509040201040103" pitchFamily="49" charset="0"/>
              </a:rPr>
              <a:t>crop_dict</a:t>
            </a:r>
            <a:r>
              <a:rPr lang="en-IN" b="0" i="0" dirty="0">
                <a:solidFill>
                  <a:srgbClr val="C00000"/>
                </a:solidFill>
                <a:effectLst/>
                <a:latin typeface="Google Sans Text"/>
              </a:rPr>
              <a:t>) or </a:t>
            </a:r>
            <a:r>
              <a:rPr lang="en-IN" b="0" i="0" dirty="0" err="1">
                <a:solidFill>
                  <a:srgbClr val="C00000"/>
                </a:solidFill>
                <a:effectLst/>
                <a:latin typeface="DM Mono" panose="020B0509040201040103" pitchFamily="49" charset="0"/>
              </a:rPr>
              <a:t>LabelEncoder</a:t>
            </a:r>
            <a:r>
              <a:rPr lang="en-IN" b="0" i="0" dirty="0">
                <a:solidFill>
                  <a:srgbClr val="C00000"/>
                </a:solidFill>
                <a:effectLst/>
                <a:latin typeface="Google Sans Text"/>
              </a:rPr>
              <a:t>. Features scaled using </a:t>
            </a:r>
            <a:r>
              <a:rPr lang="en-IN" b="0" i="0" dirty="0" err="1">
                <a:solidFill>
                  <a:srgbClr val="C00000"/>
                </a:solidFill>
                <a:effectLst/>
                <a:latin typeface="DM Mono" panose="020B0509040201040103" pitchFamily="49" charset="0"/>
              </a:rPr>
              <a:t>StandardScaler</a:t>
            </a:r>
            <a:r>
              <a:rPr lang="en-IN" b="0" i="0" dirty="0">
                <a:solidFill>
                  <a:srgbClr val="C0000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Model Used:</a:t>
            </a:r>
            <a:r>
              <a:rPr lang="en-IN" b="0" i="0" dirty="0">
                <a:solidFill>
                  <a:srgbClr val="C00000"/>
                </a:solidFill>
                <a:effectLst/>
                <a:latin typeface="Google Sans Text"/>
              </a:rPr>
              <a:t> </a:t>
            </a:r>
            <a:r>
              <a:rPr lang="en-IN" b="0" i="0" dirty="0" err="1">
                <a:solidFill>
                  <a:srgbClr val="C00000"/>
                </a:solidFill>
                <a:effectLst/>
                <a:latin typeface="DM Mono" panose="020B0509040201040103" pitchFamily="49" charset="0"/>
              </a:rPr>
              <a:t>DecisionTreeClassifier</a:t>
            </a:r>
            <a:r>
              <a:rPr lang="en-IN" b="0" i="0" dirty="0">
                <a:solidFill>
                  <a:srgbClr val="C0000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Output:</a:t>
            </a:r>
            <a:r>
              <a:rPr lang="en-IN" b="0" i="0" dirty="0">
                <a:solidFill>
                  <a:srgbClr val="C00000"/>
                </a:solidFill>
                <a:effectLst/>
                <a:latin typeface="Google Sans Text"/>
              </a:rPr>
              <a:t> Recommended crop name.</a:t>
            </a:r>
          </a:p>
          <a:p>
            <a:pPr marL="742950" lvl="1" indent="-28575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Fertilizer Recommendation Model:</a:t>
            </a:r>
            <a:endParaRPr lang="en-IN" b="0" i="0" dirty="0">
              <a:solidFill>
                <a:srgbClr val="C00000"/>
              </a:solidFill>
              <a:effectLst/>
              <a:latin typeface="Google Sans Text"/>
            </a:endParaRP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Input Features:</a:t>
            </a:r>
            <a:r>
              <a:rPr lang="en-IN" b="0" i="0" dirty="0">
                <a:solidFill>
                  <a:srgbClr val="C00000"/>
                </a:solidFill>
                <a:effectLst/>
                <a:latin typeface="Google Sans Text"/>
              </a:rPr>
              <a:t> Temperature, Humidity, Moisture, Soil Type, Crop Type, Nitrogen, Potassium, Phosphorous.</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Target Variable:</a:t>
            </a:r>
            <a:r>
              <a:rPr lang="en-IN" b="0" i="0" dirty="0">
                <a:solidFill>
                  <a:srgbClr val="C00000"/>
                </a:solidFill>
                <a:effectLst/>
                <a:latin typeface="Google Sans Text"/>
              </a:rPr>
              <a:t> Fertilizer Name (e.g., Urea, DAP, 10-26-26, etc.).</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Preprocessing:</a:t>
            </a:r>
            <a:r>
              <a:rPr lang="en-IN" b="0" i="0" dirty="0">
                <a:solidFill>
                  <a:srgbClr val="C00000"/>
                </a:solidFill>
                <a:effectLst/>
                <a:latin typeface="Google Sans Text"/>
              </a:rPr>
              <a:t> Target variable encoded using a dictionary (</a:t>
            </a:r>
            <a:r>
              <a:rPr lang="en-IN" b="0" i="0" dirty="0" err="1">
                <a:solidFill>
                  <a:srgbClr val="C00000"/>
                </a:solidFill>
                <a:effectLst/>
                <a:latin typeface="DM Mono" panose="020B0509040201040103" pitchFamily="49" charset="0"/>
              </a:rPr>
              <a:t>fert_dict</a:t>
            </a:r>
            <a:r>
              <a:rPr lang="en-IN" b="0" i="0" dirty="0">
                <a:solidFill>
                  <a:srgbClr val="C00000"/>
                </a:solidFill>
                <a:effectLst/>
                <a:latin typeface="Google Sans Text"/>
              </a:rPr>
              <a:t>) or </a:t>
            </a:r>
            <a:r>
              <a:rPr lang="en-IN" b="0" i="0" dirty="0" err="1">
                <a:solidFill>
                  <a:srgbClr val="C00000"/>
                </a:solidFill>
                <a:effectLst/>
                <a:latin typeface="DM Mono" panose="020B0509040201040103" pitchFamily="49" charset="0"/>
              </a:rPr>
              <a:t>LabelEncoder</a:t>
            </a:r>
            <a:r>
              <a:rPr lang="en-IN" b="0" i="0" dirty="0">
                <a:solidFill>
                  <a:srgbClr val="C00000"/>
                </a:solidFill>
                <a:effectLst/>
                <a:latin typeface="Google Sans Text"/>
              </a:rPr>
              <a:t>. Categorical input features ('Soil Type', 'Crop Type') encoded using </a:t>
            </a:r>
            <a:r>
              <a:rPr lang="en-IN" b="0" i="0" dirty="0" err="1">
                <a:solidFill>
                  <a:srgbClr val="C00000"/>
                </a:solidFill>
                <a:effectLst/>
                <a:latin typeface="DM Mono" panose="020B0509040201040103" pitchFamily="49" charset="0"/>
              </a:rPr>
              <a:t>LabelEncoder</a:t>
            </a:r>
            <a:r>
              <a:rPr lang="en-IN" b="0" i="0" dirty="0">
                <a:solidFill>
                  <a:srgbClr val="C00000"/>
                </a:solidFill>
                <a:effectLst/>
                <a:latin typeface="Google Sans Text"/>
              </a:rPr>
              <a:t>. All features scaled using </a:t>
            </a:r>
            <a:r>
              <a:rPr lang="en-IN" b="0" i="0" dirty="0" err="1">
                <a:solidFill>
                  <a:srgbClr val="C00000"/>
                </a:solidFill>
                <a:effectLst/>
                <a:latin typeface="DM Mono" panose="020B0509040201040103" pitchFamily="49" charset="0"/>
              </a:rPr>
              <a:t>StandardScaler</a:t>
            </a:r>
            <a:r>
              <a:rPr lang="en-IN" b="0" i="0" dirty="0">
                <a:solidFill>
                  <a:srgbClr val="C0000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Model Used:</a:t>
            </a:r>
            <a:r>
              <a:rPr lang="en-IN" b="0" i="0" dirty="0">
                <a:solidFill>
                  <a:srgbClr val="C00000"/>
                </a:solidFill>
                <a:effectLst/>
                <a:latin typeface="Google Sans Text"/>
              </a:rPr>
              <a:t> </a:t>
            </a:r>
            <a:r>
              <a:rPr lang="en-IN" b="0" i="0" dirty="0" err="1">
                <a:solidFill>
                  <a:srgbClr val="C00000"/>
                </a:solidFill>
                <a:effectLst/>
                <a:latin typeface="DM Mono" panose="020B0509040201040103" pitchFamily="49" charset="0"/>
              </a:rPr>
              <a:t>DecisionTreeClassifier</a:t>
            </a:r>
            <a:r>
              <a:rPr lang="en-IN" b="0" i="0" dirty="0">
                <a:solidFill>
                  <a:srgbClr val="C0000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C00000"/>
                </a:solidFill>
                <a:effectLst/>
                <a:latin typeface="Google Sans Text"/>
              </a:rPr>
              <a:t>Output:</a:t>
            </a:r>
            <a:r>
              <a:rPr lang="en-IN" b="0" i="0" dirty="0">
                <a:solidFill>
                  <a:srgbClr val="C00000"/>
                </a:solidFill>
                <a:effectLst/>
                <a:latin typeface="Google Sans Text"/>
              </a:rPr>
              <a:t> Recommended fertilizer name.</a:t>
            </a:r>
          </a:p>
          <a:p>
            <a:pPr>
              <a:lnSpc>
                <a:spcPts val="2000"/>
              </a:lnSpc>
            </a:pPr>
            <a:endParaRPr lang="en-IN" dirty="0">
              <a:solidFill>
                <a:srgbClr val="C00000"/>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F5BF201-BC49-36C2-89BA-FA485AB67CA4}"/>
              </a:ext>
            </a:extLst>
          </p:cNvPr>
          <p:cNvPicPr>
            <a:picLocks noChangeAspect="1"/>
          </p:cNvPicPr>
          <p:nvPr/>
        </p:nvPicPr>
        <p:blipFill>
          <a:blip r:embed="rId2"/>
          <a:stretch>
            <a:fillRect/>
          </a:stretch>
        </p:blipFill>
        <p:spPr>
          <a:xfrm>
            <a:off x="255104" y="1503105"/>
            <a:ext cx="8678486" cy="685896"/>
          </a:xfrm>
          <a:prstGeom prst="rect">
            <a:avLst/>
          </a:prstGeom>
        </p:spPr>
      </p:pic>
      <p:pic>
        <p:nvPicPr>
          <p:cNvPr id="8" name="Picture 7">
            <a:extLst>
              <a:ext uri="{FF2B5EF4-FFF2-40B4-BE49-F238E27FC236}">
                <a16:creationId xmlns:a16="http://schemas.microsoft.com/office/drawing/2014/main" id="{C5C0B22A-C530-4948-8ADA-163435790297}"/>
              </a:ext>
            </a:extLst>
          </p:cNvPr>
          <p:cNvPicPr>
            <a:picLocks noChangeAspect="1"/>
          </p:cNvPicPr>
          <p:nvPr/>
        </p:nvPicPr>
        <p:blipFill>
          <a:blip r:embed="rId3"/>
          <a:stretch>
            <a:fillRect/>
          </a:stretch>
        </p:blipFill>
        <p:spPr>
          <a:xfrm>
            <a:off x="255104" y="2355011"/>
            <a:ext cx="8326012" cy="676369"/>
          </a:xfrm>
          <a:prstGeom prst="rect">
            <a:avLst/>
          </a:prstGeom>
        </p:spPr>
      </p:pic>
      <p:pic>
        <p:nvPicPr>
          <p:cNvPr id="11" name="Picture 10">
            <a:extLst>
              <a:ext uri="{FF2B5EF4-FFF2-40B4-BE49-F238E27FC236}">
                <a16:creationId xmlns:a16="http://schemas.microsoft.com/office/drawing/2014/main" id="{C7AACC74-4A8C-D6B0-88E4-CF2D4A51B5CC}"/>
              </a:ext>
            </a:extLst>
          </p:cNvPr>
          <p:cNvPicPr>
            <a:picLocks noChangeAspect="1"/>
          </p:cNvPicPr>
          <p:nvPr/>
        </p:nvPicPr>
        <p:blipFill>
          <a:blip r:embed="rId4"/>
          <a:stretch>
            <a:fillRect/>
          </a:stretch>
        </p:blipFill>
        <p:spPr>
          <a:xfrm>
            <a:off x="255104" y="3169304"/>
            <a:ext cx="8259328" cy="657317"/>
          </a:xfrm>
          <a:prstGeom prst="rect">
            <a:avLst/>
          </a:prstGeom>
        </p:spPr>
      </p:pic>
      <p:pic>
        <p:nvPicPr>
          <p:cNvPr id="14" name="Picture 13">
            <a:extLst>
              <a:ext uri="{FF2B5EF4-FFF2-40B4-BE49-F238E27FC236}">
                <a16:creationId xmlns:a16="http://schemas.microsoft.com/office/drawing/2014/main" id="{FBA185E9-4229-F686-4887-785328D72401}"/>
              </a:ext>
            </a:extLst>
          </p:cNvPr>
          <p:cNvPicPr>
            <a:picLocks noChangeAspect="1"/>
          </p:cNvPicPr>
          <p:nvPr/>
        </p:nvPicPr>
        <p:blipFill>
          <a:blip r:embed="rId5"/>
          <a:stretch>
            <a:fillRect/>
          </a:stretch>
        </p:blipFill>
        <p:spPr>
          <a:xfrm>
            <a:off x="312262" y="4029050"/>
            <a:ext cx="8268854" cy="628738"/>
          </a:xfrm>
          <a:prstGeom prst="rect">
            <a:avLst/>
          </a:prstGeom>
        </p:spPr>
      </p:pic>
      <p:sp>
        <p:nvSpPr>
          <p:cNvPr id="15" name="TextBox 14">
            <a:extLst>
              <a:ext uri="{FF2B5EF4-FFF2-40B4-BE49-F238E27FC236}">
                <a16:creationId xmlns:a16="http://schemas.microsoft.com/office/drawing/2014/main" id="{1CEBDAC0-BBEF-557A-8C93-EA4BE6666A07}"/>
              </a:ext>
            </a:extLst>
          </p:cNvPr>
          <p:cNvSpPr txBox="1"/>
          <p:nvPr/>
        </p:nvSpPr>
        <p:spPr>
          <a:xfrm>
            <a:off x="468619" y="5655459"/>
            <a:ext cx="8680581" cy="379656"/>
          </a:xfrm>
          <a:prstGeom prst="rect">
            <a:avLst/>
          </a:prstGeom>
          <a:noFill/>
        </p:spPr>
        <p:txBody>
          <a:bodyPr wrap="none" rtlCol="0">
            <a:spAutoFit/>
          </a:bodyPr>
          <a:lstStyle/>
          <a:p>
            <a:r>
              <a:rPr lang="en-US" dirty="0">
                <a:solidFill>
                  <a:schemeClr val="tx1"/>
                </a:solidFill>
              </a:rPr>
              <a:t>PROJECT GITHUB LINK-- </a:t>
            </a:r>
            <a:r>
              <a:rPr lang="en-US" dirty="0">
                <a:hlinkClick r:id="rId6"/>
              </a:rPr>
              <a:t>https://github.com/veluguladurgaprasad99/WEEEK3</a:t>
            </a:r>
            <a:r>
              <a:rPr lang="en-US" dirty="0"/>
              <a:t> </a:t>
            </a:r>
            <a:endParaRPr lang="en-IN" dirty="0"/>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3D2F5-1261-1A02-FD96-3B0E9F98A1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367E34-D804-C386-CF34-C60ACB4772A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1F9FA69D-C7FB-3F19-D8C5-1B90DEB73790}"/>
              </a:ext>
            </a:extLst>
          </p:cNvPr>
          <p:cNvPicPr>
            <a:picLocks noChangeAspect="1"/>
          </p:cNvPicPr>
          <p:nvPr/>
        </p:nvPicPr>
        <p:blipFill>
          <a:blip r:embed="rId2"/>
          <a:stretch>
            <a:fillRect/>
          </a:stretch>
        </p:blipFill>
        <p:spPr>
          <a:xfrm>
            <a:off x="1109094" y="2251588"/>
            <a:ext cx="8145012" cy="847843"/>
          </a:xfrm>
          <a:prstGeom prst="rect">
            <a:avLst/>
          </a:prstGeom>
        </p:spPr>
      </p:pic>
      <p:pic>
        <p:nvPicPr>
          <p:cNvPr id="10" name="Picture 9">
            <a:extLst>
              <a:ext uri="{FF2B5EF4-FFF2-40B4-BE49-F238E27FC236}">
                <a16:creationId xmlns:a16="http://schemas.microsoft.com/office/drawing/2014/main" id="{C86E1FBF-DB80-FE32-59F8-8081C0774460}"/>
              </a:ext>
            </a:extLst>
          </p:cNvPr>
          <p:cNvPicPr>
            <a:picLocks noChangeAspect="1"/>
          </p:cNvPicPr>
          <p:nvPr/>
        </p:nvPicPr>
        <p:blipFill>
          <a:blip r:embed="rId3"/>
          <a:stretch>
            <a:fillRect/>
          </a:stretch>
        </p:blipFill>
        <p:spPr>
          <a:xfrm>
            <a:off x="1109094" y="3918548"/>
            <a:ext cx="8278380" cy="685896"/>
          </a:xfrm>
          <a:prstGeom prst="rect">
            <a:avLst/>
          </a:prstGeom>
        </p:spPr>
      </p:pic>
      <p:sp>
        <p:nvSpPr>
          <p:cNvPr id="13" name="TextBox 12">
            <a:extLst>
              <a:ext uri="{FF2B5EF4-FFF2-40B4-BE49-F238E27FC236}">
                <a16:creationId xmlns:a16="http://schemas.microsoft.com/office/drawing/2014/main" id="{628F6374-AF5E-2896-06F8-3606F05CFA50}"/>
              </a:ext>
            </a:extLst>
          </p:cNvPr>
          <p:cNvSpPr txBox="1"/>
          <p:nvPr/>
        </p:nvSpPr>
        <p:spPr>
          <a:xfrm>
            <a:off x="956795" y="5043905"/>
            <a:ext cx="10142738" cy="379656"/>
          </a:xfrm>
          <a:prstGeom prst="rect">
            <a:avLst/>
          </a:prstGeom>
          <a:noFill/>
        </p:spPr>
        <p:txBody>
          <a:bodyPr wrap="square">
            <a:spAutoFit/>
          </a:bodyPr>
          <a:lstStyle/>
          <a:p>
            <a:r>
              <a:rPr lang="en-US" dirty="0"/>
              <a:t>PROJECT GITHUB LINK -- </a:t>
            </a:r>
            <a:r>
              <a:rPr lang="en-US" dirty="0">
                <a:hlinkClick r:id="rId4"/>
              </a:rPr>
              <a:t>https://github.com/veluguladurgaprasad99/WEEEK3</a:t>
            </a:r>
            <a:r>
              <a:rPr lang="en-US" dirty="0"/>
              <a:t> </a:t>
            </a:r>
            <a:endParaRPr lang="en-IN" dirty="0"/>
          </a:p>
        </p:txBody>
      </p:sp>
    </p:spTree>
    <p:extLst>
      <p:ext uri="{BB962C8B-B14F-4D97-AF65-F5344CB8AC3E}">
        <p14:creationId xmlns:p14="http://schemas.microsoft.com/office/powerpoint/2010/main" val="50599718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66</TotalTime>
  <Words>1248</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DM Mono</vt:lpstr>
      <vt:lpstr>Google Sans Text</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VELUGULA DURGAPRASAD</dc:creator>
  <cp:lastModifiedBy>V durga prasad</cp:lastModifiedBy>
  <cp:revision>10</cp:revision>
  <dcterms:created xsi:type="dcterms:W3CDTF">2024-12-31T09:40:01Z</dcterms:created>
  <dcterms:modified xsi:type="dcterms:W3CDTF">2025-05-16T03:48:20Z</dcterms:modified>
</cp:coreProperties>
</file>