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297" r:id="rId3"/>
    <p:sldId id="258" r:id="rId4"/>
    <p:sldId id="280" r:id="rId5"/>
    <p:sldId id="298" r:id="rId6"/>
    <p:sldId id="283" r:id="rId7"/>
    <p:sldId id="314" r:id="rId8"/>
    <p:sldId id="315" r:id="rId9"/>
    <p:sldId id="285" r:id="rId10"/>
    <p:sldId id="292" r:id="rId11"/>
    <p:sldId id="317" r:id="rId12"/>
    <p:sldId id="307" r:id="rId13"/>
    <p:sldId id="318" r:id="rId14"/>
    <p:sldId id="319" r:id="rId15"/>
    <p:sldId id="312" r:id="rId16"/>
    <p:sldId id="313" r:id="rId17"/>
    <p:sldId id="300" r:id="rId18"/>
    <p:sldId id="306" r:id="rId19"/>
    <p:sldId id="27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223" autoAdjust="0"/>
  </p:normalViewPr>
  <p:slideViewPr>
    <p:cSldViewPr>
      <p:cViewPr varScale="1">
        <p:scale>
          <a:sx n="61" d="100"/>
          <a:sy n="61" d="100"/>
        </p:scale>
        <p:origin x="-1542"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90148B-3850-4E5E-AFE3-EC1830570179}" type="datetimeFigureOut">
              <a:rPr lang="en-US" smtClean="0"/>
              <a:pPr/>
              <a:t>3/11/2019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CC2C24-54A2-426E-9A38-74E3F7BB16E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CC2C24-54A2-426E-9A38-74E3F7BB16E1}" type="slidenum">
              <a:rPr lang="en-IN" smtClean="0"/>
              <a:pPr/>
              <a:t>5</a:t>
            </a:fld>
            <a:endParaRPr lang="en-IN"/>
          </a:p>
        </p:txBody>
      </p:sp>
    </p:spTree>
    <p:extLst>
      <p:ext uri="{BB962C8B-B14F-4D97-AF65-F5344CB8AC3E}">
        <p14:creationId xmlns="" xmlns:p14="http://schemas.microsoft.com/office/powerpoint/2010/main" val="89852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CC2C24-54A2-426E-9A38-74E3F7BB16E1}" type="slidenum">
              <a:rPr lang="en-IN" smtClean="0"/>
              <a:pPr/>
              <a:t>10</a:t>
            </a:fld>
            <a:endParaRPr lang="en-IN"/>
          </a:p>
        </p:txBody>
      </p:sp>
    </p:spTree>
    <p:extLst>
      <p:ext uri="{BB962C8B-B14F-4D97-AF65-F5344CB8AC3E}">
        <p14:creationId xmlns="" xmlns:p14="http://schemas.microsoft.com/office/powerpoint/2010/main" val="3803301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smtClean="0"/>
            </a:lvl1pPr>
          </a:lstStyle>
          <a:p>
            <a:fld id="{1D8BD707-D9CF-40AE-B4C6-C98DA3205C09}" type="datetimeFigureOut">
              <a:rPr lang="en-US" smtClean="0"/>
              <a:pPr/>
              <a:t>3/11/2019</a:t>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endParaRPr lang="en-US"/>
          </a:p>
        </p:txBody>
      </p:sp>
      <p:sp>
        <p:nvSpPr>
          <p:cNvPr id="8" name="Rectangle 6"/>
          <p:cNvSpPr>
            <a:spLocks noGrp="1" noChangeArrowheads="1"/>
          </p:cNvSpPr>
          <p:nvPr>
            <p:ph type="sldNum" sz="quarter" idx="12"/>
          </p:nvPr>
        </p:nvSpPr>
        <p:spPr/>
        <p:txBody>
          <a:bodyPr/>
          <a:lstStyle>
            <a:lvl1pPr>
              <a:defRPr smtClean="0"/>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3/11/2019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3/11/2019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3/11/2019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3/11/2019</a:t>
            </a:fld>
            <a:endParaRPr lang="en-US"/>
          </a:p>
        </p:txBody>
      </p:sp>
      <p:sp>
        <p:nvSpPr>
          <p:cNvPr id="7" name="Rectangle 5"/>
          <p:cNvSpPr>
            <a:spLocks noGrp="1" noChangeArrowheads="1"/>
          </p:cNvSpPr>
          <p:nvPr>
            <p:ph type="ftr" sz="quarter" idx="11"/>
          </p:nvPr>
        </p:nvSpPr>
        <p:spPr>
          <a:ln/>
        </p:spPr>
        <p:txBody>
          <a:bodyPr/>
          <a:lstStyle>
            <a:lvl1pPr>
              <a:defRPr/>
            </a:lvl1pPr>
          </a:lstStyle>
          <a:p>
            <a:endParaRPr lang="en-US"/>
          </a:p>
        </p:txBody>
      </p:sp>
      <p:sp>
        <p:nvSpPr>
          <p:cNvPr id="8"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a:t>Click icon to add chart</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3/11/2019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3/11/2019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7" name="Picture 6" descr="image001.png"/>
          <p:cNvPicPr>
            <a:picLocks noChangeAspect="1"/>
          </p:cNvPicPr>
          <p:nvPr/>
        </p:nvPicPr>
        <p:blipFill>
          <a:blip r:embed="rId2" cstate="print"/>
          <a:stretch>
            <a:fillRect/>
          </a:stretch>
        </p:blipFill>
        <p:spPr>
          <a:xfrm>
            <a:off x="8229600" y="228600"/>
            <a:ext cx="774259" cy="7742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3/11/2019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3/11/2019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3/11/2019</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3/11/2019</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3/11/2019</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5" name="Picture 4" descr="image001.png"/>
          <p:cNvPicPr>
            <a:picLocks noChangeAspect="1"/>
          </p:cNvPicPr>
          <p:nvPr/>
        </p:nvPicPr>
        <p:blipFill>
          <a:blip r:embed="rId2" cstate="print"/>
          <a:stretch>
            <a:fillRect/>
          </a:stretch>
        </p:blipFill>
        <p:spPr>
          <a:xfrm>
            <a:off x="8293541" y="76200"/>
            <a:ext cx="774259" cy="774259"/>
          </a:xfrm>
          <a:prstGeom prst="rect">
            <a:avLst/>
          </a:prstGeom>
        </p:spPr>
      </p:pic>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3/11/2019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3/11/2019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mj-lt"/>
              </a:defRPr>
            </a:lvl1pPr>
          </a:lstStyle>
          <a:p>
            <a:fld id="{1D8BD707-D9CF-40AE-B4C6-C98DA3205C09}" type="datetimeFigureOut">
              <a:rPr lang="en-US" smtClean="0"/>
              <a:pPr/>
              <a:t>3/11/2019</a:t>
            </a:fld>
            <a:endParaRPr lang="en-US"/>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atin typeface="+mj-lt"/>
              </a:defRPr>
            </a:lvl1pPr>
          </a:lstStyle>
          <a:p>
            <a:endParaRPr lang="en-US"/>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fld id="{B6F15528-21DE-4FAA-801E-634DDDAF4B2B}" type="slidenum">
              <a:rPr lang="en-US" smtClean="0"/>
              <a:pPr/>
              <a:t>‹#›</a:t>
            </a:fld>
            <a:endParaRPr lang="en-US"/>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left)">
                                      <p:cBhvr>
                                        <p:cTn id="15" dur="500"/>
                                        <p:tgtEl>
                                          <p:spTgt spid="40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left)">
                                      <p:cBhvr>
                                        <p:cTn id="18" dur="500"/>
                                        <p:tgtEl>
                                          <p:spTgt spid="40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left)">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5" autoUpdateAnimBg="0"/>
    </p:bld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s.google.com/vision/android/getting-started" TargetMode="External"/><Relationship Id="rId2" Type="http://schemas.openxmlformats.org/officeDocument/2006/relationships/hyperlink" Target="https://ieeexplore.ieee.org/document/7193210" TargetMode="External"/><Relationship Id="rId1" Type="http://schemas.openxmlformats.org/officeDocument/2006/relationships/slideLayout" Target="../slideLayouts/slideLayout2.xml"/><Relationship Id="rId4" Type="http://schemas.openxmlformats.org/officeDocument/2006/relationships/hyperlink" Target="https://cloud.google.com/vision/docs/oc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38200" y="1371600"/>
            <a:ext cx="7623175" cy="1752600"/>
          </a:xfrm>
        </p:spPr>
        <p:txBody>
          <a:bodyPr/>
          <a:lstStyle/>
          <a:p>
            <a:pPr algn="ctr"/>
            <a:r>
              <a:rPr lang="en-IN" dirty="0">
                <a:latin typeface="Times New Roman" panose="02020603050405020304" pitchFamily="18" charset="0"/>
                <a:cs typeface="Times New Roman" panose="02020603050405020304" pitchFamily="18" charset="0"/>
              </a:rPr>
              <a:t>FORFEIT</a:t>
            </a:r>
          </a:p>
        </p:txBody>
      </p:sp>
      <p:sp>
        <p:nvSpPr>
          <p:cNvPr id="5" name="Subtitle 4"/>
          <p:cNvSpPr>
            <a:spLocks noGrp="1"/>
          </p:cNvSpPr>
          <p:nvPr>
            <p:ph type="subTitle" idx="1"/>
          </p:nvPr>
        </p:nvSpPr>
        <p:spPr>
          <a:xfrm>
            <a:off x="990600" y="4038600"/>
            <a:ext cx="7543800" cy="1676400"/>
          </a:xfrm>
        </p:spPr>
        <p:txBody>
          <a:bodyPr/>
          <a:lstStyle/>
          <a:p>
            <a:r>
              <a:rPr lang="en-IN" sz="1800" b="1" dirty="0">
                <a:latin typeface="Times New Roman" panose="02020603050405020304" pitchFamily="18" charset="0"/>
                <a:cs typeface="Times New Roman" panose="02020603050405020304" pitchFamily="18" charset="0"/>
              </a:rPr>
              <a:t>Name of the students:		                    Name of the guide:</a:t>
            </a:r>
            <a:endParaRPr lang="en-US" sz="1800" b="1" u="sng"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V.Mahima </a:t>
            </a:r>
            <a:r>
              <a:rPr lang="en-US" sz="1800">
                <a:latin typeface="Times New Roman" panose="02020603050405020304" pitchFamily="18" charset="0"/>
                <a:cs typeface="Times New Roman" panose="02020603050405020304" pitchFamily="18" charset="0"/>
              </a:rPr>
              <a:t>(154G1A0544) </a:t>
            </a:r>
            <a:r>
              <a:rPr lang="en-US" sz="1800" dirty="0">
                <a:latin typeface="Times New Roman" panose="02020603050405020304" pitchFamily="18" charset="0"/>
                <a:cs typeface="Times New Roman" panose="02020603050405020304" pitchFamily="18" charset="0"/>
              </a:rPr>
              <a:t>		Mr.G.Hemanth Kumar Yadav, M.Tech.,</a:t>
            </a:r>
          </a:p>
          <a:p>
            <a:r>
              <a:rPr lang="en-US" sz="1800" dirty="0">
                <a:latin typeface="Times New Roman" panose="02020603050405020304" pitchFamily="18" charset="0"/>
                <a:cs typeface="Times New Roman" panose="02020603050405020304" pitchFamily="18" charset="0"/>
              </a:rPr>
              <a:t>P.Mounika Bai (154G1A0548)                                            Assistant Professor.</a:t>
            </a:r>
          </a:p>
          <a:p>
            <a:r>
              <a:rPr lang="en-US" sz="1800" dirty="0">
                <a:latin typeface="Times New Roman" panose="02020603050405020304" pitchFamily="18" charset="0"/>
                <a:cs typeface="Times New Roman" panose="02020603050405020304" pitchFamily="18" charset="0"/>
              </a:rPr>
              <a:t>P.Gouse Ashwak(154G1A0547)	   </a:t>
            </a:r>
          </a:p>
          <a:p>
            <a:r>
              <a:rPr lang="en-US" sz="1800" dirty="0">
                <a:latin typeface="Times New Roman" panose="02020603050405020304" pitchFamily="18" charset="0"/>
                <a:cs typeface="Times New Roman" panose="02020603050405020304" pitchFamily="18" charset="0"/>
              </a:rPr>
              <a:t>D.Keerthi(154G1A0539)</a:t>
            </a:r>
          </a:p>
        </p:txBody>
      </p:sp>
      <p:sp>
        <p:nvSpPr>
          <p:cNvPr id="6" name="TextBox 5"/>
          <p:cNvSpPr txBox="1"/>
          <p:nvPr/>
        </p:nvSpPr>
        <p:spPr>
          <a:xfrm>
            <a:off x="1447800" y="5842337"/>
            <a:ext cx="7086600" cy="1015663"/>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Srinivasa Ramanujan Institute of Technology</a:t>
            </a:r>
          </a:p>
          <a:p>
            <a:pPr algn="ctr"/>
            <a:r>
              <a:rPr lang="en-US" b="1" dirty="0">
                <a:latin typeface="Times New Roman" panose="02020603050405020304" pitchFamily="18" charset="0"/>
                <a:cs typeface="Times New Roman" panose="02020603050405020304" pitchFamily="18" charset="0"/>
              </a:rPr>
              <a:t>Department of Computer Science &amp; Engineering</a:t>
            </a:r>
          </a:p>
          <a:p>
            <a:endParaRPr lang="en-US"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srcRect/>
          <a:stretch>
            <a:fillRect/>
          </a:stretch>
        </p:blipFill>
        <p:spPr bwMode="auto">
          <a:xfrm>
            <a:off x="533400" y="5867400"/>
            <a:ext cx="958103" cy="814388"/>
          </a:xfrm>
          <a:prstGeom prst="rect">
            <a:avLst/>
          </a:prstGeom>
          <a:noFill/>
          <a:ln w="9525">
            <a:noFill/>
            <a:miter lim="800000"/>
            <a:headEnd/>
            <a:tailEnd/>
          </a:ln>
          <a:effectLst/>
        </p:spPr>
      </p:pic>
      <p:sp>
        <p:nvSpPr>
          <p:cNvPr id="2" name="TextBox 1">
            <a:extLst>
              <a:ext uri="{FF2B5EF4-FFF2-40B4-BE49-F238E27FC236}">
                <a16:creationId xmlns="" xmlns:a16="http://schemas.microsoft.com/office/drawing/2014/main" id="{0DA05D67-DC95-4C04-A4CF-67693F12907E}"/>
              </a:ext>
            </a:extLst>
          </p:cNvPr>
          <p:cNvSpPr txBox="1"/>
          <p:nvPr/>
        </p:nvSpPr>
        <p:spPr>
          <a:xfrm>
            <a:off x="6096000" y="3276600"/>
            <a:ext cx="22098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Batch</a:t>
            </a:r>
            <a:r>
              <a:rPr lang="en-IN" sz="2400" dirty="0">
                <a:latin typeface="Times New Roman" panose="02020603050405020304" pitchFamily="18" charset="0"/>
                <a:cs typeface="Times New Roman" panose="02020603050405020304" pitchFamily="18" charset="0"/>
              </a:rPr>
              <a:t>:A13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Design: Use-case </a:t>
            </a:r>
            <a:r>
              <a:rPr lang="en-IN" dirty="0">
                <a:latin typeface="Times New Roman" panose="02020603050405020304" pitchFamily="18" charset="0"/>
                <a:cs typeface="Times New Roman" panose="02020603050405020304" pitchFamily="18" charset="0"/>
              </a:rPr>
              <a:t>diagram</a:t>
            </a:r>
          </a:p>
        </p:txBody>
      </p:sp>
      <p:sp>
        <p:nvSpPr>
          <p:cNvPr id="3" name="Content Placeholder 2">
            <a:extLst>
              <a:ext uri="{FF2B5EF4-FFF2-40B4-BE49-F238E27FC236}">
                <a16:creationId xmlns="" xmlns:a16="http://schemas.microsoft.com/office/drawing/2014/main" id="{127F15FE-F19B-4DC5-9415-B421474EC4BA}"/>
              </a:ext>
            </a:extLst>
          </p:cNvPr>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3"/>
          <a:srcRect/>
          <a:stretch>
            <a:fillRect/>
          </a:stretch>
        </p:blipFill>
        <p:spPr bwMode="auto">
          <a:xfrm>
            <a:off x="457200" y="1600200"/>
            <a:ext cx="8229600" cy="45058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project\Screenshot_20190310_173316.jpg"/>
          <p:cNvPicPr>
            <a:picLocks noChangeAspect="1" noChangeArrowheads="1"/>
          </p:cNvPicPr>
          <p:nvPr/>
        </p:nvPicPr>
        <p:blipFill>
          <a:blip r:embed="rId2" cstate="print"/>
          <a:srcRect/>
          <a:stretch>
            <a:fillRect/>
          </a:stretch>
        </p:blipFill>
        <p:spPr bwMode="auto">
          <a:xfrm>
            <a:off x="533401" y="381000"/>
            <a:ext cx="2362200" cy="5715000"/>
          </a:xfrm>
          <a:prstGeom prst="rect">
            <a:avLst/>
          </a:prstGeom>
          <a:noFill/>
        </p:spPr>
      </p:pic>
      <p:pic>
        <p:nvPicPr>
          <p:cNvPr id="1027" name="Picture 3" descr="F:\project\Screenshot_20190309_154919.jpg"/>
          <p:cNvPicPr>
            <a:picLocks noChangeAspect="1" noChangeArrowheads="1"/>
          </p:cNvPicPr>
          <p:nvPr/>
        </p:nvPicPr>
        <p:blipFill>
          <a:blip r:embed="rId3" cstate="print"/>
          <a:srcRect/>
          <a:stretch>
            <a:fillRect/>
          </a:stretch>
        </p:blipFill>
        <p:spPr bwMode="auto">
          <a:xfrm>
            <a:off x="2971800" y="381000"/>
            <a:ext cx="2708031" cy="5715000"/>
          </a:xfrm>
          <a:prstGeom prst="rect">
            <a:avLst/>
          </a:prstGeom>
          <a:noFill/>
        </p:spPr>
      </p:pic>
      <p:pic>
        <p:nvPicPr>
          <p:cNvPr id="1028" name="Picture 4" descr="F:\project\Screenshot_20190310_173337.jpg"/>
          <p:cNvPicPr>
            <a:picLocks noChangeAspect="1" noChangeArrowheads="1"/>
          </p:cNvPicPr>
          <p:nvPr/>
        </p:nvPicPr>
        <p:blipFill>
          <a:blip r:embed="rId4" cstate="print"/>
          <a:srcRect/>
          <a:stretch>
            <a:fillRect/>
          </a:stretch>
        </p:blipFill>
        <p:spPr bwMode="auto">
          <a:xfrm>
            <a:off x="5791200" y="381000"/>
            <a:ext cx="2611316" cy="5715000"/>
          </a:xfrm>
          <a:prstGeom prst="rect">
            <a:avLst/>
          </a:prstGeom>
          <a:noFill/>
        </p:spPr>
      </p:pic>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project\Screenshot_20190309_154827.jpg"/>
          <p:cNvPicPr>
            <a:picLocks noChangeAspect="1" noChangeArrowheads="1"/>
          </p:cNvPicPr>
          <p:nvPr/>
        </p:nvPicPr>
        <p:blipFill>
          <a:blip r:embed="rId2" cstate="print"/>
          <a:srcRect/>
          <a:stretch>
            <a:fillRect/>
          </a:stretch>
        </p:blipFill>
        <p:spPr bwMode="auto">
          <a:xfrm>
            <a:off x="533400" y="304800"/>
            <a:ext cx="2590800" cy="5791200"/>
          </a:xfrm>
          <a:prstGeom prst="rect">
            <a:avLst/>
          </a:prstGeom>
          <a:noFill/>
        </p:spPr>
      </p:pic>
      <p:pic>
        <p:nvPicPr>
          <p:cNvPr id="2051" name="Picture 3" descr="F:\project\Screenshot_20190309_154908.jpg"/>
          <p:cNvPicPr>
            <a:picLocks noChangeAspect="1" noChangeArrowheads="1"/>
          </p:cNvPicPr>
          <p:nvPr/>
        </p:nvPicPr>
        <p:blipFill>
          <a:blip r:embed="rId3" cstate="print"/>
          <a:srcRect/>
          <a:stretch>
            <a:fillRect/>
          </a:stretch>
        </p:blipFill>
        <p:spPr bwMode="auto">
          <a:xfrm>
            <a:off x="3200400" y="304800"/>
            <a:ext cx="2743199" cy="5791200"/>
          </a:xfrm>
          <a:prstGeom prst="rect">
            <a:avLst/>
          </a:prstGeom>
          <a:noFill/>
        </p:spPr>
      </p:pic>
      <p:pic>
        <p:nvPicPr>
          <p:cNvPr id="2052" name="Picture 4" descr="F:\project\Screenshot_20190309_154550.jpg"/>
          <p:cNvPicPr>
            <a:picLocks noChangeAspect="1" noChangeArrowheads="1"/>
          </p:cNvPicPr>
          <p:nvPr/>
        </p:nvPicPr>
        <p:blipFill>
          <a:blip r:embed="rId4" cstate="print"/>
          <a:srcRect/>
          <a:stretch>
            <a:fillRect/>
          </a:stretch>
        </p:blipFill>
        <p:spPr bwMode="auto">
          <a:xfrm>
            <a:off x="6019800" y="304800"/>
            <a:ext cx="2801815" cy="5791200"/>
          </a:xfrm>
          <a:prstGeom prst="rect">
            <a:avLst/>
          </a:prstGeom>
          <a:noFill/>
        </p:spPr>
      </p:pic>
    </p:spTree>
    <p:extLst>
      <p:ext uri="{BB962C8B-B14F-4D97-AF65-F5344CB8AC3E}">
        <p14:creationId xmlns="" xmlns:p14="http://schemas.microsoft.com/office/powerpoint/2010/main" val="2345099366"/>
      </p:ext>
    </p:extLst>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Implementation:</a:t>
            </a:r>
            <a:endParaRPr lang="en-US"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a:srcRect/>
          <a:stretch>
            <a:fillRect/>
          </a:stretch>
        </p:blipFill>
        <p:spPr bwMode="auto">
          <a:xfrm>
            <a:off x="544689" y="1600200"/>
            <a:ext cx="8054622" cy="45307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Contd..</a:t>
            </a:r>
            <a:endParaRPr lang="en-US" dirty="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a:srcRect/>
          <a:stretch>
            <a:fillRect/>
          </a:stretch>
        </p:blipFill>
        <p:spPr bwMode="auto">
          <a:xfrm>
            <a:off x="544689" y="1600200"/>
            <a:ext cx="8054622" cy="45307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BBE5EE-CFEC-47D2-8325-714D91960FB6}"/>
              </a:ext>
            </a:extLst>
          </p:cNvPr>
          <p:cNvSpPr>
            <a:spLocks noGrp="1"/>
          </p:cNvSpPr>
          <p:nvPr>
            <p:ph type="title"/>
          </p:nvPr>
        </p:nvSpPr>
        <p:spPr/>
        <p:txBody>
          <a:bodyPr/>
          <a:lstStyle/>
          <a:p>
            <a:r>
              <a:rPr lang="en-US" dirty="0">
                <a:latin typeface="Times New Roman" pitchFamily="18" charset="0"/>
                <a:cs typeface="Times New Roman" pitchFamily="18" charset="0"/>
              </a:rPr>
              <a:t>OCR Algorithm </a:t>
            </a:r>
            <a:r>
              <a:rPr lang="en-US" dirty="0" smtClean="0">
                <a:latin typeface="Times New Roman" pitchFamily="18" charset="0"/>
                <a:cs typeface="Times New Roman" pitchFamily="18" charset="0"/>
              </a:rPr>
              <a:t>Process:</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EC147FC3-D630-4122-8A97-38E7878418F9}"/>
              </a:ext>
            </a:extLst>
          </p:cNvPr>
          <p:cNvSpPr>
            <a:spLocks noGrp="1"/>
          </p:cNvSpPr>
          <p:nvPr>
            <p:ph idx="1"/>
          </p:nvPr>
        </p:nvSpPr>
        <p:spPr>
          <a:xfrm>
            <a:off x="381000" y="1143000"/>
            <a:ext cx="8229600" cy="5334000"/>
          </a:xfrm>
        </p:spPr>
        <p:txBody>
          <a:bodyPr/>
          <a:lstStyle/>
          <a:p>
            <a:pPr algn="just"/>
            <a:r>
              <a:rPr lang="en-US" sz="2800" dirty="0">
                <a:latin typeface="Times New Roman" pitchFamily="18" charset="0"/>
                <a:cs typeface="Times New Roman" pitchFamily="18" charset="0"/>
              </a:rPr>
              <a:t>OCR is a technology that converts image into digital text. </a:t>
            </a:r>
          </a:p>
          <a:p>
            <a:pPr algn="just"/>
            <a:r>
              <a:rPr lang="en-US" sz="2800" dirty="0">
                <a:latin typeface="Times New Roman" pitchFamily="18" charset="0"/>
                <a:cs typeface="Times New Roman" pitchFamily="18" charset="0"/>
              </a:rPr>
              <a:t>The chosen image must undergo some preprocessing in this step.</a:t>
            </a:r>
          </a:p>
          <a:p>
            <a:pPr algn="just"/>
            <a:r>
              <a:rPr lang="en-US" sz="2800" dirty="0">
                <a:latin typeface="Times New Roman" pitchFamily="18" charset="0"/>
                <a:cs typeface="Times New Roman" pitchFamily="18" charset="0"/>
              </a:rPr>
              <a:t>Image is straightened and pattern is recognized.</a:t>
            </a:r>
          </a:p>
          <a:p>
            <a:pPr algn="just"/>
            <a:r>
              <a:rPr lang="en-US" sz="2800" dirty="0">
                <a:latin typeface="Times New Roman" pitchFamily="18" charset="0"/>
                <a:cs typeface="Times New Roman" pitchFamily="18" charset="0"/>
              </a:rPr>
              <a:t>The recognized pattern is converted from color to a binary image.</a:t>
            </a:r>
          </a:p>
          <a:p>
            <a:pPr algn="just"/>
            <a:r>
              <a:rPr lang="en-US" sz="2800" dirty="0">
                <a:latin typeface="Times New Roman" pitchFamily="18" charset="0"/>
                <a:cs typeface="Times New Roman" pitchFamily="18" charset="0"/>
              </a:rPr>
              <a:t>The image consists of black and white colors only.</a:t>
            </a:r>
          </a:p>
          <a:p>
            <a:pPr algn="just"/>
            <a:r>
              <a:rPr lang="en-US" sz="2800" dirty="0">
                <a:latin typeface="Times New Roman" pitchFamily="18" charset="0"/>
                <a:cs typeface="Times New Roman" pitchFamily="18" charset="0"/>
              </a:rPr>
              <a:t>The algorithm identifies a character by analyzing the lines, strokes that makes it.</a:t>
            </a:r>
            <a:endParaRPr lang="en-IN"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9334509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4A74D6-83E9-4950-92C9-63A925F49A83}"/>
              </a:ext>
            </a:extLst>
          </p:cNvPr>
          <p:cNvSpPr>
            <a:spLocks noGrp="1"/>
          </p:cNvSpPr>
          <p:nvPr>
            <p:ph type="title"/>
          </p:nvPr>
        </p:nvSpPr>
        <p:spPr/>
        <p:txBody>
          <a:bodyPr/>
          <a:lstStyle/>
          <a:p>
            <a:r>
              <a:rPr lang="en-US" dirty="0" smtClean="0">
                <a:latin typeface="Times New Roman" pitchFamily="18" charset="0"/>
                <a:cs typeface="Times New Roman" pitchFamily="18" charset="0"/>
              </a:rPr>
              <a:t>Contd…</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39461CF-8153-4CA8-AB06-F431001ECF5C}"/>
              </a:ext>
            </a:extLst>
          </p:cNvPr>
          <p:cNvSpPr>
            <a:spLocks noGrp="1"/>
          </p:cNvSpPr>
          <p:nvPr>
            <p:ph idx="1"/>
          </p:nvPr>
        </p:nvSpPr>
        <p:spPr>
          <a:xfrm>
            <a:off x="381000" y="1219200"/>
            <a:ext cx="8229600" cy="4530725"/>
          </a:xfrm>
        </p:spPr>
        <p:txBody>
          <a:bodyPr/>
          <a:lstStyle/>
          <a:p>
            <a:pPr algn="just"/>
            <a:r>
              <a:rPr lang="en-US" sz="2800" dirty="0">
                <a:latin typeface="Times New Roman" panose="02020603050405020304" pitchFamily="18" charset="0"/>
                <a:cs typeface="Times New Roman" panose="02020603050405020304" pitchFamily="18" charset="0"/>
              </a:rPr>
              <a:t>The second approach pattern </a:t>
            </a:r>
            <a:r>
              <a:rPr lang="en-US" sz="2800" dirty="0" smtClean="0">
                <a:latin typeface="Times New Roman" panose="02020603050405020304" pitchFamily="18" charset="0"/>
                <a:cs typeface="Times New Roman" panose="02020603050405020304" pitchFamily="18" charset="0"/>
              </a:rPr>
              <a:t>recognization </a:t>
            </a:r>
            <a:r>
              <a:rPr lang="en-US" sz="2800" dirty="0">
                <a:latin typeface="Times New Roman" panose="02020603050405020304" pitchFamily="18" charset="0"/>
                <a:cs typeface="Times New Roman" panose="02020603050405020304" pitchFamily="18" charset="0"/>
              </a:rPr>
              <a:t>works by identifying the character as a whole.</a:t>
            </a:r>
          </a:p>
          <a:p>
            <a:pPr algn="just"/>
            <a:r>
              <a:rPr lang="en-US" sz="2800" dirty="0">
                <a:latin typeface="Times New Roman" panose="02020603050405020304" pitchFamily="18" charset="0"/>
                <a:cs typeface="Times New Roman" panose="02020603050405020304" pitchFamily="18" charset="0"/>
              </a:rPr>
              <a:t>We can identify a line of text by looking for rows of white pixels with rows of black pixels in between.</a:t>
            </a:r>
          </a:p>
          <a:p>
            <a:pPr algn="just"/>
            <a:r>
              <a:rPr lang="en-US" sz="2800" dirty="0">
                <a:latin typeface="Times New Roman" panose="02020603050405020304" pitchFamily="18" charset="0"/>
                <a:cs typeface="Times New Roman" panose="02020603050405020304" pitchFamily="18" charset="0"/>
              </a:rPr>
              <a:t>In the same way we can identify what an individual character begins and ends.</a:t>
            </a:r>
          </a:p>
          <a:p>
            <a:pPr algn="just"/>
            <a:r>
              <a:rPr lang="en-US" sz="2800" dirty="0">
                <a:latin typeface="Times New Roman" panose="02020603050405020304" pitchFamily="18" charset="0"/>
                <a:cs typeface="Times New Roman" panose="02020603050405020304" pitchFamily="18" charset="0"/>
              </a:rPr>
              <a:t>We convert the image of the character into a binary matrix with 0's and 1's. </a:t>
            </a:r>
          </a:p>
          <a:p>
            <a:pPr algn="just"/>
            <a:r>
              <a:rPr lang="en-US" sz="2800" dirty="0">
                <a:latin typeface="Times New Roman" panose="02020603050405020304" pitchFamily="18" charset="0"/>
                <a:cs typeface="Times New Roman" panose="02020603050405020304" pitchFamily="18" charset="0"/>
              </a:rPr>
              <a:t>Thus the pattern can be recognized. </a:t>
            </a:r>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972479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2615CD-213C-470C-9CB6-D93486204AC7}"/>
              </a:ext>
            </a:extLst>
          </p:cNvPr>
          <p:cNvSpPr>
            <a:spLocks noGrp="1"/>
          </p:cNvSpPr>
          <p:nvPr>
            <p:ph type="title"/>
          </p:nvPr>
        </p:nvSpPr>
        <p:spPr/>
        <p:txBody>
          <a:bodyPr/>
          <a:lstStyle/>
          <a:p>
            <a:r>
              <a:rPr lang="en-US" dirty="0">
                <a:latin typeface="Times New Roman" pitchFamily="18" charset="0"/>
                <a:cs typeface="Times New Roman" pitchFamily="18" charset="0"/>
              </a:rPr>
              <a:t>References:</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104AFD14-F2CA-4C5A-8529-5181EF381FA7}"/>
              </a:ext>
            </a:extLst>
          </p:cNvPr>
          <p:cNvSpPr>
            <a:spLocks noGrp="1"/>
          </p:cNvSpPr>
          <p:nvPr>
            <p:ph idx="1"/>
          </p:nvPr>
        </p:nvSpPr>
        <p:spPr>
          <a:xfrm>
            <a:off x="457200" y="1600200"/>
            <a:ext cx="8229600" cy="4530725"/>
          </a:xfrm>
        </p:spPr>
        <p:txBody>
          <a:bodyPr/>
          <a:lstStyle/>
          <a:p>
            <a:r>
              <a:rPr lang="en-IN" sz="2800" dirty="0">
                <a:latin typeface="Times New Roman" panose="02020603050405020304" pitchFamily="18" charset="0"/>
                <a:cs typeface="Times New Roman" panose="02020603050405020304" pitchFamily="18" charset="0"/>
                <a:hlinkClick r:id="rId2"/>
              </a:rPr>
              <a:t>[1] https://ieeexplore.ieee.org/document/7193210</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[2] RTO Checker Android Application.</a:t>
            </a:r>
          </a:p>
          <a:p>
            <a:r>
              <a:rPr lang="en-IN" sz="2800" dirty="0" smtClean="0">
                <a:latin typeface="Times New Roman" panose="02020603050405020304" pitchFamily="18" charset="0"/>
                <a:cs typeface="Times New Roman" panose="02020603050405020304" pitchFamily="18" charset="0"/>
                <a:hlinkClick r:id="rId3"/>
              </a:rPr>
              <a:t>[3]https</a:t>
            </a:r>
            <a:r>
              <a:rPr lang="en-IN" sz="2800" dirty="0">
                <a:latin typeface="Times New Roman" panose="02020603050405020304" pitchFamily="18" charset="0"/>
                <a:cs typeface="Times New Roman" panose="02020603050405020304" pitchFamily="18" charset="0"/>
                <a:hlinkClick r:id="rId3"/>
              </a:rPr>
              <a:t>://developers.google.com/vision/android/getting-started</a:t>
            </a:r>
            <a:endParaRPr lang="en-IN" sz="2800" dirty="0">
              <a:latin typeface="Times New Roman" panose="02020603050405020304" pitchFamily="18" charset="0"/>
              <a:cs typeface="Times New Roman" panose="02020603050405020304" pitchFamily="18" charset="0"/>
            </a:endParaRPr>
          </a:p>
          <a:p>
            <a:r>
              <a:rPr lang="en-IN" sz="2800" dirty="0" smtClean="0">
                <a:latin typeface="Times New Roman" panose="02020603050405020304" pitchFamily="18" charset="0"/>
                <a:cs typeface="Times New Roman" panose="02020603050405020304" pitchFamily="18" charset="0"/>
                <a:hlinkClick r:id="rId4"/>
              </a:rPr>
              <a:t>[4] https</a:t>
            </a:r>
            <a:r>
              <a:rPr lang="en-IN" sz="2800" dirty="0">
                <a:latin typeface="Times New Roman" panose="02020603050405020304" pitchFamily="18" charset="0"/>
                <a:cs typeface="Times New Roman" panose="02020603050405020304" pitchFamily="18" charset="0"/>
                <a:hlinkClick r:id="rId4"/>
              </a:rPr>
              <a:t>://cloud.google.com/vision/docs/ocr</a:t>
            </a: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95649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9C6DCD-41E5-4CF2-A289-041A027132EC}"/>
              </a:ext>
            </a:extLst>
          </p:cNvPr>
          <p:cNvSpPr>
            <a:spLocks noGrp="1"/>
          </p:cNvSpPr>
          <p:nvPr>
            <p:ph type="title"/>
          </p:nvPr>
        </p:nvSpPr>
        <p:spPr/>
        <p:txBody>
          <a:bodyPr/>
          <a:lstStyle/>
          <a:p>
            <a:r>
              <a:rPr lang="en-IN" dirty="0" smtClean="0">
                <a:latin typeface="Times New Roman" pitchFamily="18" charset="0"/>
                <a:cs typeface="Times New Roman" pitchFamily="18" charset="0"/>
              </a:rPr>
              <a:t>Comments:</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C390BD40-6BEF-469F-978A-CC0510E23071}"/>
              </a:ext>
            </a:extLst>
          </p:cNvPr>
          <p:cNvSpPr>
            <a:spLocks noGrp="1"/>
          </p:cNvSpPr>
          <p:nvPr>
            <p:ph idx="1"/>
          </p:nvPr>
        </p:nvSpPr>
        <p:spPr>
          <a:xfrm>
            <a:off x="381000" y="990600"/>
            <a:ext cx="8229600" cy="4530725"/>
          </a:xfrm>
        </p:spPr>
        <p:txBody>
          <a:bodyPr/>
          <a:lstStyle/>
          <a:p>
            <a:pPr>
              <a:buNone/>
            </a:pPr>
            <a:endParaRPr lang="en-IN" sz="2800" dirty="0">
              <a:latin typeface="Times New Roman" pitchFamily="18" charset="0"/>
              <a:cs typeface="Times New Roman" pitchFamily="18" charset="0"/>
            </a:endParaRPr>
          </a:p>
          <a:p>
            <a:r>
              <a:rPr lang="en-IN" sz="2800" dirty="0" smtClean="0">
                <a:latin typeface="Times New Roman" pitchFamily="18" charset="0"/>
                <a:cs typeface="Times New Roman" pitchFamily="18" charset="0"/>
              </a:rPr>
              <a:t>Improve UML Diagrams.</a:t>
            </a:r>
          </a:p>
          <a:p>
            <a:r>
              <a:rPr lang="en-IN" sz="2800" dirty="0" smtClean="0">
                <a:latin typeface="Times New Roman" pitchFamily="18" charset="0"/>
                <a:cs typeface="Times New Roman" pitchFamily="18" charset="0"/>
              </a:rPr>
              <a:t>Display image while showing the fine history</a:t>
            </a:r>
            <a:r>
              <a:rPr lang="en-IN" sz="2800" dirty="0" smtClean="0">
                <a:latin typeface="Times New Roman" pitchFamily="18" charset="0"/>
                <a:cs typeface="Times New Roman" pitchFamily="18" charset="0"/>
              </a:rPr>
              <a:t>.</a:t>
            </a:r>
          </a:p>
          <a:p>
            <a:r>
              <a:rPr lang="en-IN" sz="2800" dirty="0" smtClean="0">
                <a:latin typeface="Times New Roman" pitchFamily="18" charset="0"/>
                <a:cs typeface="Times New Roman" pitchFamily="18" charset="0"/>
              </a:rPr>
              <a:t>Added another feature : Import from Gallery.</a:t>
            </a:r>
            <a:endParaRPr lang="en-IN" sz="2800" dirty="0" smtClean="0">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38327851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1"/>
            <a:ext cx="7772400" cy="774700"/>
          </a:xfrm>
        </p:spPr>
        <p:txBody>
          <a:bodyPr/>
          <a:lstStyle/>
          <a:p>
            <a:pPr algn="ctr"/>
            <a:r>
              <a:rPr lang="en-US" dirty="0"/>
              <a:t>Thank </a:t>
            </a:r>
            <a:r>
              <a:rPr lang="en-US" dirty="0" smtClean="0"/>
              <a:t> you</a:t>
            </a:r>
            <a:endParaRPr lang="en-US" dirty="0"/>
          </a:p>
        </p:txBody>
      </p:sp>
      <p:sp>
        <p:nvSpPr>
          <p:cNvPr id="5" name="Text Placeholder 4"/>
          <p:cNvSpPr>
            <a:spLocks noGrp="1"/>
          </p:cNvSpPr>
          <p:nvPr>
            <p:ph type="body" idx="1"/>
          </p:nvPr>
        </p:nvSpPr>
        <p:spPr>
          <a:xfrm>
            <a:off x="685800" y="609600"/>
            <a:ext cx="7772400" cy="1500187"/>
          </a:xfrm>
        </p:spPr>
        <p:txBody>
          <a:bodyPr/>
          <a:lstStyle/>
          <a:p>
            <a:pPr algn="ctr"/>
            <a:r>
              <a:rPr lang="en-US" sz="5400" dirty="0"/>
              <a:t>Queries</a:t>
            </a:r>
          </a:p>
        </p:txBody>
      </p:sp>
      <p:sp>
        <p:nvSpPr>
          <p:cNvPr id="6" name="Rectangle 5"/>
          <p:cNvSpPr/>
          <p:nvPr/>
        </p:nvSpPr>
        <p:spPr>
          <a:xfrm>
            <a:off x="3886200" y="2362200"/>
            <a:ext cx="1676400" cy="1862048"/>
          </a:xfrm>
          <a:prstGeom prst="rect">
            <a:avLst/>
          </a:prstGeom>
          <a:noFill/>
        </p:spPr>
        <p:txBody>
          <a:bodyPr wrap="square" lIns="91440" tIns="45720" rIns="91440" bIns="45720">
            <a:spAutoFit/>
          </a:bodyPr>
          <a:lstStyle/>
          <a:p>
            <a:pPr algn="ctr"/>
            <a:r>
              <a:rPr lang="en-US" sz="11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066800"/>
            <a:ext cx="8458200" cy="5486400"/>
          </a:xfrm>
        </p:spPr>
        <p:txBody>
          <a:bodyPr/>
          <a:lstStyle/>
          <a:p>
            <a:pPr algn="just"/>
            <a:r>
              <a:rPr lang="en-US" sz="2800" dirty="0">
                <a:latin typeface="Times New Roman" pitchFamily="18" charset="0"/>
                <a:cs typeface="Times New Roman" pitchFamily="18" charset="0"/>
              </a:rPr>
              <a:t>The primary objective of "FORFEIT Application" is to maintain the records of those people who violates the traffic rules. This app lets the Traffic police to collect fines in a smart way just by capturing the vehicle's number plate. The captured number plate image is converted to text by using the Text Recognition methodology(Optical Character Recognition).</a:t>
            </a:r>
          </a:p>
          <a:p>
            <a:pPr algn="just"/>
            <a:r>
              <a:rPr lang="en-US" sz="2800" dirty="0">
                <a:latin typeface="Times New Roman" pitchFamily="18" charset="0"/>
                <a:cs typeface="Times New Roman" pitchFamily="18" charset="0"/>
              </a:rPr>
              <a:t>The recognized text will be compared with the RTO database and the details of the user will be retrieved and the rule that is broken is selected by the police and corresponding fine will be generated.</a:t>
            </a:r>
          </a:p>
        </p:txBody>
      </p:sp>
    </p:spTree>
    <p:extLst>
      <p:ext uri="{BB962C8B-B14F-4D97-AF65-F5344CB8AC3E}">
        <p14:creationId xmlns="" xmlns:p14="http://schemas.microsoft.com/office/powerpoint/2010/main" val="1653533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066800"/>
            <a:ext cx="8458200" cy="5486400"/>
          </a:xfrm>
        </p:spPr>
        <p:txBody>
          <a:bodyPr/>
          <a:lstStyle/>
          <a:p>
            <a:pPr marL="0" indent="0" algn="just">
              <a:buNone/>
            </a:pPr>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Problem Statement</a:t>
            </a:r>
          </a:p>
          <a:p>
            <a:pPr algn="just"/>
            <a:r>
              <a:rPr lang="en-IN" sz="2800" dirty="0">
                <a:latin typeface="Times New Roman" panose="02020603050405020304" pitchFamily="18" charset="0"/>
                <a:cs typeface="Times New Roman" panose="02020603050405020304" pitchFamily="18" charset="0"/>
              </a:rPr>
              <a:t>Proposed </a:t>
            </a:r>
            <a:r>
              <a:rPr lang="en-IN" sz="2800" dirty="0" smtClean="0">
                <a:latin typeface="Times New Roman" panose="02020603050405020304" pitchFamily="18" charset="0"/>
                <a:cs typeface="Times New Roman" panose="02020603050405020304" pitchFamily="18" charset="0"/>
              </a:rPr>
              <a:t>System</a:t>
            </a:r>
          </a:p>
          <a:p>
            <a:pPr algn="just"/>
            <a:r>
              <a:rPr lang="en-IN" sz="2800" dirty="0" smtClean="0">
                <a:latin typeface="Times New Roman" panose="02020603050405020304" pitchFamily="18" charset="0"/>
                <a:cs typeface="Times New Roman" panose="02020603050405020304" pitchFamily="18" charset="0"/>
              </a:rPr>
              <a:t>Literature Survey</a:t>
            </a:r>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Modules</a:t>
            </a:r>
          </a:p>
          <a:p>
            <a:pPr algn="just"/>
            <a:r>
              <a:rPr lang="en-IN" sz="2800" dirty="0">
                <a:latin typeface="Times New Roman" panose="02020603050405020304" pitchFamily="18" charset="0"/>
                <a:cs typeface="Times New Roman" panose="02020603050405020304" pitchFamily="18" charset="0"/>
              </a:rPr>
              <a:t>Design</a:t>
            </a:r>
          </a:p>
          <a:p>
            <a:pPr algn="just"/>
            <a:r>
              <a:rPr lang="en-IN" sz="2800" dirty="0">
                <a:latin typeface="Times New Roman" panose="02020603050405020304" pitchFamily="18" charset="0"/>
                <a:cs typeface="Times New Roman" panose="02020603050405020304" pitchFamily="18" charset="0"/>
              </a:rPr>
              <a:t>Implementation</a:t>
            </a:r>
          </a:p>
          <a:p>
            <a:pPr algn="just"/>
            <a:r>
              <a:rPr lang="en-US" sz="2800" dirty="0">
                <a:latin typeface="Times New Roman" panose="02020603050405020304" pitchFamily="18" charset="0"/>
                <a:cs typeface="Times New Roman" panose="02020603050405020304" pitchFamily="18" charset="0"/>
              </a:rPr>
              <a:t>R</a:t>
            </a:r>
            <a:r>
              <a:rPr lang="en-IN" sz="2800" dirty="0">
                <a:latin typeface="Times New Roman" panose="02020603050405020304" pitchFamily="18" charset="0"/>
                <a:cs typeface="Times New Roman" panose="02020603050405020304" pitchFamily="18" charset="0"/>
              </a:rPr>
              <a:t>eferences</a:t>
            </a:r>
          </a:p>
          <a:p>
            <a:pPr algn="just"/>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4530725"/>
          </a:xfrm>
        </p:spPr>
        <p:txBody>
          <a:bodyPr/>
          <a:lstStyle/>
          <a:p>
            <a:pPr algn="just"/>
            <a:r>
              <a:rPr lang="en-US" sz="2800" dirty="0">
                <a:latin typeface="Times New Roman"/>
                <a:ea typeface="Times New Roman"/>
                <a:cs typeface="Times New Roman"/>
                <a:sym typeface="Times New Roman"/>
              </a:rPr>
              <a:t>Now-a-days, traffic is increasing in leaps and bounds. The people are not following traffic rules properly.</a:t>
            </a:r>
          </a:p>
          <a:p>
            <a:pPr algn="just"/>
            <a:r>
              <a:rPr lang="en-US" sz="2800" dirty="0">
                <a:latin typeface="Times New Roman"/>
                <a:ea typeface="Times New Roman"/>
                <a:cs typeface="Times New Roman"/>
                <a:sym typeface="Times New Roman"/>
              </a:rPr>
              <a:t>In order to make them disciplined, fines need to be collected. This should be done in an advanced way.</a:t>
            </a:r>
          </a:p>
          <a:p>
            <a:pPr algn="just"/>
            <a:r>
              <a:rPr lang="en-US" sz="2800" dirty="0">
                <a:latin typeface="Times New Roman"/>
                <a:ea typeface="Times New Roman"/>
                <a:cs typeface="Times New Roman"/>
                <a:sym typeface="Times New Roman"/>
              </a:rPr>
              <a:t>Instead of noting down the vehicle number and sending it to RTO Office and couriering the notices to their addresses, we should find a better way. The way is to go with “FORFEIT” Application. </a:t>
            </a:r>
          </a:p>
          <a:p>
            <a:pPr algn="just"/>
            <a:endParaRPr lang="en-IN" sz="2800" dirty="0"/>
          </a:p>
        </p:txBody>
      </p:sp>
      <p:sp>
        <p:nvSpPr>
          <p:cNvPr id="4" name="Title 3"/>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a:t>
            </a:r>
            <a:r>
              <a:rPr lang="en-US" dirty="0" smtClean="0">
                <a:latin typeface="Times New Roman" panose="02020603050405020304" pitchFamily="18" charset="0"/>
                <a:cs typeface="Times New Roman" panose="02020603050405020304" pitchFamily="18" charset="0"/>
              </a:rPr>
              <a:t>statement:</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457200" y="1295400"/>
            <a:ext cx="8229600" cy="4530725"/>
          </a:xfrm>
        </p:spPr>
        <p:txBody>
          <a:bodyPr/>
          <a:lstStyle/>
          <a:p>
            <a:pPr algn="just"/>
            <a:r>
              <a:rPr lang="en-US" sz="2800" dirty="0">
                <a:latin typeface="Times New Roman"/>
                <a:ea typeface="Times New Roman"/>
                <a:cs typeface="Times New Roman"/>
                <a:sym typeface="Times New Roman"/>
              </a:rPr>
              <a:t>Capturing the image of the vehicle’s number plate and processing it in FORFEIT Application by using the Text Recognition Methodology(Optical Character Recognition).</a:t>
            </a:r>
          </a:p>
          <a:p>
            <a:pPr algn="just"/>
            <a:r>
              <a:rPr lang="en-US" sz="2800" dirty="0">
                <a:latin typeface="Times New Roman"/>
                <a:ea typeface="Times New Roman"/>
                <a:cs typeface="Times New Roman"/>
                <a:sym typeface="Times New Roman"/>
              </a:rPr>
              <a:t> This app lets the traffic police to know about the owner of the vehicle, details, previous rule violations done, and the corresponding fine that is to be  generated based on the violation.</a:t>
            </a:r>
          </a:p>
          <a:p>
            <a:pPr algn="just"/>
            <a:r>
              <a:rPr lang="en-US" sz="2800" dirty="0">
                <a:latin typeface="Times New Roman"/>
                <a:ea typeface="Times New Roman"/>
                <a:cs typeface="Times New Roman"/>
                <a:sym typeface="Times New Roman"/>
              </a:rPr>
              <a:t>We can manually enter the vehicle number in certain cases where image capturing is not supportive.</a:t>
            </a:r>
          </a:p>
          <a:p>
            <a:pPr algn="just"/>
            <a:endParaRPr lang="en-US" sz="2800" dirty="0">
              <a:latin typeface="Times New Roman"/>
              <a:ea typeface="Times New Roman"/>
              <a:cs typeface="Times New Roman"/>
              <a:sym typeface="Times New Roman"/>
            </a:endParaRPr>
          </a:p>
          <a:p>
            <a:pPr algn="just"/>
            <a:endParaRPr lang="en-US" sz="2800" dirty="0">
              <a:latin typeface="Times New Roman"/>
              <a:ea typeface="Times New Roman"/>
              <a:cs typeface="Times New Roman"/>
              <a:sym typeface="Times New Roman"/>
            </a:endParaRPr>
          </a:p>
          <a:p>
            <a:pPr marL="154305" indent="0" algn="just">
              <a:buNone/>
            </a:pPr>
            <a:endParaRPr lang="en-US" sz="2800" dirty="0">
              <a:latin typeface="Times New Roman"/>
              <a:ea typeface="Times New Roman"/>
              <a:cs typeface="Times New Roman"/>
              <a:sym typeface="Times New Roman"/>
            </a:endParaRPr>
          </a:p>
        </p:txBody>
      </p:sp>
    </p:spTree>
    <p:extLst>
      <p:ext uri="{BB962C8B-B14F-4D97-AF65-F5344CB8AC3E}">
        <p14:creationId xmlns="" xmlns:p14="http://schemas.microsoft.com/office/powerpoint/2010/main" val="968933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Benefits of FORFEIT: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295400"/>
            <a:ext cx="8229600" cy="4530725"/>
          </a:xfrm>
        </p:spPr>
        <p:txBody>
          <a:bodyPr/>
          <a:lstStyle/>
          <a:p>
            <a:pPr lvl="0" algn="just">
              <a:spcBef>
                <a:spcPts val="0"/>
              </a:spcBef>
              <a:buSzPts val="1950"/>
            </a:pPr>
            <a:r>
              <a:rPr lang="en-US" sz="2800" dirty="0">
                <a:latin typeface="Times New Roman"/>
                <a:ea typeface="Times New Roman"/>
                <a:cs typeface="Times New Roman"/>
                <a:sym typeface="Times New Roman"/>
              </a:rPr>
              <a:t>Reduces the effort on Police man to generate fines to the people. </a:t>
            </a:r>
          </a:p>
          <a:p>
            <a:pPr lvl="0" algn="just">
              <a:spcBef>
                <a:spcPts val="0"/>
              </a:spcBef>
              <a:buSzPts val="1950"/>
            </a:pPr>
            <a:r>
              <a:rPr lang="en-US" sz="2800" dirty="0">
                <a:latin typeface="Times New Roman"/>
                <a:ea typeface="Times New Roman"/>
                <a:cs typeface="Times New Roman"/>
                <a:sym typeface="Times New Roman"/>
              </a:rPr>
              <a:t>It helps the Police to do work in a smart way just by capturing pictures. </a:t>
            </a:r>
          </a:p>
          <a:p>
            <a:pPr lvl="0" algn="just">
              <a:spcBef>
                <a:spcPts val="0"/>
              </a:spcBef>
              <a:buSzPts val="1950"/>
            </a:pPr>
            <a:r>
              <a:rPr lang="en-US" sz="2800" dirty="0">
                <a:latin typeface="Times New Roman"/>
                <a:ea typeface="Times New Roman"/>
                <a:cs typeface="Times New Roman"/>
                <a:sym typeface="Times New Roman"/>
              </a:rPr>
              <a:t>It helps the user to keep a record of his rule breakages. </a:t>
            </a:r>
          </a:p>
          <a:p>
            <a:pPr lvl="0" algn="just">
              <a:spcBef>
                <a:spcPts val="0"/>
              </a:spcBef>
              <a:buSzPts val="1950"/>
            </a:pPr>
            <a:r>
              <a:rPr lang="en-US" sz="2800" dirty="0">
                <a:latin typeface="Times New Roman"/>
                <a:ea typeface="Times New Roman"/>
                <a:cs typeface="Times New Roman"/>
                <a:sym typeface="Times New Roman"/>
              </a:rPr>
              <a:t>Helps people to be more careful.</a:t>
            </a:r>
          </a:p>
          <a:p>
            <a:pPr lvl="0" algn="just">
              <a:spcBef>
                <a:spcPts val="600"/>
              </a:spcBef>
              <a:spcAft>
                <a:spcPts val="0"/>
              </a:spcAft>
              <a:buSzPts val="1950"/>
              <a:buNone/>
            </a:pPr>
            <a:endParaRPr lang="en-US" sz="28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855787"/>
          </a:xfrm>
        </p:spPr>
        <p:txBody>
          <a:bodyPr/>
          <a:lstStyle/>
          <a:p>
            <a:r>
              <a:rPr lang="en-US" dirty="0" smtClean="0">
                <a:latin typeface="Times New Roman" pitchFamily="18" charset="0"/>
                <a:cs typeface="Times New Roman" pitchFamily="18" charset="0"/>
              </a:rPr>
              <a:t>Literature Survey</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Existing System:1.Digital Image Processing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2514600"/>
            <a:ext cx="8229600" cy="4073525"/>
          </a:xfrm>
        </p:spPr>
        <p:txBody>
          <a:bodyPr/>
          <a:lstStyle/>
          <a:p>
            <a:pPr algn="just"/>
            <a:r>
              <a:rPr lang="en-US" sz="2800" dirty="0" smtClean="0">
                <a:latin typeface="Times New Roman" pitchFamily="18" charset="0"/>
                <a:cs typeface="Times New Roman" pitchFamily="18" charset="0"/>
              </a:rPr>
              <a:t>This system converts the digital image into text.</a:t>
            </a:r>
          </a:p>
          <a:p>
            <a:pPr algn="just"/>
            <a:r>
              <a:rPr lang="en-US" sz="2800" dirty="0" smtClean="0">
                <a:latin typeface="Times New Roman" pitchFamily="18" charset="0"/>
                <a:cs typeface="Times New Roman" pitchFamily="18" charset="0"/>
              </a:rPr>
              <a:t>Steps included here are Image Extraction, Image Preprocessing, Character Segmentation, Information Recognition, Generating Results.</a:t>
            </a:r>
          </a:p>
          <a:p>
            <a:pPr algn="just"/>
            <a:r>
              <a:rPr lang="en-US" sz="2800" dirty="0" smtClean="0">
                <a:latin typeface="Times New Roman" pitchFamily="18" charset="0"/>
                <a:cs typeface="Times New Roman" pitchFamily="18" charset="0"/>
              </a:rPr>
              <a:t>This system can recognize English letters and Digits.</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398587"/>
          </a:xfrm>
        </p:spPr>
        <p:txBody>
          <a:bodyPr/>
          <a:lstStyle/>
          <a:p>
            <a:r>
              <a:rPr lang="en-US" dirty="0" smtClean="0">
                <a:latin typeface="Times New Roman" pitchFamily="18" charset="0"/>
                <a:cs typeface="Times New Roman" pitchFamily="18" charset="0"/>
              </a:rPr>
              <a:t>Existing System: 2.RTO Checker Android Application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1981200"/>
            <a:ext cx="8229600" cy="4530725"/>
          </a:xfrm>
        </p:spPr>
        <p:txBody>
          <a:bodyPr/>
          <a:lstStyle/>
          <a:p>
            <a:pPr algn="just"/>
            <a:r>
              <a:rPr lang="en-US" sz="2800" dirty="0" smtClean="0">
                <a:latin typeface="Times New Roman" pitchFamily="18" charset="0"/>
                <a:cs typeface="Times New Roman" pitchFamily="18" charset="0"/>
              </a:rPr>
              <a:t>In large cities, the number of vehicles is enormous and the arrival rate of traffic monitoring stream is very high.</a:t>
            </a:r>
          </a:p>
          <a:p>
            <a:pPr algn="just"/>
            <a:r>
              <a:rPr lang="en-US" sz="2800" dirty="0" smtClean="0">
                <a:latin typeface="Times New Roman" pitchFamily="18" charset="0"/>
                <a:cs typeface="Times New Roman" pitchFamily="18" charset="0"/>
              </a:rPr>
              <a:t>This system maintains the records of the owners of the vehicles.</a:t>
            </a:r>
          </a:p>
          <a:p>
            <a:pPr algn="just">
              <a:buNone/>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Modules:</a:t>
            </a:r>
            <a:endParaRPr lang="en-IN" dirty="0"/>
          </a:p>
        </p:txBody>
      </p:sp>
      <p:sp>
        <p:nvSpPr>
          <p:cNvPr id="3" name="Content Placeholder 2"/>
          <p:cNvSpPr>
            <a:spLocks noGrp="1"/>
          </p:cNvSpPr>
          <p:nvPr>
            <p:ph idx="1"/>
          </p:nvPr>
        </p:nvSpPr>
        <p:spPr>
          <a:xfrm>
            <a:off x="457200" y="1417638"/>
            <a:ext cx="8229600" cy="4530725"/>
          </a:xfrm>
        </p:spPr>
        <p:txBody>
          <a:bodyPr/>
          <a:lstStyle/>
          <a:p>
            <a:pPr algn="just"/>
            <a:r>
              <a:rPr lang="en-US" sz="2800" dirty="0">
                <a:latin typeface="Times New Roman" pitchFamily="18" charset="0"/>
                <a:cs typeface="Times New Roman" pitchFamily="18" charset="0"/>
              </a:rPr>
              <a:t>User Interface</a:t>
            </a:r>
          </a:p>
          <a:p>
            <a:pPr marL="0" indent="0" algn="just">
              <a:buNone/>
            </a:pPr>
            <a:r>
              <a:rPr lang="en-US" sz="2800" dirty="0">
                <a:latin typeface="Times New Roman" pitchFamily="18" charset="0"/>
                <a:cs typeface="Times New Roman" pitchFamily="18" charset="0"/>
              </a:rPr>
              <a:t>    -Login Activity</a:t>
            </a:r>
          </a:p>
          <a:p>
            <a:pPr algn="just"/>
            <a:r>
              <a:rPr lang="en-US" sz="2800" dirty="0">
                <a:latin typeface="Times New Roman" pitchFamily="18" charset="0"/>
                <a:cs typeface="Times New Roman" pitchFamily="18" charset="0"/>
              </a:rPr>
              <a:t>Optical Character Recognition</a:t>
            </a:r>
          </a:p>
          <a:p>
            <a:pPr marL="0" indent="0" algn="just">
              <a:buNone/>
            </a:pPr>
            <a:r>
              <a:rPr lang="en-US" sz="2800" dirty="0">
                <a:latin typeface="Times New Roman" pitchFamily="18" charset="0"/>
                <a:cs typeface="Times New Roman" pitchFamily="18" charset="0"/>
              </a:rPr>
              <a:t>    -Scan picture</a:t>
            </a:r>
          </a:p>
          <a:p>
            <a:pPr marL="0" indent="0" algn="just">
              <a:buNone/>
            </a:pPr>
            <a:r>
              <a:rPr lang="en-US" sz="2800" dirty="0">
                <a:latin typeface="Times New Roman" pitchFamily="18" charset="0"/>
                <a:cs typeface="Times New Roman" pitchFamily="18" charset="0"/>
              </a:rPr>
              <a:t>    -Check the violations</a:t>
            </a:r>
          </a:p>
          <a:p>
            <a:pPr algn="just"/>
            <a:r>
              <a:rPr lang="en-US" sz="2800" dirty="0">
                <a:latin typeface="Times New Roman" pitchFamily="18" charset="0"/>
                <a:cs typeface="Times New Roman" pitchFamily="18" charset="0"/>
              </a:rPr>
              <a:t>Database Retrieval</a:t>
            </a:r>
          </a:p>
          <a:p>
            <a:pPr marL="0" indent="0" algn="just">
              <a:buNone/>
            </a:pPr>
            <a:r>
              <a:rPr lang="en-US" sz="2800" dirty="0">
                <a:latin typeface="Times New Roman" pitchFamily="18" charset="0"/>
                <a:cs typeface="Times New Roman" pitchFamily="18" charset="0"/>
              </a:rPr>
              <a:t>    -View details</a:t>
            </a:r>
          </a:p>
          <a:p>
            <a:pPr marL="0" indent="0" algn="just">
              <a:buNone/>
            </a:pPr>
            <a:r>
              <a:rPr lang="en-US" sz="2800" dirty="0">
                <a:latin typeface="Times New Roman" pitchFamily="18" charset="0"/>
                <a:cs typeface="Times New Roman" pitchFamily="18" charset="0"/>
              </a:rPr>
              <a:t>    -Generate fines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SRIT_PPT_Theme</Template>
  <TotalTime>554</TotalTime>
  <Words>667</Words>
  <Application>Microsoft Office PowerPoint</Application>
  <PresentationFormat>On-screen Show (4:3)</PresentationFormat>
  <Paragraphs>83</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SRIT_PPT_Theme</vt:lpstr>
      <vt:lpstr>FORFEIT</vt:lpstr>
      <vt:lpstr>Abstract:</vt:lpstr>
      <vt:lpstr>Contents:</vt:lpstr>
      <vt:lpstr>Problem statement:</vt:lpstr>
      <vt:lpstr>Proposed System:</vt:lpstr>
      <vt:lpstr>Benefits of FORFEIT:</vt:lpstr>
      <vt:lpstr>Literature Survey Existing System:1.Digital Image Processing  </vt:lpstr>
      <vt:lpstr>Existing System: 2.RTO Checker Android Application</vt:lpstr>
      <vt:lpstr>Modules:</vt:lpstr>
      <vt:lpstr>Design: Use-case diagram</vt:lpstr>
      <vt:lpstr>Slide 11</vt:lpstr>
      <vt:lpstr>Slide 12</vt:lpstr>
      <vt:lpstr>Implementation:</vt:lpstr>
      <vt:lpstr>Contd..</vt:lpstr>
      <vt:lpstr>OCR Algorithm Process:</vt:lpstr>
      <vt:lpstr>Contd…</vt:lpstr>
      <vt:lpstr>References:</vt:lpstr>
      <vt:lpstr>Comments: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DELL PC</cp:lastModifiedBy>
  <cp:revision>292</cp:revision>
  <dcterms:created xsi:type="dcterms:W3CDTF">2006-08-16T00:00:00Z</dcterms:created>
  <dcterms:modified xsi:type="dcterms:W3CDTF">2019-03-11T05:16:19Z</dcterms:modified>
</cp:coreProperties>
</file>