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282" r:id="rId7"/>
    <p:sldId id="314" r:id="rId8"/>
    <p:sldId id="315" r:id="rId9"/>
    <p:sldId id="317" r:id="rId10"/>
    <p:sldId id="323" r:id="rId11"/>
    <p:sldId id="318" r:id="rId12"/>
    <p:sldId id="319"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505E7-4910-5A0E-F086-F997F1A073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18956-C68A-4F98-C447-B73A9334B8E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AA53B2D-7315-CD32-E7E8-F6F0444A594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9323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467898" y="206477"/>
            <a:ext cx="7649496" cy="4434971"/>
          </a:xfrm>
        </p:spPr>
        <p:txBody>
          <a:bodyPr anchor="ctr"/>
          <a:lstStyle/>
          <a:p>
            <a:br>
              <a:rPr lang="en-US" sz="2000" dirty="0"/>
            </a:br>
            <a:br>
              <a:rPr lang="en-US" sz="2000" dirty="0"/>
            </a:br>
            <a:r>
              <a:rPr lang="en-US" sz="2000" dirty="0">
                <a:solidFill>
                  <a:schemeClr val="accent6">
                    <a:lumMod val="40000"/>
                    <a:lumOff val="60000"/>
                  </a:schemeClr>
                </a:solidFill>
              </a:rPr>
              <a:t>Project</a:t>
            </a:r>
            <a:br>
              <a:rPr lang="en-US" sz="2000" dirty="0">
                <a:solidFill>
                  <a:srgbClr val="00B0F0"/>
                </a:solidFill>
              </a:rPr>
            </a:br>
            <a:br>
              <a:rPr lang="en-US" sz="2000" dirty="0">
                <a:solidFill>
                  <a:srgbClr val="00B0F0"/>
                </a:solidFill>
              </a:rPr>
            </a:br>
            <a:r>
              <a:rPr lang="en-US" sz="2000" dirty="0">
                <a:solidFill>
                  <a:srgbClr val="00B0F0"/>
                </a:solidFill>
              </a:rPr>
              <a:t>EDUCATION CONSULTANCY</a:t>
            </a:r>
            <a:br>
              <a:rPr lang="en-US" sz="2000" dirty="0">
                <a:solidFill>
                  <a:srgbClr val="FF0000"/>
                </a:solidFill>
              </a:rPr>
            </a:br>
            <a:br>
              <a:rPr lang="en-US" sz="2000" dirty="0">
                <a:solidFill>
                  <a:srgbClr val="FF0000"/>
                </a:solidFill>
              </a:rPr>
            </a:br>
            <a:r>
              <a:rPr lang="en-US" sz="2000" dirty="0">
                <a:solidFill>
                  <a:schemeClr val="accent2"/>
                </a:solidFill>
              </a:rPr>
              <a:t>TEAM MEMBERS</a:t>
            </a:r>
            <a:br>
              <a:rPr lang="en-US" sz="2000" dirty="0"/>
            </a:br>
            <a:br>
              <a:rPr lang="en-US" sz="2000" dirty="0"/>
            </a:br>
            <a:r>
              <a:rPr lang="en-US" sz="2000" dirty="0" err="1">
                <a:solidFill>
                  <a:srgbClr val="92D050"/>
                </a:solidFill>
              </a:rPr>
              <a:t>DaRSHAN</a:t>
            </a:r>
            <a:r>
              <a:rPr lang="en-US" sz="2000" dirty="0">
                <a:solidFill>
                  <a:srgbClr val="92D050"/>
                </a:solidFill>
              </a:rPr>
              <a:t> SHINDE</a:t>
            </a:r>
            <a:br>
              <a:rPr lang="en-US" sz="2000" dirty="0">
                <a:solidFill>
                  <a:srgbClr val="92D050"/>
                </a:solidFill>
              </a:rPr>
            </a:br>
            <a:r>
              <a:rPr lang="en-US" sz="2000" dirty="0">
                <a:solidFill>
                  <a:srgbClr val="92D050"/>
                </a:solidFill>
              </a:rPr>
              <a:t>VELURU PUNEETH KUMAR</a:t>
            </a:r>
            <a:br>
              <a:rPr lang="en-US" sz="2000" dirty="0">
                <a:solidFill>
                  <a:srgbClr val="92D050"/>
                </a:solidFill>
              </a:rPr>
            </a:br>
            <a:r>
              <a:rPr lang="en-US" sz="2000" dirty="0">
                <a:solidFill>
                  <a:srgbClr val="92D050"/>
                </a:solidFill>
              </a:rPr>
              <a:t>KALYANA LAKSHMI</a:t>
            </a:r>
            <a:br>
              <a:rPr lang="en-US" sz="2000" dirty="0">
                <a:solidFill>
                  <a:srgbClr val="92D050"/>
                </a:solidFill>
              </a:rPr>
            </a:br>
            <a:r>
              <a:rPr lang="en-US" sz="2000" dirty="0">
                <a:solidFill>
                  <a:srgbClr val="92D050"/>
                </a:solidFill>
              </a:rPr>
              <a:t>KESAVAN R</a:t>
            </a:r>
            <a:br>
              <a:rPr lang="en-US" sz="2000" dirty="0">
                <a:solidFill>
                  <a:srgbClr val="92D050"/>
                </a:solidFill>
              </a:rPr>
            </a:br>
            <a:r>
              <a:rPr lang="en-US" sz="2000" dirty="0">
                <a:solidFill>
                  <a:srgbClr val="92D050"/>
                </a:solidFill>
              </a:rPr>
              <a:t>SAM ARLIN JEFRY.H</a:t>
            </a:r>
            <a:br>
              <a:rPr lang="en-US" sz="2000" dirty="0">
                <a:solidFill>
                  <a:srgbClr val="92D050"/>
                </a:solidFill>
              </a:rPr>
            </a:br>
            <a:br>
              <a:rPr lang="en-US" sz="2000" dirty="0"/>
            </a:br>
            <a:r>
              <a:rPr lang="en-US" sz="2000" dirty="0">
                <a:solidFill>
                  <a:srgbClr val="7030A0"/>
                </a:solidFill>
              </a:rPr>
              <a:t>MENTOR</a:t>
            </a:r>
            <a:br>
              <a:rPr lang="en-US" sz="2000" dirty="0">
                <a:solidFill>
                  <a:srgbClr val="7030A0"/>
                </a:solidFill>
              </a:rPr>
            </a:br>
            <a:br>
              <a:rPr lang="en-US" sz="2000" dirty="0"/>
            </a:br>
            <a:r>
              <a:rPr lang="en-US" sz="2000" dirty="0"/>
              <a:t>SURAMYA BISWAS</a:t>
            </a:r>
            <a:br>
              <a:rPr lang="en-US" sz="2000" dirty="0"/>
            </a:br>
            <a:endParaRPr lang="en-US" sz="20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346657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94968" y="457199"/>
            <a:ext cx="7203112" cy="840659"/>
          </a:xfrm>
        </p:spPr>
        <p:txBody>
          <a:bodyPr/>
          <a:lstStyle/>
          <a:p>
            <a:r>
              <a:rPr lang="en-US" dirty="0"/>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Rectangle 1">
            <a:extLst>
              <a:ext uri="{FF2B5EF4-FFF2-40B4-BE49-F238E27FC236}">
                <a16:creationId xmlns:a16="http://schemas.microsoft.com/office/drawing/2014/main" id="{52F463DB-9E3B-2A4A-E524-3F2FC4AA280E}"/>
              </a:ext>
            </a:extLst>
          </p:cNvPr>
          <p:cNvSpPr>
            <a:spLocks noGrp="1" noChangeArrowheads="1"/>
          </p:cNvSpPr>
          <p:nvPr>
            <p:ph idx="1"/>
          </p:nvPr>
        </p:nvSpPr>
        <p:spPr bwMode="auto">
          <a:xfrm>
            <a:off x="737419" y="2059461"/>
            <a:ext cx="47784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Introduction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Technology and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Modules to be Implemented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Outputs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Future Enhancements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lgerian" panose="04020705040A02060702" pitchFamily="82" charset="0"/>
              </a:rPr>
              <a:t>Conclusion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265472"/>
            <a:ext cx="7965461" cy="791801"/>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03871" y="1249000"/>
            <a:ext cx="9222658" cy="5343528"/>
          </a:xfrm>
        </p:spPr>
        <p:txBody>
          <a:bodyPr/>
          <a:lstStyle/>
          <a:p>
            <a:pPr marL="0" indent="0">
              <a:buNone/>
            </a:pPr>
            <a:r>
              <a:rPr lang="en-US" sz="20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The Education Consultancy System aims to support students, parents, and educational institutions in effective educational planning. It facilitates communication between consultants and stakeholders, enhancing training program development. Key features include user authentication and appointment management. This system leverages technology to promote educational growth and success</a:t>
            </a:r>
            <a:r>
              <a:rPr lang="en-US" b="0" i="0" dirty="0">
                <a:solidFill>
                  <a:srgbClr val="262626"/>
                </a:solidFill>
                <a:effectLst/>
                <a:latin typeface="-apple-system"/>
              </a:rPr>
              <a:t>.</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5" name="Picture 4">
            <a:extLst>
              <a:ext uri="{FF2B5EF4-FFF2-40B4-BE49-F238E27FC236}">
                <a16:creationId xmlns:a16="http://schemas.microsoft.com/office/drawing/2014/main" id="{1F944C7E-7376-53E3-36E4-0908E446C488}"/>
              </a:ext>
            </a:extLst>
          </p:cNvPr>
          <p:cNvPicPr>
            <a:picLocks noChangeAspect="1"/>
          </p:cNvPicPr>
          <p:nvPr/>
        </p:nvPicPr>
        <p:blipFill>
          <a:blip r:embed="rId3"/>
          <a:stretch>
            <a:fillRect/>
          </a:stretch>
        </p:blipFill>
        <p:spPr>
          <a:xfrm>
            <a:off x="3234814" y="3048000"/>
            <a:ext cx="7197212" cy="354452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47768" y="1057274"/>
            <a:ext cx="8268929" cy="5658158"/>
          </a:xfrm>
        </p:spPr>
        <p:txBody>
          <a:bodyPr/>
          <a:lstStyle/>
          <a:p>
            <a:br>
              <a:rPr lang="en-US" dirty="0"/>
            </a:br>
            <a:br>
              <a:rPr lang="en-US" dirty="0"/>
            </a:br>
            <a:r>
              <a:rPr lang="en-US" dirty="0"/>
              <a:t>Technology AND TOOLS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78943" y="294969"/>
            <a:ext cx="8426244" cy="5658158"/>
          </a:xfrm>
        </p:spPr>
        <p:txBody>
          <a:bodyPr/>
          <a:lstStyle/>
          <a:p>
            <a:r>
              <a:rPr lang="en-US" dirty="0">
                <a:latin typeface="+mj-lt"/>
              </a:rPr>
              <a:t>#FRONTEND</a:t>
            </a:r>
          </a:p>
          <a:p>
            <a:r>
              <a:rPr lang="en-US"/>
              <a:t>React JS, HTML, CSS</a:t>
            </a:r>
            <a:br>
              <a:rPr lang="en-US" dirty="0"/>
            </a:br>
            <a:r>
              <a:rPr lang="en-US" dirty="0"/>
              <a:t> </a:t>
            </a:r>
          </a:p>
          <a:p>
            <a:r>
              <a:rPr lang="en-US" dirty="0">
                <a:latin typeface="+mj-lt"/>
              </a:rPr>
              <a:t>#BACKEND</a:t>
            </a:r>
          </a:p>
          <a:p>
            <a:r>
              <a:rPr lang="en-US" dirty="0"/>
              <a:t>Java 17</a:t>
            </a:r>
          </a:p>
          <a:p>
            <a:r>
              <a:rPr lang="en-US" dirty="0"/>
              <a:t>Spring Boot 3(Spring Data </a:t>
            </a:r>
            <a:r>
              <a:rPr lang="en-US" dirty="0" err="1"/>
              <a:t>JPA,Spring</a:t>
            </a:r>
            <a:r>
              <a:rPr lang="en-US" dirty="0"/>
              <a:t> Security)</a:t>
            </a:r>
          </a:p>
          <a:p>
            <a:endParaRPr lang="en-US" dirty="0"/>
          </a:p>
          <a:p>
            <a:r>
              <a:rPr lang="en-US" dirty="0">
                <a:latin typeface="+mj-lt"/>
              </a:rPr>
              <a:t>#DATABASE</a:t>
            </a:r>
          </a:p>
          <a:p>
            <a:r>
              <a:rPr lang="en-US" dirty="0"/>
              <a:t>MYSQL 8</a:t>
            </a:r>
          </a:p>
          <a:p>
            <a:endParaRPr lang="en-US" dirty="0"/>
          </a:p>
          <a:p>
            <a:r>
              <a:rPr lang="en-US" dirty="0">
                <a:latin typeface="+mj-lt"/>
              </a:rPr>
              <a:t>#TOOLS &amp; OTHERS</a:t>
            </a:r>
          </a:p>
          <a:p>
            <a:r>
              <a:rPr lang="en-US" dirty="0"/>
              <a:t>Build </a:t>
            </a:r>
            <a:r>
              <a:rPr lang="en-US" dirty="0" err="1"/>
              <a:t>Tool:Maven</a:t>
            </a:r>
            <a:endParaRPr lang="en-US" dirty="0"/>
          </a:p>
          <a:p>
            <a:r>
              <a:rPr lang="en-US" dirty="0" err="1"/>
              <a:t>Web-Server:Tomcat</a:t>
            </a:r>
            <a:endParaRPr lang="en-US" dirty="0"/>
          </a:p>
          <a:p>
            <a:r>
              <a:rPr lang="en-US" dirty="0" err="1"/>
              <a:t>IDE:Eclipse</a:t>
            </a:r>
            <a:r>
              <a:rPr lang="en-US" dirty="0"/>
              <a:t> ,VS Code</a:t>
            </a:r>
            <a:br>
              <a:rPr lang="en-US" dirty="0"/>
            </a:br>
            <a:endParaRPr lang="en-US"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67148" y="265471"/>
            <a:ext cx="8543715" cy="663217"/>
          </a:xfrm>
        </p:spPr>
        <p:txBody>
          <a:bodyPr/>
          <a:lstStyle/>
          <a:p>
            <a:r>
              <a:rPr lang="en-US" dirty="0"/>
              <a:t> MODULES TO BE IMPLEMENTED</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Rectangle 1">
            <a:extLst>
              <a:ext uri="{FF2B5EF4-FFF2-40B4-BE49-F238E27FC236}">
                <a16:creationId xmlns:a16="http://schemas.microsoft.com/office/drawing/2014/main" id="{D81F7150-39CA-D576-A470-370DB9399E33}"/>
              </a:ext>
            </a:extLst>
          </p:cNvPr>
          <p:cNvSpPr>
            <a:spLocks noGrp="1" noChangeArrowheads="1"/>
          </p:cNvSpPr>
          <p:nvPr>
            <p:ph sz="half" idx="2"/>
          </p:nvPr>
        </p:nvSpPr>
        <p:spPr bwMode="auto">
          <a:xfrm>
            <a:off x="452438" y="1547313"/>
            <a:ext cx="626299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indent="0" algn="just"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Algerian" panose="04020705040A02060702" pitchFamily="82" charset="0"/>
              </a:rPr>
              <a:t>User Authentication and Registration</a:t>
            </a:r>
          </a:p>
          <a:p>
            <a:pPr lvl="1" indent="0" algn="just"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lgerian" panose="04020705040A02060702" pitchFamily="82" charset="0"/>
              </a:rPr>
              <a:t>    Admin Dashboard</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lgerian" panose="04020705040A02060702" pitchFamily="82" charset="0"/>
              </a:rPr>
              <a:t>    Student Dashboard</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lgerian" panose="04020705040A02060702" pitchFamily="82" charset="0"/>
              </a:rPr>
              <a:t>    Course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lgerian" panose="04020705040A02060702" pitchFamily="82" charset="0"/>
              </a:rPr>
              <a:t>    Subscription Management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lgerian" panose="04020705040A02060702" pitchFamily="82" charset="0"/>
              </a:rPr>
              <a:t>    Payment Management</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34065" y="707922"/>
            <a:ext cx="10323870" cy="471489"/>
          </a:xfrm>
        </p:spPr>
        <p:txBody>
          <a:bodyPr/>
          <a:lstStyle/>
          <a:p>
            <a:r>
              <a:rPr lang="en-US" dirty="0"/>
              <a:t>OUTPUT OF Admin Dashboard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52633" y="1466410"/>
            <a:ext cx="7984889" cy="500321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This displays an Education Consultancy Admin Menu with options for managing students, courses, subscriptions, payments, and logging out. It serves as a navigation panel for administrative tasks.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5" name="Picture 4">
            <a:extLst>
              <a:ext uri="{FF2B5EF4-FFF2-40B4-BE49-F238E27FC236}">
                <a16:creationId xmlns:a16="http://schemas.microsoft.com/office/drawing/2014/main" id="{8B434DE8-B528-26BD-E43C-151122FC76F5}"/>
              </a:ext>
            </a:extLst>
          </p:cNvPr>
          <p:cNvPicPr>
            <a:picLocks noChangeAspect="1"/>
          </p:cNvPicPr>
          <p:nvPr/>
        </p:nvPicPr>
        <p:blipFill>
          <a:blip r:embed="rId3"/>
          <a:stretch>
            <a:fillRect/>
          </a:stretch>
        </p:blipFill>
        <p:spPr>
          <a:xfrm>
            <a:off x="540774" y="2851355"/>
            <a:ext cx="11277600" cy="3028335"/>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AB6A5-7C89-D96E-A554-199FB5A4FC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906A2D-FBC1-3E20-BE34-73786B32F31B}"/>
              </a:ext>
            </a:extLst>
          </p:cNvPr>
          <p:cNvSpPr>
            <a:spLocks noGrp="1"/>
          </p:cNvSpPr>
          <p:nvPr>
            <p:ph type="title"/>
          </p:nvPr>
        </p:nvSpPr>
        <p:spPr>
          <a:xfrm>
            <a:off x="934065" y="707922"/>
            <a:ext cx="10323870" cy="471489"/>
          </a:xfrm>
        </p:spPr>
        <p:txBody>
          <a:bodyPr/>
          <a:lstStyle/>
          <a:p>
            <a:r>
              <a:rPr lang="en-US" dirty="0"/>
              <a:t>OUTPUT OF STUDENT Dashboard </a:t>
            </a:r>
          </a:p>
        </p:txBody>
      </p:sp>
      <p:sp>
        <p:nvSpPr>
          <p:cNvPr id="14" name="Content Placeholder 7">
            <a:extLst>
              <a:ext uri="{FF2B5EF4-FFF2-40B4-BE49-F238E27FC236}">
                <a16:creationId xmlns:a16="http://schemas.microsoft.com/office/drawing/2014/main" id="{53B4E4DD-36F1-42F8-C187-453AF4749D9B}"/>
              </a:ext>
            </a:extLst>
          </p:cNvPr>
          <p:cNvSpPr>
            <a:spLocks noGrp="1"/>
          </p:cNvSpPr>
          <p:nvPr>
            <p:ph sz="half" idx="15"/>
          </p:nvPr>
        </p:nvSpPr>
        <p:spPr>
          <a:xfrm>
            <a:off x="934065" y="1740310"/>
            <a:ext cx="7324811" cy="1688690"/>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This is a navigation bar for an education consultancy student portal. It includes menu options such as "Student," "Course," and "Payment," each with dropdown functionality. There is also a "Logout" button for user session management. The design suggests a structured interface for managing student-related activities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540FDF-335C-65C1-8324-4B2983BF1A7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4098" name="Picture 2" descr="Uploaded image">
            <a:extLst>
              <a:ext uri="{FF2B5EF4-FFF2-40B4-BE49-F238E27FC236}">
                <a16:creationId xmlns:a16="http://schemas.microsoft.com/office/drawing/2014/main" id="{874C6FB7-7257-4D85-21E2-E2384FE7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13" y="3696929"/>
            <a:ext cx="11130115" cy="263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5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457200"/>
            <a:ext cx="7843837" cy="889820"/>
          </a:xfrm>
        </p:spPr>
        <p:txBody>
          <a:bodyPr/>
          <a:lstStyle/>
          <a:p>
            <a:r>
              <a:rPr lang="en-US" dirty="0"/>
              <a:t>FUTURE ENHANCEMENTS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235974" y="1828799"/>
            <a:ext cx="8603226" cy="4224809"/>
          </a:xfrm>
        </p:spPr>
        <p:txBody>
          <a:bodyPr/>
          <a:lstStyle/>
          <a:p>
            <a:pPr algn="l">
              <a:spcBef>
                <a:spcPts val="600"/>
              </a:spcBef>
              <a:spcAft>
                <a:spcPts val="600"/>
              </a:spcAft>
            </a:pP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*Implement an AI-powered chatbot to enhance user experience.</a:t>
            </a:r>
          </a:p>
          <a:p>
            <a:pPr algn="l">
              <a:spcBef>
                <a:spcPts val="600"/>
              </a:spcBef>
              <a:spcAft>
                <a:spcPts val="600"/>
              </a:spcAft>
            </a:pP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*Develop a mobile app version for on-the-go access.</a:t>
            </a:r>
          </a:p>
          <a:p>
            <a:pPr algn="l">
              <a:spcBef>
                <a:spcPts val="600"/>
              </a:spcBef>
              <a:spcAft>
                <a:spcPts val="600"/>
              </a:spcAft>
            </a:pP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*Integrate a learning management system to offer online courses.</a:t>
            </a:r>
          </a:p>
          <a:p>
            <a:pPr algn="l">
              <a:spcBef>
                <a:spcPts val="600"/>
              </a:spcBef>
              <a:spcAft>
                <a:spcPts val="600"/>
              </a:spcAft>
            </a:pPr>
            <a:r>
              <a:rPr lang="en-US"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*Implement data analytics and reporting features for data-driven decisions.</a:t>
            </a:r>
          </a:p>
          <a:p>
            <a:endParaRPr lang="en-US"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CONCLUSION</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9048610" cy="3704266"/>
          </a:xfrm>
        </p:spPr>
        <p:txBody>
          <a:bodyPr/>
          <a:lstStyle/>
          <a:p>
            <a:r>
              <a:rPr lang="en-US" sz="2400" b="0" i="0">
                <a:solidFill>
                  <a:srgbClr val="262626"/>
                </a:solidFill>
                <a:effectLst/>
                <a:latin typeface="Calibri" panose="020F0502020204030204" pitchFamily="34" charset="0"/>
                <a:ea typeface="Calibri" panose="020F0502020204030204" pitchFamily="34" charset="0"/>
                <a:cs typeface="Calibri" panose="020F0502020204030204" pitchFamily="34" charset="0"/>
              </a:rPr>
              <a:t>The Education </a:t>
            </a:r>
            <a:r>
              <a:rPr lang="en-US"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Consultancy System provides a comprehensive platform to support educational planning and development. Key modules include user authentication, dashboards, course management, and payment processing. Future enhancements can integrate AI chatbots, mobile apps, learning management, and data analytics to adapt to evolving user needs and enable data-driven decision-making. The system aims to streamline the consultancy process and promote collaboration, accessibility, and growth for all stakeholders.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{CD3BFF58-E7D1-4E40-AAA0-5601A1D471B2}tf78438558_win32</Template>
  <TotalTime>155</TotalTime>
  <Words>411</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-apple-system</vt:lpstr>
      <vt:lpstr>Arial</vt:lpstr>
      <vt:lpstr>Arial Black</vt:lpstr>
      <vt:lpstr>Calibri</vt:lpstr>
      <vt:lpstr>Sabon Next LT</vt:lpstr>
      <vt:lpstr>Custom</vt:lpstr>
      <vt:lpstr>  Project  EDUCATION CONSULTANCY  TEAM MEMBERS  DaRSHAN SHINDE VELURU PUNEETH KUMAR KALYANA LAKSHMI KESAVAN R SAM ARLIN JEFRY.H  MENTOR  SURAMYA BISWAS </vt:lpstr>
      <vt:lpstr>AGENDA</vt:lpstr>
      <vt:lpstr>Introduction</vt:lpstr>
      <vt:lpstr>  Technology AND TOOLS</vt:lpstr>
      <vt:lpstr> MODULES TO BE IMPLEMENTED</vt:lpstr>
      <vt:lpstr>OUTPUT OF Admin Dashboard </vt:lpstr>
      <vt:lpstr>OUTPUT OF STUDENT Dashboard </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VELURU PUNEETH KUMAR</dc:creator>
  <cp:lastModifiedBy>VELURU PUNEETH KUMAR</cp:lastModifiedBy>
  <cp:revision>5</cp:revision>
  <dcterms:created xsi:type="dcterms:W3CDTF">2025-03-28T09:16:50Z</dcterms:created>
  <dcterms:modified xsi:type="dcterms:W3CDTF">2025-04-04T12:48:04Z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