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D5BB-B9BB-4705-993B-6721BC0D68B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51EA-7871-42A3-B1F3-A0EBC50B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5">
                <a:alpha val="99000"/>
                <a:lumMod val="82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Battle of Neighborhoods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Toronto vs New York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603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5">
                <a:alpha val="99000"/>
                <a:lumMod val="82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963" y="720292"/>
            <a:ext cx="9144000" cy="582035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Toronto vs New York: Similarities and Differences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60582" y="1597891"/>
            <a:ext cx="101415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Toronto is the provincial capital of Ontario and the most populous city in Canada.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York is also the most densely populated major city in the United States.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Both the economy is highly diversified with strengths in technology, design, financial services, life sciences, education, arts, fashion, aerospace, environmental innovation, food services, and tourism.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Immigrants, Tourist would be interested to know about the 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23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5">
                <a:alpha val="99000"/>
                <a:lumMod val="82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4872"/>
            <a:ext cx="9144000" cy="692872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+mn-lt"/>
              </a:rPr>
              <a:t>Most Common Venue Categories</a:t>
            </a:r>
            <a:endParaRPr lang="en-US" sz="3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74" y="1219057"/>
            <a:ext cx="4987636" cy="4950834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York </a:t>
            </a:r>
            <a:endParaRPr lang="en-US" sz="2800" dirty="0"/>
          </a:p>
        </p:txBody>
      </p:sp>
      <p:pic>
        <p:nvPicPr>
          <p:cNvPr id="4" name="Picture 3" descr="C:\Users\Bhavyah\AppData\Local\Microsoft\Windows\INetCache\Content.MSO\A7A8F7E2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0" y="2036691"/>
            <a:ext cx="4986655" cy="362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331529" y="1219057"/>
            <a:ext cx="4987636" cy="495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Toronto</a:t>
            </a:r>
            <a:endParaRPr lang="en-US" sz="2800" dirty="0"/>
          </a:p>
        </p:txBody>
      </p:sp>
      <p:pic>
        <p:nvPicPr>
          <p:cNvPr id="7" name="Picture 6" descr="C:\Users\Bhavyah\AppData\Local\Microsoft\Windows\INetCache\Content.MSO\EF2A4240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29" y="2036691"/>
            <a:ext cx="5056907" cy="3620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35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5">
                <a:alpha val="99000"/>
                <a:lumMod val="82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4872"/>
            <a:ext cx="9144000" cy="692872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+mn-lt"/>
              </a:rPr>
              <a:t>Most Widespread Venue Categories</a:t>
            </a:r>
            <a:endParaRPr lang="en-US" sz="3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74" y="1219057"/>
            <a:ext cx="4987636" cy="4950834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York </a:t>
            </a:r>
            <a:endParaRPr lang="en-US" sz="2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31529" y="1219057"/>
            <a:ext cx="4987636" cy="495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Toronto</a:t>
            </a:r>
            <a:endParaRPr lang="en-US" sz="2800" dirty="0"/>
          </a:p>
        </p:txBody>
      </p:sp>
      <p:pic>
        <p:nvPicPr>
          <p:cNvPr id="8" name="Picture 7" descr="C:\Users\Bhavyah\AppData\Local\Microsoft\Windows\INetCache\Content.MSO\50CE224E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8" y="2036691"/>
            <a:ext cx="5527960" cy="362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Bhavyah\AppData\Local\Microsoft\Windows\INetCache\Content.MSO\EF92138C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6691"/>
            <a:ext cx="5426364" cy="3620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5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5">
                <a:alpha val="99000"/>
                <a:lumMod val="82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4872"/>
            <a:ext cx="9144000" cy="692872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+mn-lt"/>
              </a:rPr>
              <a:t>Clustering</a:t>
            </a:r>
            <a:endParaRPr lang="en-US" sz="3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364" y="1219057"/>
            <a:ext cx="5588000" cy="495083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 descr="C:\Users\Bhavyah\AppData\Local\Microsoft\Windows\INetCache\Content.MSO\812E9D7A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1581467"/>
            <a:ext cx="5569527" cy="37202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17191"/>
              </p:ext>
            </p:extLst>
          </p:nvPr>
        </p:nvGraphicFramePr>
        <p:xfrm>
          <a:off x="6945745" y="2318324"/>
          <a:ext cx="4512830" cy="2170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4657">
                  <a:extLst>
                    <a:ext uri="{9D8B030D-6E8A-4147-A177-3AD203B41FA5}">
                      <a16:colId xmlns:a16="http://schemas.microsoft.com/office/drawing/2014/main" val="1131947643"/>
                    </a:ext>
                  </a:extLst>
                </a:gridCol>
                <a:gridCol w="3208173">
                  <a:extLst>
                    <a:ext uri="{9D8B030D-6E8A-4147-A177-3AD203B41FA5}">
                      <a16:colId xmlns:a16="http://schemas.microsoft.com/office/drawing/2014/main" val="591257425"/>
                    </a:ext>
                  </a:extLst>
                </a:gridCol>
              </a:tblGrid>
              <a:tr h="3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Cluster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No. of neighborhoods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33191"/>
                  </a:ext>
                </a:extLst>
              </a:tr>
              <a:tr h="3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 dirty="0">
                          <a:effectLst/>
                        </a:rPr>
                        <a:t>190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659021"/>
                  </a:ext>
                </a:extLst>
              </a:tr>
              <a:tr h="3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 dirty="0">
                          <a:effectLst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813372"/>
                  </a:ext>
                </a:extLst>
              </a:tr>
              <a:tr h="3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409097"/>
                  </a:ext>
                </a:extLst>
              </a:tr>
              <a:tr h="3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63816"/>
                  </a:ext>
                </a:extLst>
              </a:tr>
              <a:tr h="3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90700" algn="l"/>
                        </a:tabLst>
                      </a:pPr>
                      <a:r>
                        <a:rPr lang="en-US" sz="1100" dirty="0">
                          <a:effectLst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3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51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5">
                <a:alpha val="99000"/>
                <a:lumMod val="82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4872"/>
            <a:ext cx="9144000" cy="692872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+mn-lt"/>
              </a:rPr>
              <a:t>Clustering</a:t>
            </a:r>
            <a:endParaRPr lang="en-US" sz="3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364" y="1219057"/>
            <a:ext cx="5588000" cy="495083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6546" y="587952"/>
            <a:ext cx="2868930" cy="29591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36920" y="1850447"/>
            <a:ext cx="2355215" cy="29432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543579" y="424872"/>
            <a:ext cx="2374900" cy="28511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92308" y="3895725"/>
            <a:ext cx="3365500" cy="272415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7574250" y="3876675"/>
            <a:ext cx="3479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5">
                <a:alpha val="99000"/>
                <a:lumMod val="82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642072"/>
            <a:ext cx="9144000" cy="687964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+mn-lt"/>
              </a:rPr>
              <a:t>Conclusions</a:t>
            </a:r>
            <a:endParaRPr lang="en-US" sz="3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34837"/>
            <a:ext cx="10280073" cy="4738254"/>
          </a:xfrm>
        </p:spPr>
        <p:txBody>
          <a:bodyPr>
            <a:normAutofit fontScale="32500" lnSpcReduction="20000"/>
          </a:bodyPr>
          <a:lstStyle/>
          <a:p>
            <a:pPr marL="857250" lvl="0" indent="-857250" algn="l">
              <a:buFont typeface="Arial" panose="020B0604020202020204" pitchFamily="34" charset="0"/>
              <a:buChar char="•"/>
            </a:pPr>
            <a:r>
              <a:rPr lang="en-US" sz="7400" dirty="0"/>
              <a:t>While residential buildings constitute ~2% of venues in the neighborhoods of the first cluster, they constitute ~13% of the venues in the second cluster, ~4% of the venues in the fourth cluster, and 2% of the venues in the fifth cluster and completely missing in the third cluster.</a:t>
            </a:r>
          </a:p>
          <a:p>
            <a:pPr marL="857250" lvl="0" indent="-857250" algn="l">
              <a:buFont typeface="Arial" panose="020B0604020202020204" pitchFamily="34" charset="0"/>
              <a:buChar char="•"/>
            </a:pPr>
            <a:r>
              <a:rPr lang="en-US" sz="7400" dirty="0"/>
              <a:t>Salon/Barbershop appear in the most common category in all the clusters.</a:t>
            </a:r>
          </a:p>
          <a:p>
            <a:pPr marL="857250" lvl="0" indent="-857250" algn="l">
              <a:buFont typeface="Arial" panose="020B0604020202020204" pitchFamily="34" charset="0"/>
              <a:buChar char="•"/>
            </a:pPr>
            <a:r>
              <a:rPr lang="en-US" sz="7400" dirty="0"/>
              <a:t>Automotive shops appear in the most common category of the third cluster only also the most popular category in that cluster.</a:t>
            </a:r>
          </a:p>
          <a:p>
            <a:pPr marL="857250" lvl="0" indent="-857250" algn="l">
              <a:buFont typeface="Arial" panose="020B0604020202020204" pitchFamily="34" charset="0"/>
              <a:buChar char="•"/>
            </a:pPr>
            <a:r>
              <a:rPr lang="en-US" sz="7400" dirty="0"/>
              <a:t>Doctor and dentist offices constitute ~15% of fourth-cluster venues while they constitute only 2% to 3% of each of the first, second and fifth-cluster </a:t>
            </a:r>
            <a:r>
              <a:rPr lang="en-US" sz="7400" dirty="0" smtClean="0"/>
              <a:t>venues.</a:t>
            </a:r>
          </a:p>
          <a:p>
            <a:pPr marL="857250" lvl="0" indent="-857250" algn="l">
              <a:buFont typeface="Arial" panose="020B0604020202020204" pitchFamily="34" charset="0"/>
              <a:buChar char="•"/>
            </a:pPr>
            <a:r>
              <a:rPr lang="en-US" sz="7400" dirty="0" smtClean="0"/>
              <a:t>Other </a:t>
            </a:r>
            <a:r>
              <a:rPr lang="en-US" sz="7400" dirty="0"/>
              <a:t>differences can also be observed</a:t>
            </a:r>
            <a:r>
              <a:rPr lang="en-US" sz="7400" dirty="0" smtClean="0"/>
              <a:t>. </a:t>
            </a:r>
            <a:r>
              <a:rPr lang="en-US" sz="7400" dirty="0"/>
              <a:t>If a deeper analysis is performed, it might result in discovering different style in each cluster based on the most common categories in the cluster</a:t>
            </a:r>
          </a:p>
          <a:p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427427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Battle of Neighborhoods</vt:lpstr>
      <vt:lpstr>PowerPoint Presentation</vt:lpstr>
      <vt:lpstr>Most Common Venue Categories</vt:lpstr>
      <vt:lpstr>Most Widespread Venue Categories</vt:lpstr>
      <vt:lpstr>Clustering</vt:lpstr>
      <vt:lpstr>Clustering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Bhavyah</dc:creator>
  <cp:lastModifiedBy>Bhavyah</cp:lastModifiedBy>
  <cp:revision>4</cp:revision>
  <dcterms:created xsi:type="dcterms:W3CDTF">2020-04-23T20:09:33Z</dcterms:created>
  <dcterms:modified xsi:type="dcterms:W3CDTF">2020-04-23T20:34:05Z</dcterms:modified>
</cp:coreProperties>
</file>