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1"/>
  </p:notesMasterIdLst>
  <p:sldIdLst>
    <p:sldId id="259" r:id="rId2"/>
    <p:sldId id="260" r:id="rId3"/>
    <p:sldId id="273" r:id="rId4"/>
    <p:sldId id="265" r:id="rId5"/>
    <p:sldId id="270" r:id="rId6"/>
    <p:sldId id="271" r:id="rId7"/>
    <p:sldId id="272"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4660"/>
  </p:normalViewPr>
  <p:slideViewPr>
    <p:cSldViewPr snapToGrid="0">
      <p:cViewPr varScale="1">
        <p:scale>
          <a:sx n="74" d="100"/>
          <a:sy n="74" d="100"/>
        </p:scale>
        <p:origin x="4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F5CFC-F56C-45E6-9FC6-4A8013FD13D0}" type="datetimeFigureOut">
              <a:rPr lang="en-IN" smtClean="0"/>
              <a:t>22-05-2024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E447B-0AA5-4387-A9E7-BB80C7AF5602}" type="slidenum">
              <a:rPr lang="en-IN" smtClean="0"/>
              <a:t>‹#›</a:t>
            </a:fld>
            <a:endParaRPr lang="en-IN"/>
          </a:p>
        </p:txBody>
      </p:sp>
    </p:spTree>
    <p:extLst>
      <p:ext uri="{BB962C8B-B14F-4D97-AF65-F5344CB8AC3E}">
        <p14:creationId xmlns:p14="http://schemas.microsoft.com/office/powerpoint/2010/main" val="151504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782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500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50027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3127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052005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30428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674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408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602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219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4254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117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3182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268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160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467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5/22/2024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981509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337" y="2605826"/>
            <a:ext cx="8596668" cy="2545724"/>
          </a:xfrm>
        </p:spPr>
        <p:txBody>
          <a:bodyPr>
            <a:normAutofit/>
          </a:bodyPr>
          <a:lstStyle/>
          <a:p>
            <a:r>
              <a:rPr lang="en-IN" sz="4400" u="sng" dirty="0" smtClean="0">
                <a:solidFill>
                  <a:srgbClr val="00B050"/>
                </a:solidFill>
                <a:latin typeface="Britannic Bold" panose="020B0903060703020204" pitchFamily="34" charset="0"/>
              </a:rPr>
              <a:t>ANALYZE SPOTIFY TRENDS</a:t>
            </a:r>
            <a:endParaRPr lang="en-IN" sz="4400" u="sng" dirty="0">
              <a:solidFill>
                <a:srgbClr val="00B050"/>
              </a:solidFill>
              <a:latin typeface="Britannic Bold" panose="020B0903060703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5807" y="2605826"/>
            <a:ext cx="1171979" cy="768440"/>
          </a:xfrm>
          <a:prstGeom prst="rect">
            <a:avLst/>
          </a:prstGeom>
        </p:spPr>
      </p:pic>
    </p:spTree>
    <p:extLst>
      <p:ext uri="{BB962C8B-B14F-4D97-AF65-F5344CB8AC3E}">
        <p14:creationId xmlns:p14="http://schemas.microsoft.com/office/powerpoint/2010/main" val="2996810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71" y="133081"/>
            <a:ext cx="9123489" cy="1320800"/>
          </a:xfrm>
        </p:spPr>
        <p:txBody>
          <a:bodyPr/>
          <a:lstStyle/>
          <a:p>
            <a:r>
              <a:rPr lang="en-IN" dirty="0" smtClean="0"/>
              <a:t>These steps were follow to create a Spotify Dashboard</a:t>
            </a:r>
            <a:endParaRPr lang="en-IN" dirty="0"/>
          </a:p>
        </p:txBody>
      </p:sp>
      <p:sp>
        <p:nvSpPr>
          <p:cNvPr id="3" name="Content Placeholder 2"/>
          <p:cNvSpPr>
            <a:spLocks noGrp="1"/>
          </p:cNvSpPr>
          <p:nvPr>
            <p:ph idx="1"/>
          </p:nvPr>
        </p:nvSpPr>
        <p:spPr>
          <a:xfrm>
            <a:off x="252331" y="1453881"/>
            <a:ext cx="10346982" cy="4869646"/>
          </a:xfrm>
        </p:spPr>
        <p:txBody>
          <a:bodyPr>
            <a:normAutofit lnSpcReduction="10000"/>
          </a:bodyPr>
          <a:lstStyle/>
          <a:p>
            <a:r>
              <a:rPr lang="en-IN" b="1" dirty="0" smtClean="0">
                <a:solidFill>
                  <a:srgbClr val="FF0000"/>
                </a:solidFill>
              </a:rPr>
              <a:t>1.DATA COLLECTION</a:t>
            </a:r>
          </a:p>
          <a:p>
            <a:r>
              <a:rPr lang="en-IN" dirty="0"/>
              <a:t> </a:t>
            </a:r>
            <a:r>
              <a:rPr lang="en-IN" dirty="0" smtClean="0"/>
              <a:t>        The capstone was started by collecting the data which we want </a:t>
            </a:r>
            <a:r>
              <a:rPr lang="en-IN" dirty="0"/>
              <a:t>t</a:t>
            </a:r>
            <a:r>
              <a:rPr lang="en-IN" dirty="0" smtClean="0"/>
              <a:t>o analyse. This could include information about top tracks, playlists,and other relevant data.</a:t>
            </a:r>
            <a:r>
              <a:rPr lang="en-IN" dirty="0"/>
              <a:t> The spotify dataset is in the excel </a:t>
            </a:r>
            <a:r>
              <a:rPr lang="en-IN" dirty="0" smtClean="0"/>
              <a:t>format. It has 7 fields. (</a:t>
            </a:r>
            <a:r>
              <a:rPr lang="en-US" dirty="0" smtClean="0"/>
              <a:t>Date, </a:t>
            </a:r>
            <a:r>
              <a:rPr lang="en-US" dirty="0"/>
              <a:t>Track </a:t>
            </a:r>
            <a:r>
              <a:rPr lang="en-US" dirty="0" smtClean="0"/>
              <a:t>URL, Position, </a:t>
            </a:r>
            <a:r>
              <a:rPr lang="en-US" dirty="0"/>
              <a:t>Track </a:t>
            </a:r>
            <a:r>
              <a:rPr lang="en-US" dirty="0" smtClean="0"/>
              <a:t>Name, Artist, Streams, </a:t>
            </a:r>
            <a:r>
              <a:rPr lang="en-US" dirty="0"/>
              <a:t>Country </a:t>
            </a:r>
            <a:r>
              <a:rPr lang="en-US" dirty="0" smtClean="0"/>
              <a:t>)</a:t>
            </a:r>
            <a:endParaRPr lang="en-IN" dirty="0" smtClean="0"/>
          </a:p>
          <a:p>
            <a:r>
              <a:rPr lang="en-IN" b="1" dirty="0" smtClean="0">
                <a:solidFill>
                  <a:srgbClr val="FF0000"/>
                </a:solidFill>
              </a:rPr>
              <a:t>2.DATA CLENSING</a:t>
            </a:r>
          </a:p>
          <a:p>
            <a:r>
              <a:rPr lang="en-IN" dirty="0"/>
              <a:t> </a:t>
            </a:r>
            <a:r>
              <a:rPr lang="en-IN" dirty="0" smtClean="0"/>
              <a:t>         Then clean the dataset to remove the blank cells, unnecessary question marks by (F5) </a:t>
            </a:r>
            <a:r>
              <a:rPr lang="en-IN" dirty="0"/>
              <a:t>G</a:t>
            </a:r>
            <a:r>
              <a:rPr lang="en-IN" dirty="0" smtClean="0"/>
              <a:t>oto option and find &amp; replace tool. Finally I ensured that the data is in a Structured format and that it contains the necessary fields for my visualization goals.</a:t>
            </a:r>
          </a:p>
          <a:p>
            <a:r>
              <a:rPr lang="en-IN" b="1" dirty="0" smtClean="0">
                <a:solidFill>
                  <a:srgbClr val="FF0000"/>
                </a:solidFill>
              </a:rPr>
              <a:t>3.CONNECT THE SPOTIFY DATA INTO TABLEAU OR POWER BI TOOL</a:t>
            </a:r>
          </a:p>
          <a:p>
            <a:r>
              <a:rPr lang="en-IN" dirty="0"/>
              <a:t> </a:t>
            </a:r>
            <a:r>
              <a:rPr lang="en-IN" dirty="0" smtClean="0"/>
              <a:t>         Then open Tableau or Power BI and connect our Spotify excel dataset</a:t>
            </a:r>
            <a:r>
              <a:rPr lang="en-IN" dirty="0" smtClean="0"/>
              <a:t>.</a:t>
            </a:r>
            <a:endParaRPr lang="en-IN" dirty="0" smtClean="0"/>
          </a:p>
          <a:p>
            <a:r>
              <a:rPr lang="en-IN" b="1" dirty="0" smtClean="0">
                <a:solidFill>
                  <a:srgbClr val="FF0000"/>
                </a:solidFill>
              </a:rPr>
              <a:t>4.EXPLORE AND VISUALIZE DATA</a:t>
            </a:r>
          </a:p>
          <a:p>
            <a:r>
              <a:rPr lang="en-IN" dirty="0">
                <a:solidFill>
                  <a:srgbClr val="FFFF00"/>
                </a:solidFill>
              </a:rPr>
              <a:t> </a:t>
            </a:r>
            <a:r>
              <a:rPr lang="en-IN" dirty="0" smtClean="0">
                <a:solidFill>
                  <a:srgbClr val="FFFF00"/>
                </a:solidFill>
              </a:rPr>
              <a:t>         </a:t>
            </a:r>
            <a:r>
              <a:rPr lang="en-IN" dirty="0" smtClean="0">
                <a:solidFill>
                  <a:schemeClr val="tx1"/>
                </a:solidFill>
              </a:rPr>
              <a:t> Once connected, start explore our Spotify data using  drag-and-drop  interface. selected the fields we want to visualize, choose the appropriate chart types(</a:t>
            </a:r>
            <a:r>
              <a:rPr lang="en-IN" dirty="0" err="1" smtClean="0">
                <a:solidFill>
                  <a:schemeClr val="tx1"/>
                </a:solidFill>
              </a:rPr>
              <a:t>eg</a:t>
            </a:r>
            <a:r>
              <a:rPr lang="en-IN" dirty="0" smtClean="0">
                <a:solidFill>
                  <a:schemeClr val="tx1"/>
                </a:solidFill>
              </a:rPr>
              <a:t>. Bar charts, line charts) and customize the visualizations to fit our requirements.</a:t>
            </a:r>
            <a:endParaRPr lang="en-IN" dirty="0" smtClean="0">
              <a:solidFill>
                <a:srgbClr val="FFFF00"/>
              </a:solidFill>
            </a:endParaRPr>
          </a:p>
          <a:p>
            <a:endParaRPr lang="en-IN" dirty="0" smtClean="0">
              <a:solidFill>
                <a:srgbClr val="FFFF00"/>
              </a:solidFill>
            </a:endParaRPr>
          </a:p>
          <a:p>
            <a:endParaRPr lang="en-IN" dirty="0" smtClean="0"/>
          </a:p>
          <a:p>
            <a:endParaRPr lang="en-IN" dirty="0" smtClean="0"/>
          </a:p>
          <a:p>
            <a:endParaRPr lang="en-IN" dirty="0"/>
          </a:p>
        </p:txBody>
      </p:sp>
    </p:spTree>
    <p:extLst>
      <p:ext uri="{BB962C8B-B14F-4D97-AF65-F5344CB8AC3E}">
        <p14:creationId xmlns:p14="http://schemas.microsoft.com/office/powerpoint/2010/main" val="3234497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456" y="566670"/>
            <a:ext cx="10766738" cy="3170099"/>
          </a:xfrm>
          <a:prstGeom prst="rect">
            <a:avLst/>
          </a:prstGeom>
          <a:noFill/>
        </p:spPr>
        <p:txBody>
          <a:bodyPr wrap="square" rtlCol="0">
            <a:spAutoFit/>
          </a:bodyPr>
          <a:lstStyle/>
          <a:p>
            <a:r>
              <a:rPr lang="en-IN" sz="2000" b="1" dirty="0">
                <a:solidFill>
                  <a:srgbClr val="FF0000"/>
                </a:solidFill>
              </a:rPr>
              <a:t>5.DASHBOARD</a:t>
            </a:r>
          </a:p>
          <a:p>
            <a:r>
              <a:rPr lang="en-IN" dirty="0"/>
              <a:t>       Combine Multiple visualization or charts into interactive dashboards. Dashboards allow you to present multiple insights in a single view, so it is easy to analyse the report of the dataset</a:t>
            </a:r>
            <a:r>
              <a:rPr lang="en-IN" dirty="0" smtClean="0"/>
              <a:t>.</a:t>
            </a:r>
          </a:p>
          <a:p>
            <a:endParaRPr lang="en-IN" dirty="0"/>
          </a:p>
          <a:p>
            <a:r>
              <a:rPr lang="en-IN" b="1" dirty="0">
                <a:solidFill>
                  <a:srgbClr val="FF0000"/>
                </a:solidFill>
              </a:rPr>
              <a:t>6.INTERACTIVITY AND FILTERS </a:t>
            </a:r>
          </a:p>
          <a:p>
            <a:r>
              <a:rPr lang="en-IN" dirty="0"/>
              <a:t>       The tools offers interactivity features and filters, drill-down options to enhance the user experience. </a:t>
            </a:r>
            <a:endParaRPr lang="en-IN" dirty="0" smtClean="0"/>
          </a:p>
          <a:p>
            <a:r>
              <a:rPr lang="en-IN" dirty="0" smtClean="0"/>
              <a:t> </a:t>
            </a:r>
            <a:endParaRPr lang="en-IN" dirty="0"/>
          </a:p>
          <a:p>
            <a:r>
              <a:rPr lang="en-IN" b="1" dirty="0">
                <a:solidFill>
                  <a:srgbClr val="FF0000"/>
                </a:solidFill>
              </a:rPr>
              <a:t>7.PUBLISH AND SHARE</a:t>
            </a:r>
          </a:p>
          <a:p>
            <a:r>
              <a:rPr lang="en-IN" dirty="0"/>
              <a:t>       Once we satisfied with our visualization in the dashboard</a:t>
            </a:r>
            <a:r>
              <a:rPr lang="en-IN" dirty="0" smtClean="0"/>
              <a:t>, </a:t>
            </a:r>
            <a:r>
              <a:rPr lang="en-IN" dirty="0"/>
              <a:t>published them to tableau </a:t>
            </a:r>
            <a:r>
              <a:rPr lang="en-IN" dirty="0" smtClean="0"/>
              <a:t>public or power bi. </a:t>
            </a:r>
            <a:r>
              <a:rPr lang="en-IN" dirty="0"/>
              <a:t>This allows you to share our insights with others.</a:t>
            </a:r>
            <a:endParaRPr lang="en-IN" dirty="0"/>
          </a:p>
        </p:txBody>
      </p:sp>
    </p:spTree>
    <p:extLst>
      <p:ext uri="{BB962C8B-B14F-4D97-AF65-F5344CB8AC3E}">
        <p14:creationId xmlns:p14="http://schemas.microsoft.com/office/powerpoint/2010/main" val="68728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4203" y="-257577"/>
            <a:ext cx="7263686" cy="772732"/>
          </a:xfrm>
        </p:spPr>
        <p:txBody>
          <a:bodyPr/>
          <a:lstStyle/>
          <a:p>
            <a:r>
              <a:rPr lang="en-IN" sz="2800" dirty="0" smtClean="0"/>
              <a:t>Spotify visualization   </a:t>
            </a:r>
            <a:endParaRPr lang="en-IN" sz="2800" dirty="0"/>
          </a:p>
        </p:txBody>
      </p:sp>
      <p:sp>
        <p:nvSpPr>
          <p:cNvPr id="3" name="Subtitle 2"/>
          <p:cNvSpPr>
            <a:spLocks noGrp="1"/>
          </p:cNvSpPr>
          <p:nvPr>
            <p:ph type="subTitle" idx="1"/>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29" y="643943"/>
            <a:ext cx="11764650" cy="6040192"/>
          </a:xfrm>
          <a:prstGeom prst="rect">
            <a:avLst/>
          </a:prstGeom>
        </p:spPr>
      </p:pic>
    </p:spTree>
    <p:extLst>
      <p:ext uri="{BB962C8B-B14F-4D97-AF65-F5344CB8AC3E}">
        <p14:creationId xmlns:p14="http://schemas.microsoft.com/office/powerpoint/2010/main" val="3968273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 y="297180"/>
            <a:ext cx="11590020" cy="5909310"/>
          </a:xfrm>
          <a:prstGeom prst="rect">
            <a:avLst/>
          </a:prstGeom>
          <a:noFill/>
        </p:spPr>
        <p:txBody>
          <a:bodyPr wrap="square" rtlCol="0">
            <a:spAutoFit/>
          </a:bodyPr>
          <a:lstStyle/>
          <a:p>
            <a:r>
              <a:rPr lang="en-US" sz="2000" u="sng" dirty="0" smtClean="0">
                <a:solidFill>
                  <a:srgbClr val="0033CC"/>
                </a:solidFill>
              </a:rPr>
              <a:t>DASHBOARD EXPLANATION</a:t>
            </a:r>
            <a:endParaRPr lang="en-US" sz="2000" u="sng" dirty="0">
              <a:solidFill>
                <a:srgbClr val="0033CC"/>
              </a:solidFill>
            </a:endParaRPr>
          </a:p>
          <a:p>
            <a:endParaRPr lang="en-US" dirty="0"/>
          </a:p>
          <a:p>
            <a:r>
              <a:rPr lang="en-US" dirty="0">
                <a:solidFill>
                  <a:srgbClr val="FF0000"/>
                </a:solidFill>
              </a:rPr>
              <a:t>1. Market expansion</a:t>
            </a:r>
            <a:r>
              <a:rPr lang="en-US" dirty="0"/>
              <a:t>: The "Top Country by Streams" chart shows the top countries contributing to Spotify's streams, indicating efforts to expand into diverse global markets beyond just major markets like the US.</a:t>
            </a:r>
          </a:p>
          <a:p>
            <a:endParaRPr lang="en-US" dirty="0"/>
          </a:p>
          <a:p>
            <a:r>
              <a:rPr lang="en-US" dirty="0"/>
              <a:t>2</a:t>
            </a:r>
            <a:r>
              <a:rPr lang="en-US" dirty="0">
                <a:solidFill>
                  <a:srgbClr val="FF0000"/>
                </a:solidFill>
              </a:rPr>
              <a:t>. Artist promotion</a:t>
            </a:r>
            <a:r>
              <a:rPr lang="en-US" dirty="0"/>
              <a:t>: The "Top Artist by Streams" section highlights popular artists on the platform, suggesting strategies to promote and feature top-performing artists to drive more streams and engagement.</a:t>
            </a:r>
          </a:p>
          <a:p>
            <a:endParaRPr lang="en-US" dirty="0"/>
          </a:p>
          <a:p>
            <a:r>
              <a:rPr lang="en-US" dirty="0">
                <a:solidFill>
                  <a:srgbClr val="FF0000"/>
                </a:solidFill>
              </a:rPr>
              <a:t>3. Content </a:t>
            </a:r>
            <a:r>
              <a:rPr lang="en-US" dirty="0" err="1" smtClean="0">
                <a:solidFill>
                  <a:srgbClr val="FF0000"/>
                </a:solidFill>
              </a:rPr>
              <a:t>curation</a:t>
            </a:r>
            <a:r>
              <a:rPr lang="en-US" dirty="0" smtClean="0">
                <a:solidFill>
                  <a:srgbClr val="FF0000"/>
                </a:solidFill>
              </a:rPr>
              <a:t> </a:t>
            </a:r>
            <a:r>
              <a:rPr lang="en-US" dirty="0" smtClean="0"/>
              <a:t>: </a:t>
            </a:r>
            <a:r>
              <a:rPr lang="en-US" dirty="0"/>
              <a:t>The "Top Tracks by position" chart implies strategies around curating and promoting popular tracks and playlists to keep users engaged with trending content.</a:t>
            </a:r>
          </a:p>
          <a:p>
            <a:endParaRPr lang="en-US" dirty="0"/>
          </a:p>
          <a:p>
            <a:r>
              <a:rPr lang="en-US" dirty="0">
                <a:solidFill>
                  <a:srgbClr val="FF0000"/>
                </a:solidFill>
              </a:rPr>
              <a:t>4. Data-driven insights</a:t>
            </a:r>
            <a:r>
              <a:rPr lang="en-US" dirty="0"/>
              <a:t>: The various charts and slicers for analyzing streams over time and by country/artist suggest a data-driven approach to understanding user behaviors, preferences, and trends to inform content and market strategies.</a:t>
            </a:r>
          </a:p>
          <a:p>
            <a:endParaRPr lang="en-US" dirty="0"/>
          </a:p>
          <a:p>
            <a:r>
              <a:rPr lang="en-US" dirty="0">
                <a:solidFill>
                  <a:srgbClr val="FF0000"/>
                </a:solidFill>
              </a:rPr>
              <a:t>5. Localization</a:t>
            </a:r>
            <a:r>
              <a:rPr lang="en-US" dirty="0"/>
              <a:t>: The inclusion of smaller countries like Viet Nam and Uruguay in the "Lowest countries by Stream" chart could indicate efforts to localize content and marketing for diverse regional markets.</a:t>
            </a:r>
          </a:p>
          <a:p>
            <a:endParaRPr lang="en-US" dirty="0" smtClean="0"/>
          </a:p>
          <a:p>
            <a:r>
              <a:rPr lang="en-US" dirty="0"/>
              <a:t> </a:t>
            </a:r>
            <a:r>
              <a:rPr lang="en-US" dirty="0" smtClean="0"/>
              <a:t>     The </a:t>
            </a:r>
            <a:r>
              <a:rPr lang="en-US" dirty="0"/>
              <a:t>visualizations provide insights into potential areas of focus like global expansion, artist/content promotion, data analysis, and localization efforts that likely contributed to Spotify's business growth strategies.</a:t>
            </a:r>
            <a:endParaRPr lang="en-IN" dirty="0"/>
          </a:p>
        </p:txBody>
      </p:sp>
    </p:spTree>
    <p:extLst>
      <p:ext uri="{BB962C8B-B14F-4D97-AF65-F5344CB8AC3E}">
        <p14:creationId xmlns:p14="http://schemas.microsoft.com/office/powerpoint/2010/main" val="1607132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 y="457200"/>
            <a:ext cx="11018520" cy="6555641"/>
          </a:xfrm>
          <a:prstGeom prst="rect">
            <a:avLst/>
          </a:prstGeom>
          <a:noFill/>
        </p:spPr>
        <p:txBody>
          <a:bodyPr wrap="square" rtlCol="0">
            <a:spAutoFit/>
          </a:bodyPr>
          <a:lstStyle/>
          <a:p>
            <a:r>
              <a:rPr lang="en-US" sz="2000" dirty="0" smtClean="0"/>
              <a:t> </a:t>
            </a:r>
            <a:r>
              <a:rPr lang="en-US" sz="2400" u="sng" dirty="0" smtClean="0">
                <a:solidFill>
                  <a:srgbClr val="0033CC"/>
                </a:solidFill>
              </a:rPr>
              <a:t>PROBABLE REASON FOR BUSINESS FALL IN 2019</a:t>
            </a:r>
          </a:p>
          <a:p>
            <a:endParaRPr lang="en-US" sz="2000" dirty="0" smtClean="0"/>
          </a:p>
          <a:p>
            <a:r>
              <a:rPr lang="en-US" sz="2000" dirty="0" smtClean="0"/>
              <a:t>    The </a:t>
            </a:r>
            <a:r>
              <a:rPr lang="en-US" sz="2000" dirty="0"/>
              <a:t>image shows a dip in overall streaming numbers on Spotify in 2019 compared to 2018 and the earlier growth trend. There could be several potential reasons behind this temporary decline in streams during 2019:</a:t>
            </a:r>
          </a:p>
          <a:p>
            <a:endParaRPr lang="en-US" sz="2000" dirty="0"/>
          </a:p>
          <a:p>
            <a:r>
              <a:rPr lang="en-US" sz="2000" dirty="0">
                <a:solidFill>
                  <a:srgbClr val="FF0000"/>
                </a:solidFill>
              </a:rPr>
              <a:t>1. Competition</a:t>
            </a:r>
            <a:r>
              <a:rPr lang="en-US" sz="2000" dirty="0"/>
              <a:t>: In 2019, music streaming competitors like Apple Music, Amazon Music, and YouTube Music may have gained more market share, leading to some user churn or slower growth for Spotify that year.</a:t>
            </a:r>
          </a:p>
          <a:p>
            <a:endParaRPr lang="en-US" sz="2000" dirty="0"/>
          </a:p>
          <a:p>
            <a:r>
              <a:rPr lang="en-US" sz="2000" dirty="0">
                <a:solidFill>
                  <a:srgbClr val="FF0000"/>
                </a:solidFill>
              </a:rPr>
              <a:t>2. Content changes</a:t>
            </a:r>
            <a:r>
              <a:rPr lang="en-US" sz="2000" dirty="0"/>
              <a:t>: If Spotify's music catalog or exclusive content offerings changed significantly in 2019, it could have impacted listener interest and engagement negatively for that period.</a:t>
            </a:r>
          </a:p>
          <a:p>
            <a:endParaRPr lang="en-US" sz="2000" dirty="0"/>
          </a:p>
          <a:p>
            <a:r>
              <a:rPr lang="en-US" sz="2000" dirty="0">
                <a:solidFill>
                  <a:srgbClr val="FF0000"/>
                </a:solidFill>
              </a:rPr>
              <a:t>3. User experience issues</a:t>
            </a:r>
            <a:r>
              <a:rPr lang="en-US" sz="2000" dirty="0"/>
              <a:t>: Any major bugs, technical problems or unpopular UI/UX changes on the Spotify platform in 2019 may have driven some users away temporarily.</a:t>
            </a:r>
          </a:p>
          <a:p>
            <a:endParaRPr lang="en-US" sz="2000" dirty="0"/>
          </a:p>
          <a:p>
            <a:r>
              <a:rPr lang="en-US" sz="2000" dirty="0">
                <a:solidFill>
                  <a:srgbClr val="FF0000"/>
                </a:solidFill>
              </a:rPr>
              <a:t>4. Market saturation</a:t>
            </a:r>
            <a:r>
              <a:rPr lang="en-US" sz="2000" dirty="0"/>
              <a:t>: In Spotify's largest existing markets, saturation could have slowed new user acquisition in 2019 compared to earlier more rapid growth </a:t>
            </a:r>
            <a:r>
              <a:rPr lang="en-US" sz="2000" dirty="0" smtClean="0"/>
              <a:t>years.</a:t>
            </a:r>
            <a:endParaRPr lang="en-US" sz="2000" dirty="0"/>
          </a:p>
          <a:p>
            <a:endParaRPr lang="en-US" sz="2000" dirty="0"/>
          </a:p>
          <a:p>
            <a:endParaRPr lang="en-US" sz="2000" dirty="0"/>
          </a:p>
        </p:txBody>
      </p:sp>
    </p:spTree>
    <p:extLst>
      <p:ext uri="{BB962C8B-B14F-4D97-AF65-F5344CB8AC3E}">
        <p14:creationId xmlns:p14="http://schemas.microsoft.com/office/powerpoint/2010/main" val="4081569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25780"/>
            <a:ext cx="9624060" cy="3785652"/>
          </a:xfrm>
          <a:prstGeom prst="rect">
            <a:avLst/>
          </a:prstGeom>
          <a:noFill/>
        </p:spPr>
        <p:txBody>
          <a:bodyPr wrap="square" rtlCol="0">
            <a:spAutoFit/>
          </a:bodyPr>
          <a:lstStyle/>
          <a:p>
            <a:r>
              <a:rPr lang="en-US" sz="2000" dirty="0">
                <a:solidFill>
                  <a:srgbClr val="FF0000"/>
                </a:solidFill>
              </a:rPr>
              <a:t>5. Economic factors</a:t>
            </a:r>
            <a:r>
              <a:rPr lang="en-US" sz="2000" dirty="0"/>
              <a:t>: Depending on the specific markets, economic conditions like recessions in 2019 may have reduced consumers' discretionary spending on music streaming services.</a:t>
            </a:r>
          </a:p>
          <a:p>
            <a:endParaRPr lang="en-US" sz="2000" dirty="0"/>
          </a:p>
          <a:p>
            <a:r>
              <a:rPr lang="en-US" sz="2000" dirty="0">
                <a:solidFill>
                  <a:srgbClr val="FF0000"/>
                </a:solidFill>
              </a:rPr>
              <a:t>6. Exclusive content losses</a:t>
            </a:r>
            <a:r>
              <a:rPr lang="en-US" sz="2000" dirty="0"/>
              <a:t>: If Spotify lost any major exclusive podcast, artist or content partnerships in 2019, it could have impacted streams.</a:t>
            </a:r>
          </a:p>
          <a:p>
            <a:endParaRPr lang="en-US" sz="2000" dirty="0"/>
          </a:p>
          <a:p>
            <a:r>
              <a:rPr lang="en-US" sz="2000" dirty="0"/>
              <a:t>Without more context, it's difficult to pinpoint the exact reason. However, the data suggests 2019 was likely an anomaly, as streams appeared to rebound in subsequent years after Spotify potentially resolved any temporary roadblocks that year through product improvements, content additions or other strategic adjustments.</a:t>
            </a:r>
            <a:endParaRPr lang="en-IN" sz="2000" dirty="0"/>
          </a:p>
        </p:txBody>
      </p:sp>
    </p:spTree>
    <p:extLst>
      <p:ext uri="{BB962C8B-B14F-4D97-AF65-F5344CB8AC3E}">
        <p14:creationId xmlns:p14="http://schemas.microsoft.com/office/powerpoint/2010/main" val="1132036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841479" cy="6629399"/>
          </a:xfrm>
        </p:spPr>
        <p:txBody>
          <a:bodyPr>
            <a:normAutofit fontScale="90000"/>
          </a:bodyPr>
          <a:lstStyle/>
          <a:p>
            <a:r>
              <a:rPr lang="en-US" sz="2000" u="sng" dirty="0" smtClean="0">
                <a:solidFill>
                  <a:srgbClr val="0033CC"/>
                </a:solidFill>
                <a:latin typeface="Aharoni" panose="02010803020104030203" pitchFamily="2" charset="-79"/>
                <a:cs typeface="Aharoni" panose="02010803020104030203" pitchFamily="2" charset="-79"/>
              </a:rPr>
              <a:t>CONCLUSION FOR BUSINESS GROWTH</a:t>
            </a:r>
            <a:br>
              <a:rPr lang="en-US" sz="2000" u="sng" dirty="0" smtClean="0">
                <a:solidFill>
                  <a:srgbClr val="0033CC"/>
                </a:solidFill>
                <a:latin typeface="Aharoni" panose="02010803020104030203" pitchFamily="2" charset="-79"/>
                <a:cs typeface="Aharoni" panose="02010803020104030203" pitchFamily="2" charset="-79"/>
              </a:rPr>
            </a:br>
            <a:r>
              <a:rPr lang="en-US" sz="2000" u="sng" dirty="0" smtClean="0">
                <a:solidFill>
                  <a:schemeClr val="tx1"/>
                </a:solidFill>
                <a:latin typeface="Aharoni" panose="02010803020104030203" pitchFamily="2" charset="-79"/>
                <a:cs typeface="Aharoni" panose="02010803020104030203" pitchFamily="2" charset="-79"/>
              </a:rPr>
              <a:t/>
            </a:r>
            <a:br>
              <a:rPr lang="en-US" sz="2000" u="sng" dirty="0" smtClean="0">
                <a:solidFill>
                  <a:schemeClr val="tx1"/>
                </a:solidFill>
                <a:latin typeface="Aharoni" panose="02010803020104030203" pitchFamily="2" charset="-79"/>
                <a:cs typeface="Aharoni" panose="02010803020104030203" pitchFamily="2" charset="-79"/>
              </a:rPr>
            </a:br>
            <a:r>
              <a:rPr lang="en-US" sz="2000" dirty="0" smtClean="0">
                <a:solidFill>
                  <a:schemeClr val="tx1"/>
                </a:solidFill>
                <a:latin typeface="Aharoni" panose="02010803020104030203" pitchFamily="2" charset="-79"/>
                <a:cs typeface="Aharoni" panose="02010803020104030203" pitchFamily="2" charset="-79"/>
              </a:rPr>
              <a:t>         Based </a:t>
            </a:r>
            <a:r>
              <a:rPr lang="en-US" sz="2000" dirty="0">
                <a:solidFill>
                  <a:schemeClr val="tx1"/>
                </a:solidFill>
                <a:latin typeface="Aharoni" panose="02010803020104030203" pitchFamily="2" charset="-79"/>
                <a:cs typeface="Aharoni" panose="02010803020104030203" pitchFamily="2" charset="-79"/>
              </a:rPr>
              <a:t>on the data shown in the "Lowest countries by Stream" section, </a:t>
            </a:r>
            <a:r>
              <a:rPr lang="en-US" sz="2000" dirty="0" smtClean="0">
                <a:solidFill>
                  <a:srgbClr val="FF0000"/>
                </a:solidFill>
                <a:latin typeface="Aharoni" panose="02010803020104030203" pitchFamily="2" charset="-79"/>
                <a:cs typeface="Aharoni" panose="02010803020104030203" pitchFamily="2" charset="-79"/>
              </a:rPr>
              <a:t>RUNNING TARGETED AD CAMPAIGNS </a:t>
            </a:r>
            <a:r>
              <a:rPr lang="en-US" sz="2000" dirty="0">
                <a:solidFill>
                  <a:srgbClr val="FF0000"/>
                </a:solidFill>
                <a:latin typeface="Aharoni" panose="02010803020104030203" pitchFamily="2" charset="-79"/>
                <a:cs typeface="Aharoni" panose="02010803020104030203" pitchFamily="2" charset="-79"/>
              </a:rPr>
              <a:t>in markets like Viet Nam, Uruguay, South Africa</a:t>
            </a:r>
            <a:r>
              <a:rPr lang="en-US" sz="2000" dirty="0">
                <a:solidFill>
                  <a:schemeClr val="tx1"/>
                </a:solidFill>
                <a:latin typeface="Aharoni" panose="02010803020104030203" pitchFamily="2" charset="-79"/>
                <a:cs typeface="Aharoni" panose="02010803020104030203" pitchFamily="2" charset="-79"/>
              </a:rPr>
              <a:t>, and Slovakia could potentially be an effective strategy for driving business growth on Spotify.</a:t>
            </a:r>
            <a:br>
              <a:rPr lang="en-US" sz="2000" dirty="0">
                <a:solidFill>
                  <a:schemeClr val="tx1"/>
                </a:solidFill>
                <a:latin typeface="Aharoni" panose="02010803020104030203" pitchFamily="2" charset="-79"/>
                <a:cs typeface="Aharoni" panose="02010803020104030203" pitchFamily="2" charset="-79"/>
              </a:rPr>
            </a:br>
            <a:r>
              <a:rPr lang="en-US" sz="2000" dirty="0">
                <a:solidFill>
                  <a:schemeClr val="tx1"/>
                </a:solidFill>
                <a:latin typeface="Aharoni" panose="02010803020104030203" pitchFamily="2" charset="-79"/>
                <a:cs typeface="Aharoni" panose="02010803020104030203" pitchFamily="2" charset="-79"/>
              </a:rPr>
              <a:t/>
            </a:r>
            <a:br>
              <a:rPr lang="en-US" sz="2000" dirty="0">
                <a:solidFill>
                  <a:schemeClr val="tx1"/>
                </a:solidFill>
                <a:latin typeface="Aharoni" panose="02010803020104030203" pitchFamily="2" charset="-79"/>
                <a:cs typeface="Aharoni" panose="02010803020104030203" pitchFamily="2" charset="-79"/>
              </a:rPr>
            </a:br>
            <a:r>
              <a:rPr lang="en-US" sz="2000" dirty="0">
                <a:solidFill>
                  <a:schemeClr val="tx1"/>
                </a:solidFill>
                <a:latin typeface="Aharoni" panose="02010803020104030203" pitchFamily="2" charset="-79"/>
                <a:cs typeface="Aharoni" panose="02010803020104030203" pitchFamily="2" charset="-79"/>
              </a:rPr>
              <a:t>These countries currently have relatively low stream numbers compared to major markets like the United States and Brazil. By investing in marketing and advertising efforts specifically tailored to these underserved regions, Spotify may be able to tap into new potential user bases and increase adoption and engagement.</a:t>
            </a:r>
            <a:br>
              <a:rPr lang="en-US" sz="2000" dirty="0">
                <a:solidFill>
                  <a:schemeClr val="tx1"/>
                </a:solidFill>
                <a:latin typeface="Aharoni" panose="02010803020104030203" pitchFamily="2" charset="-79"/>
                <a:cs typeface="Aharoni" panose="02010803020104030203" pitchFamily="2" charset="-79"/>
              </a:rPr>
            </a:br>
            <a:r>
              <a:rPr lang="en-US" sz="2000" dirty="0">
                <a:solidFill>
                  <a:schemeClr val="tx1"/>
                </a:solidFill>
                <a:latin typeface="Aharoni" panose="02010803020104030203" pitchFamily="2" charset="-79"/>
                <a:cs typeface="Aharoni" panose="02010803020104030203" pitchFamily="2" charset="-79"/>
              </a:rPr>
              <a:t/>
            </a:r>
            <a:br>
              <a:rPr lang="en-US" sz="2000" dirty="0">
                <a:solidFill>
                  <a:schemeClr val="tx1"/>
                </a:solidFill>
                <a:latin typeface="Aharoni" panose="02010803020104030203" pitchFamily="2" charset="-79"/>
                <a:cs typeface="Aharoni" panose="02010803020104030203" pitchFamily="2" charset="-79"/>
              </a:rPr>
            </a:br>
            <a:r>
              <a:rPr lang="en-US" sz="2000" dirty="0">
                <a:solidFill>
                  <a:schemeClr val="tx1"/>
                </a:solidFill>
                <a:latin typeface="Aharoni" panose="02010803020104030203" pitchFamily="2" charset="-79"/>
                <a:cs typeface="Aharoni" panose="02010803020104030203" pitchFamily="2" charset="-79"/>
              </a:rPr>
              <a:t>Some potential advantages of an ad campaign focused on lower streaming countries include:</a:t>
            </a:r>
            <a:br>
              <a:rPr lang="en-US" sz="2000" dirty="0">
                <a:solidFill>
                  <a:schemeClr val="tx1"/>
                </a:solidFill>
                <a:latin typeface="Aharoni" panose="02010803020104030203" pitchFamily="2" charset="-79"/>
                <a:cs typeface="Aharoni" panose="02010803020104030203" pitchFamily="2" charset="-79"/>
              </a:rPr>
            </a:br>
            <a:r>
              <a:rPr lang="en-US" sz="2000" dirty="0">
                <a:solidFill>
                  <a:schemeClr val="tx1"/>
                </a:solidFill>
                <a:latin typeface="Aharoni" panose="02010803020104030203" pitchFamily="2" charset="-79"/>
                <a:cs typeface="Aharoni" panose="02010803020104030203" pitchFamily="2" charset="-79"/>
              </a:rPr>
              <a:t/>
            </a:r>
            <a:br>
              <a:rPr lang="en-US" sz="2000" dirty="0">
                <a:solidFill>
                  <a:schemeClr val="tx1"/>
                </a:solidFill>
                <a:latin typeface="Aharoni" panose="02010803020104030203" pitchFamily="2" charset="-79"/>
                <a:cs typeface="Aharoni" panose="02010803020104030203" pitchFamily="2" charset="-79"/>
              </a:rPr>
            </a:br>
            <a:r>
              <a:rPr lang="en-US" sz="2000" dirty="0">
                <a:solidFill>
                  <a:srgbClr val="FF0000"/>
                </a:solidFill>
                <a:latin typeface="Aharoni" panose="02010803020104030203" pitchFamily="2" charset="-79"/>
                <a:cs typeface="Aharoni" panose="02010803020104030203" pitchFamily="2" charset="-79"/>
              </a:rPr>
              <a:t>1. Untapped market potential</a:t>
            </a:r>
            <a:r>
              <a:rPr lang="en-US" sz="2000" dirty="0">
                <a:solidFill>
                  <a:schemeClr val="tx1"/>
                </a:solidFill>
                <a:latin typeface="Aharoni" panose="02010803020104030203" pitchFamily="2" charset="-79"/>
                <a:cs typeface="Aharoni" panose="02010803020104030203" pitchFamily="2" charset="-79"/>
              </a:rPr>
              <a:t>: With low existing streams, these markets likely have a large pool of potential new users that Spotify could attract through targeted marketing efforts.</a:t>
            </a:r>
            <a:br>
              <a:rPr lang="en-US" sz="2000" dirty="0">
                <a:solidFill>
                  <a:schemeClr val="tx1"/>
                </a:solidFill>
                <a:latin typeface="Aharoni" panose="02010803020104030203" pitchFamily="2" charset="-79"/>
                <a:cs typeface="Aharoni" panose="02010803020104030203" pitchFamily="2" charset="-79"/>
              </a:rPr>
            </a:br>
            <a:r>
              <a:rPr lang="en-US" sz="2000" dirty="0">
                <a:solidFill>
                  <a:schemeClr val="tx1"/>
                </a:solidFill>
                <a:latin typeface="Aharoni" panose="02010803020104030203" pitchFamily="2" charset="-79"/>
                <a:cs typeface="Aharoni" panose="02010803020104030203" pitchFamily="2" charset="-79"/>
              </a:rPr>
              <a:t/>
            </a:r>
            <a:br>
              <a:rPr lang="en-US" sz="2000" dirty="0">
                <a:solidFill>
                  <a:schemeClr val="tx1"/>
                </a:solidFill>
                <a:latin typeface="Aharoni" panose="02010803020104030203" pitchFamily="2" charset="-79"/>
                <a:cs typeface="Aharoni" panose="02010803020104030203" pitchFamily="2" charset="-79"/>
              </a:rPr>
            </a:br>
            <a:r>
              <a:rPr lang="en-US" sz="2000" dirty="0">
                <a:solidFill>
                  <a:srgbClr val="FF0000"/>
                </a:solidFill>
                <a:latin typeface="Aharoni" panose="02010803020104030203" pitchFamily="2" charset="-79"/>
                <a:cs typeface="Aharoni" panose="02010803020104030203" pitchFamily="2" charset="-79"/>
              </a:rPr>
              <a:t>2. Lower competition</a:t>
            </a:r>
            <a:r>
              <a:rPr lang="en-US" sz="2000" dirty="0">
                <a:solidFill>
                  <a:schemeClr val="tx1"/>
                </a:solidFill>
                <a:latin typeface="Aharoni" panose="02010803020104030203" pitchFamily="2" charset="-79"/>
                <a:cs typeface="Aharoni" panose="02010803020104030203" pitchFamily="2" charset="-79"/>
              </a:rPr>
              <a:t>: Major music streaming competitors may not have as strong of a presence yet in these smaller markets, allowing Spotify to establish itself early with effective advertising.</a:t>
            </a:r>
            <a:br>
              <a:rPr lang="en-US" sz="2000" dirty="0">
                <a:solidFill>
                  <a:schemeClr val="tx1"/>
                </a:solidFill>
                <a:latin typeface="Aharoni" panose="02010803020104030203" pitchFamily="2" charset="-79"/>
                <a:cs typeface="Aharoni" panose="02010803020104030203" pitchFamily="2" charset="-79"/>
              </a:rPr>
            </a:br>
            <a:r>
              <a:rPr lang="en-US" sz="2000" dirty="0">
                <a:solidFill>
                  <a:schemeClr val="tx1"/>
                </a:solidFill>
                <a:latin typeface="Aharoni" panose="02010803020104030203" pitchFamily="2" charset="-79"/>
                <a:cs typeface="Aharoni" panose="02010803020104030203" pitchFamily="2" charset="-79"/>
              </a:rPr>
              <a:t/>
            </a:r>
            <a:br>
              <a:rPr lang="en-US" sz="2000" dirty="0">
                <a:solidFill>
                  <a:schemeClr val="tx1"/>
                </a:solidFill>
                <a:latin typeface="Aharoni" panose="02010803020104030203" pitchFamily="2" charset="-79"/>
                <a:cs typeface="Aharoni" panose="02010803020104030203" pitchFamily="2" charset="-79"/>
              </a:rPr>
            </a:br>
            <a:r>
              <a:rPr lang="en-US" sz="2000" dirty="0">
                <a:solidFill>
                  <a:srgbClr val="FF0000"/>
                </a:solidFill>
                <a:latin typeface="Aharoni" panose="02010803020104030203" pitchFamily="2" charset="-79"/>
                <a:cs typeface="Aharoni" panose="02010803020104030203" pitchFamily="2" charset="-79"/>
              </a:rPr>
              <a:t>3. Cost-effective</a:t>
            </a:r>
            <a:r>
              <a:rPr lang="en-US" sz="2000" dirty="0">
                <a:solidFill>
                  <a:schemeClr val="tx1"/>
                </a:solidFill>
                <a:latin typeface="Aharoni" panose="02010803020104030203" pitchFamily="2" charset="-79"/>
                <a:cs typeface="Aharoni" panose="02010803020104030203" pitchFamily="2" charset="-79"/>
              </a:rPr>
              <a:t>: Ad campaigns in smaller, developing markets can often be more cost-effective compared to saturated major markets.</a:t>
            </a:r>
            <a:br>
              <a:rPr lang="en-US" sz="2000" dirty="0">
                <a:solidFill>
                  <a:schemeClr val="tx1"/>
                </a:solidFill>
                <a:latin typeface="Aharoni" panose="02010803020104030203" pitchFamily="2" charset="-79"/>
                <a:cs typeface="Aharoni" panose="02010803020104030203" pitchFamily="2" charset="-79"/>
              </a:rPr>
            </a:br>
            <a:r>
              <a:rPr lang="en-US" sz="2000" dirty="0">
                <a:solidFill>
                  <a:schemeClr val="tx1"/>
                </a:solidFill>
                <a:latin typeface="Aharoni" panose="02010803020104030203" pitchFamily="2" charset="-79"/>
                <a:cs typeface="Aharoni" panose="02010803020104030203" pitchFamily="2" charset="-79"/>
              </a:rPr>
              <a:t/>
            </a:r>
            <a:br>
              <a:rPr lang="en-US" sz="2000" dirty="0">
                <a:solidFill>
                  <a:schemeClr val="tx1"/>
                </a:solidFill>
                <a:latin typeface="Aharoni" panose="02010803020104030203" pitchFamily="2" charset="-79"/>
                <a:cs typeface="Aharoni" panose="02010803020104030203" pitchFamily="2" charset="-79"/>
              </a:rPr>
            </a:br>
            <a:r>
              <a:rPr lang="en-US" sz="2000" dirty="0">
                <a:solidFill>
                  <a:srgbClr val="FF0000"/>
                </a:solidFill>
                <a:latin typeface="Aharoni" panose="02010803020104030203" pitchFamily="2" charset="-79"/>
                <a:cs typeface="Aharoni" panose="02010803020104030203" pitchFamily="2" charset="-79"/>
              </a:rPr>
              <a:t>4. Localization opportunities</a:t>
            </a:r>
            <a:r>
              <a:rPr lang="en-US" sz="2000" dirty="0">
                <a:solidFill>
                  <a:schemeClr val="tx1"/>
                </a:solidFill>
                <a:latin typeface="Aharoni" panose="02010803020104030203" pitchFamily="2" charset="-79"/>
                <a:cs typeface="Aharoni" panose="02010803020104030203" pitchFamily="2" charset="-79"/>
              </a:rPr>
              <a:t>: Tailoring ad content and messaging to the cultural and language nuances of each specific region could increase relevance and effectiveness.</a:t>
            </a:r>
            <a:br>
              <a:rPr lang="en-US" sz="2000" dirty="0">
                <a:solidFill>
                  <a:schemeClr val="tx1"/>
                </a:solidFill>
                <a:latin typeface="Aharoni" panose="02010803020104030203" pitchFamily="2" charset="-79"/>
                <a:cs typeface="Aharoni" panose="02010803020104030203" pitchFamily="2" charset="-79"/>
              </a:rPr>
            </a:br>
            <a:r>
              <a:rPr lang="en-US" sz="2000" dirty="0">
                <a:solidFill>
                  <a:schemeClr val="tx1"/>
                </a:solidFill>
                <a:latin typeface="Aharoni" panose="02010803020104030203" pitchFamily="2" charset="-79"/>
                <a:cs typeface="Aharoni" panose="02010803020104030203" pitchFamily="2" charset="-79"/>
              </a:rPr>
              <a:t/>
            </a:r>
            <a:br>
              <a:rPr lang="en-US" sz="2000" dirty="0">
                <a:solidFill>
                  <a:schemeClr val="tx1"/>
                </a:solidFill>
                <a:latin typeface="Aharoni" panose="02010803020104030203" pitchFamily="2" charset="-79"/>
                <a:cs typeface="Aharoni" panose="02010803020104030203" pitchFamily="2" charset="-79"/>
              </a:rPr>
            </a:br>
            <a:r>
              <a:rPr lang="en-US" sz="2000" dirty="0">
                <a:solidFill>
                  <a:schemeClr val="tx1"/>
                </a:solidFill>
                <a:latin typeface="Aharoni" panose="02010803020104030203" pitchFamily="2" charset="-79"/>
                <a:cs typeface="Aharoni" panose="02010803020104030203" pitchFamily="2" charset="-79"/>
              </a:rPr>
              <a:t/>
            </a:r>
            <a:br>
              <a:rPr lang="en-US" sz="2000" dirty="0">
                <a:solidFill>
                  <a:schemeClr val="tx1"/>
                </a:solidFill>
                <a:latin typeface="Aharoni" panose="02010803020104030203" pitchFamily="2" charset="-79"/>
                <a:cs typeface="Aharoni" panose="02010803020104030203" pitchFamily="2" charset="-79"/>
              </a:rPr>
            </a:br>
            <a:endParaRPr lang="en-IN" sz="2000" dirty="0">
              <a:solidFill>
                <a:schemeClr val="tx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826644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034" y="198120"/>
            <a:ext cx="8596668" cy="1320800"/>
          </a:xfrm>
        </p:spPr>
        <p:txBody>
          <a:bodyPr>
            <a:noAutofit/>
          </a:bodyPr>
          <a:lstStyle/>
          <a:p>
            <a:r>
              <a:rPr lang="en-US" sz="2000" dirty="0">
                <a:solidFill>
                  <a:schemeClr val="tx1"/>
                </a:solidFill>
                <a:latin typeface="Aharoni" panose="02010803020104030203" pitchFamily="2" charset="-79"/>
                <a:cs typeface="Aharoni" panose="02010803020104030203" pitchFamily="2" charset="-79"/>
              </a:rPr>
              <a:t>However, it's important to note that factors like infrastructure, payment methods, content preferences, and regulatory environments would need to be carefully researched and accommodated for successful ad campaigns in new international markets.</a:t>
            </a:r>
            <a:br>
              <a:rPr lang="en-US" sz="2000" dirty="0">
                <a:solidFill>
                  <a:schemeClr val="tx1"/>
                </a:solidFill>
                <a:latin typeface="Aharoni" panose="02010803020104030203" pitchFamily="2" charset="-79"/>
                <a:cs typeface="Aharoni" panose="02010803020104030203" pitchFamily="2" charset="-79"/>
              </a:rPr>
            </a:br>
            <a:r>
              <a:rPr lang="en-US" sz="2000" dirty="0">
                <a:solidFill>
                  <a:schemeClr val="tx1"/>
                </a:solidFill>
                <a:latin typeface="Aharoni" panose="02010803020104030203" pitchFamily="2" charset="-79"/>
                <a:cs typeface="Aharoni" panose="02010803020104030203" pitchFamily="2" charset="-79"/>
              </a:rPr>
              <a:t/>
            </a:r>
            <a:br>
              <a:rPr lang="en-US" sz="2000" dirty="0">
                <a:solidFill>
                  <a:schemeClr val="tx1"/>
                </a:solidFill>
                <a:latin typeface="Aharoni" panose="02010803020104030203" pitchFamily="2" charset="-79"/>
                <a:cs typeface="Aharoni" panose="02010803020104030203" pitchFamily="2" charset="-79"/>
              </a:rPr>
            </a:br>
            <a:r>
              <a:rPr lang="en-US" sz="2000" dirty="0">
                <a:solidFill>
                  <a:schemeClr val="tx1"/>
                </a:solidFill>
                <a:latin typeface="Aharoni" panose="02010803020104030203" pitchFamily="2" charset="-79"/>
                <a:cs typeface="Aharoni" panose="02010803020104030203" pitchFamily="2" charset="-79"/>
              </a:rPr>
              <a:t>Overall, leveraging the data insights to identify underserved regions and strategically investing in localized advertising could be a viable growth approach for Spotify to expand its global user base.</a:t>
            </a:r>
            <a:endParaRPr lang="en-IN" sz="2000" dirty="0"/>
          </a:p>
        </p:txBody>
      </p:sp>
    </p:spTree>
    <p:extLst>
      <p:ext uri="{BB962C8B-B14F-4D97-AF65-F5344CB8AC3E}">
        <p14:creationId xmlns:p14="http://schemas.microsoft.com/office/powerpoint/2010/main" val="1578473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221</TotalTime>
  <Words>820</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Aharoni</vt:lpstr>
      <vt:lpstr>Arial</vt:lpstr>
      <vt:lpstr>Britannic Bold</vt:lpstr>
      <vt:lpstr>Calibri</vt:lpstr>
      <vt:lpstr>Trebuchet MS</vt:lpstr>
      <vt:lpstr>Wingdings 3</vt:lpstr>
      <vt:lpstr>Facet</vt:lpstr>
      <vt:lpstr>ANALYZE SPOTIFY TRENDS</vt:lpstr>
      <vt:lpstr>These steps were follow to create a Spotify Dashboard</vt:lpstr>
      <vt:lpstr>PowerPoint Presentation</vt:lpstr>
      <vt:lpstr>Spotify visualization   </vt:lpstr>
      <vt:lpstr>PowerPoint Presentation</vt:lpstr>
      <vt:lpstr>PowerPoint Presentation</vt:lpstr>
      <vt:lpstr>PowerPoint Presentation</vt:lpstr>
      <vt:lpstr>CONCLUSION FOR BUSINESS GROWTH           Based on the data shown in the "Lowest countries by Stream" section, RUNNING TARGETED AD CAMPAIGNS in markets like Viet Nam, Uruguay, South Africa, and Slovakia could potentially be an effective strategy for driving business growth on Spotify.  These countries currently have relatively low stream numbers compared to major markets like the United States and Brazil. By investing in marketing and advertising efforts specifically tailored to these underserved regions, Spotify may be able to tap into new potential user bases and increase adoption and engagement.  Some potential advantages of an ad campaign focused on lower streaming countries include:  1. Untapped market potential: With low existing streams, these markets likely have a large pool of potential new users that Spotify could attract through targeted marketing efforts.  2. Lower competition: Major music streaming competitors may not have as strong of a presence yet in these smaller markets, allowing Spotify to establish itself early with effective advertising.  3. Cost-effective: Ad campaigns in smaller, developing markets can often be more cost-effective compared to saturated major markets.  4. Localization opportunities: Tailoring ad content and messaging to the cultural and language nuances of each specific region could increase relevance and effectiveness.   </vt:lpstr>
      <vt:lpstr>However, it's important to note that factors like infrastructure, payment methods, content preferences, and regulatory environments would need to be carefully researched and accommodated for successful ad campaigns in new international markets.  Overall, leveraging the data insights to identify underserved regions and strategically investing in localized advertising could be a viable growth approach for Spotify to expand its global user base.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SPOTIFY TRENDS USING TABLEAU</dc:title>
  <dc:creator>cheliyan</dc:creator>
  <cp:lastModifiedBy>cheliyan</cp:lastModifiedBy>
  <cp:revision>23</cp:revision>
  <dcterms:created xsi:type="dcterms:W3CDTF">2024-04-27T10:46:26Z</dcterms:created>
  <dcterms:modified xsi:type="dcterms:W3CDTF">2024-05-22T14:56:36Z</dcterms:modified>
</cp:coreProperties>
</file>