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sldIdLst>
    <p:sldId id="256" r:id="rId2"/>
    <p:sldId id="257" r:id="rId3"/>
    <p:sldId id="266" r:id="rId4"/>
    <p:sldId id="267" r:id="rId5"/>
    <p:sldId id="265" r:id="rId6"/>
    <p:sldId id="258" r:id="rId7"/>
    <p:sldId id="259" r:id="rId8"/>
    <p:sldId id="260" r:id="rId9"/>
    <p:sldId id="261"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0647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385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016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979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6291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15760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04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445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728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882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045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788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30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203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560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30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5/25/2024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763546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b="1" dirty="0"/>
              <a:t>Efficient Lead Generation Strategies for </a:t>
            </a:r>
            <a:r>
              <a:rPr lang="en-IN" b="1" dirty="0" smtClean="0"/>
              <a:t/>
            </a:r>
            <a:br>
              <a:rPr lang="en-IN" b="1" dirty="0" smtClean="0"/>
            </a:br>
            <a:r>
              <a:rPr b="1" dirty="0" smtClean="0"/>
              <a:t>Ed-Tech </a:t>
            </a:r>
            <a:r>
              <a:rPr b="1" dirty="0"/>
              <a:t>Marketing</a:t>
            </a:r>
          </a:p>
        </p:txBody>
      </p:sp>
      <p:sp>
        <p:nvSpPr>
          <p:cNvPr id="3" name="Subtitle 2"/>
          <p:cNvSpPr>
            <a:spLocks noGrp="1"/>
          </p:cNvSpPr>
          <p:nvPr>
            <p:ph type="subTitle" idx="1"/>
          </p:nvPr>
        </p:nvSpPr>
        <p:spPr/>
        <p:txBody>
          <a:bodyPr/>
          <a:lstStyle/>
          <a:p>
            <a:r>
              <a:rPr dirty="0"/>
              <a:t>Analysis and Recommendations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C00000"/>
                </a:solidFill>
              </a:rPr>
              <a:t>Conclusion and Recommendations</a:t>
            </a:r>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The </a:t>
            </a:r>
            <a:r>
              <a:rPr lang="en-US" dirty="0"/>
              <a:t>strategies include enhancing lead nurturing, personalized communication, timely responses, multi-channel engagement, lead scoring and segmentation, feedback collection, and continuous improvement. These strategies aim to improve engagement and conversion rates for high-response leads.</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027" y="624110"/>
            <a:ext cx="6869373" cy="1280890"/>
          </a:xfrm>
        </p:spPr>
        <p:txBody>
          <a:bodyPr/>
          <a:lstStyle/>
          <a:p>
            <a:r>
              <a:rPr b="1" dirty="0"/>
              <a:t>Introduction</a:t>
            </a:r>
          </a:p>
        </p:txBody>
      </p:sp>
      <p:sp>
        <p:nvSpPr>
          <p:cNvPr id="3" name="Content Placeholder 2"/>
          <p:cNvSpPr>
            <a:spLocks noGrp="1"/>
          </p:cNvSpPr>
          <p:nvPr>
            <p:ph idx="1"/>
          </p:nvPr>
        </p:nvSpPr>
        <p:spPr>
          <a:xfrm>
            <a:off x="696037" y="2006221"/>
            <a:ext cx="7838364" cy="3905001"/>
          </a:xfrm>
        </p:spPr>
        <p:txBody>
          <a:bodyPr>
            <a:normAutofit fontScale="92500" lnSpcReduction="10000"/>
          </a:bodyPr>
          <a:lstStyle/>
          <a:p>
            <a:pPr marL="0" indent="0">
              <a:buNone/>
            </a:pPr>
            <a:endParaRPr lang="en-US" dirty="0"/>
          </a:p>
          <a:p>
            <a:r>
              <a:rPr lang="en-US" sz="1900" b="1" dirty="0"/>
              <a:t>The online </a:t>
            </a:r>
            <a:r>
              <a:rPr lang="en-US" sz="1900" b="1" dirty="0" err="1"/>
              <a:t>Edu</a:t>
            </a:r>
            <a:r>
              <a:rPr lang="en-US" sz="1900" b="1" dirty="0"/>
              <a:t>-Tech platform that generates leads through various sources. The marketing and </a:t>
            </a:r>
            <a:r>
              <a:rPr lang="en-US" sz="1900" b="1" dirty="0" smtClean="0"/>
              <a:t>sales teams </a:t>
            </a:r>
            <a:r>
              <a:rPr lang="en-US" sz="1900" b="1" dirty="0"/>
              <a:t>want to optimize their lead conversion rates and improve the efficiency of their lead </a:t>
            </a:r>
            <a:r>
              <a:rPr lang="en-US" sz="1900" b="1" dirty="0" smtClean="0"/>
              <a:t>management process.</a:t>
            </a:r>
          </a:p>
          <a:p>
            <a:r>
              <a:rPr lang="en-US" sz="1900" b="1" dirty="0" smtClean="0"/>
              <a:t> </a:t>
            </a:r>
            <a:r>
              <a:rPr lang="en-US" sz="1900" b="1" dirty="0"/>
              <a:t>The primary goal is to predict whether a lead will be successfully converted into a customer </a:t>
            </a:r>
            <a:r>
              <a:rPr lang="en-US" sz="1900" b="1" dirty="0" smtClean="0"/>
              <a:t>or not</a:t>
            </a:r>
            <a:r>
              <a:rPr lang="en-US" sz="1900" b="1" dirty="0"/>
              <a:t>. </a:t>
            </a:r>
            <a:endParaRPr lang="en-US" sz="1900" b="1" dirty="0" smtClean="0"/>
          </a:p>
          <a:p>
            <a:r>
              <a:rPr lang="en-US" sz="1900" b="1" dirty="0" smtClean="0"/>
              <a:t>This </a:t>
            </a:r>
            <a:r>
              <a:rPr lang="en-US" sz="1900" b="1" dirty="0"/>
              <a:t>prediction can help the </a:t>
            </a:r>
            <a:r>
              <a:rPr lang="en-US" sz="1900" b="1" dirty="0" err="1"/>
              <a:t>Edu</a:t>
            </a:r>
            <a:r>
              <a:rPr lang="en-US" sz="1900" b="1" dirty="0"/>
              <a:t>-Tech company to prioritize leads with the highest </a:t>
            </a:r>
            <a:r>
              <a:rPr lang="en-US" sz="1900" b="1" dirty="0" smtClean="0"/>
              <a:t>conversion potential </a:t>
            </a:r>
            <a:r>
              <a:rPr lang="en-US" sz="1900" b="1" dirty="0"/>
              <a:t>and tailor marketing and sales strategies accordingly. </a:t>
            </a:r>
            <a:endParaRPr lang="en-US" sz="1900" b="1" dirty="0" smtClean="0"/>
          </a:p>
          <a:p>
            <a:r>
              <a:rPr lang="en-US" sz="1900" b="1" dirty="0" smtClean="0"/>
              <a:t>From the given dataset I used the tool power bi to visualize and analyze the lead </a:t>
            </a:r>
            <a:r>
              <a:rPr lang="en-US" sz="1900" b="1" dirty="0" err="1" smtClean="0"/>
              <a:t>convertion</a:t>
            </a:r>
            <a:r>
              <a:rPr lang="en-US" sz="1900" b="1" dirty="0" smtClean="0"/>
              <a:t> rates and suggest the steps to improve the marketing.</a:t>
            </a:r>
            <a:endParaRPr lang="en-US" sz="19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460" y="1"/>
            <a:ext cx="12132860" cy="6646460"/>
          </a:xfrm>
          <a:prstGeom prst="rect">
            <a:avLst/>
          </a:prstGeom>
        </p:spPr>
      </p:pic>
    </p:spTree>
    <p:extLst>
      <p:ext uri="{BB962C8B-B14F-4D97-AF65-F5344CB8AC3E}">
        <p14:creationId xmlns:p14="http://schemas.microsoft.com/office/powerpoint/2010/main" val="4103119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8740" y="1933981"/>
            <a:ext cx="7069541" cy="2954655"/>
          </a:xfrm>
          <a:prstGeom prst="rect">
            <a:avLst/>
          </a:prstGeom>
        </p:spPr>
        <p:txBody>
          <a:bodyPr wrap="square">
            <a:spAutoFit/>
          </a:bodyPr>
          <a:lstStyle/>
          <a:p>
            <a:r>
              <a:rPr lang="en-US" sz="2800" dirty="0" smtClean="0"/>
              <a:t>From the dashboard we analyze, With</a:t>
            </a:r>
            <a:r>
              <a:rPr lang="en-US" sz="2800" dirty="0"/>
              <a:t> </a:t>
            </a:r>
            <a:r>
              <a:rPr lang="en-US" sz="2800" b="1" dirty="0"/>
              <a:t>9.24K leads generated and 4K converted</a:t>
            </a:r>
            <a:r>
              <a:rPr lang="en-US" sz="2800" dirty="0"/>
              <a:t>, the conversion rate is approximately 43%. Analyzing the drop-off points and optimizing the conversion funnel could further improve this rate.</a:t>
            </a:r>
          </a:p>
          <a:p>
            <a:endParaRPr lang="en-US" dirty="0"/>
          </a:p>
        </p:txBody>
      </p:sp>
      <p:sp>
        <p:nvSpPr>
          <p:cNvPr id="4" name="TextBox 3"/>
          <p:cNvSpPr txBox="1"/>
          <p:nvPr/>
        </p:nvSpPr>
        <p:spPr>
          <a:xfrm>
            <a:off x="1862254" y="778822"/>
            <a:ext cx="6265652" cy="707886"/>
          </a:xfrm>
          <a:prstGeom prst="rect">
            <a:avLst/>
          </a:prstGeom>
          <a:noFill/>
        </p:spPr>
        <p:txBody>
          <a:bodyPr wrap="square" rtlCol="0">
            <a:spAutoFit/>
          </a:bodyPr>
          <a:lstStyle/>
          <a:p>
            <a:r>
              <a:rPr lang="en-IN" sz="4000" b="1" dirty="0" smtClean="0">
                <a:solidFill>
                  <a:srgbClr val="C00000"/>
                </a:solidFill>
              </a:rPr>
              <a:t>Conversion metrics</a:t>
            </a:r>
            <a:endParaRPr lang="en-IN" sz="4000" b="1" dirty="0">
              <a:solidFill>
                <a:srgbClr val="C00000"/>
              </a:solidFill>
            </a:endParaRPr>
          </a:p>
        </p:txBody>
      </p:sp>
    </p:spTree>
    <p:extLst>
      <p:ext uri="{BB962C8B-B14F-4D97-AF65-F5344CB8AC3E}">
        <p14:creationId xmlns:p14="http://schemas.microsoft.com/office/powerpoint/2010/main" val="3828166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982" y="701722"/>
            <a:ext cx="6554867" cy="908713"/>
          </a:xfrm>
        </p:spPr>
        <p:txBody>
          <a:bodyPr/>
          <a:lstStyle/>
          <a:p>
            <a:r>
              <a:rPr lang="en-IN" b="1" dirty="0" smtClean="0"/>
              <a:t>NURTURING SOURCES</a:t>
            </a:r>
            <a:endParaRPr lang="en-IN" b="1" dirty="0"/>
          </a:p>
        </p:txBody>
      </p:sp>
      <p:sp>
        <p:nvSpPr>
          <p:cNvPr id="3" name="Content Placeholder 2"/>
          <p:cNvSpPr>
            <a:spLocks noGrp="1"/>
          </p:cNvSpPr>
          <p:nvPr>
            <p:ph idx="1"/>
          </p:nvPr>
        </p:nvSpPr>
        <p:spPr>
          <a:xfrm>
            <a:off x="820004" y="1966415"/>
            <a:ext cx="7068402" cy="3767670"/>
          </a:xfrm>
        </p:spPr>
        <p:txBody>
          <a:bodyPr>
            <a:normAutofit lnSpcReduction="10000"/>
          </a:bodyPr>
          <a:lstStyle/>
          <a:p>
            <a:r>
              <a:rPr lang="en-US" b="1" dirty="0"/>
              <a:t>Focus on High-Performing Lead Sources</a:t>
            </a:r>
            <a:r>
              <a:rPr lang="en-US" dirty="0"/>
              <a:t>: Google, Direct Traffic, and </a:t>
            </a:r>
            <a:r>
              <a:rPr lang="en-US" dirty="0" err="1"/>
              <a:t>Olark</a:t>
            </a:r>
            <a:r>
              <a:rPr lang="en-US" dirty="0"/>
              <a:t> Chat are the top three sources of leads. Increasing investment in these channels could potentially increase lead generation.</a:t>
            </a:r>
          </a:p>
          <a:p>
            <a:r>
              <a:rPr lang="en-US" b="1" dirty="0"/>
              <a:t>Improve Lead Quality</a:t>
            </a:r>
            <a:r>
              <a:rPr lang="en-US" dirty="0"/>
              <a:t>: A significant number of leads are marked as 'Not Sure' in terms of quality. Implementing better lead qualification processes could help in converting more leads by focusing on those with higher relevance.</a:t>
            </a:r>
          </a:p>
          <a:p>
            <a:r>
              <a:rPr lang="en-US" b="1" dirty="0"/>
              <a:t>Specialization and Occupation Targeting</a:t>
            </a:r>
            <a:r>
              <a:rPr lang="en-US" dirty="0"/>
              <a:t>: Specializing marketing efforts based on the most popular specializations and targeting occupations like students could be more effective.</a:t>
            </a:r>
          </a:p>
          <a:p>
            <a:endParaRPr lang="en-IN" dirty="0"/>
          </a:p>
        </p:txBody>
      </p:sp>
    </p:spTree>
    <p:extLst>
      <p:ext uri="{BB962C8B-B14F-4D97-AF65-F5344CB8AC3E}">
        <p14:creationId xmlns:p14="http://schemas.microsoft.com/office/powerpoint/2010/main" val="3283252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875" y="477672"/>
            <a:ext cx="8229600" cy="709683"/>
          </a:xfrm>
        </p:spPr>
        <p:txBody>
          <a:bodyPr>
            <a:normAutofit/>
          </a:bodyPr>
          <a:lstStyle/>
          <a:p>
            <a:r>
              <a:rPr lang="en-US" b="1" dirty="0"/>
              <a:t>Lead Origin Analysis</a:t>
            </a:r>
            <a:endParaRPr dirty="0"/>
          </a:p>
        </p:txBody>
      </p:sp>
      <p:sp>
        <p:nvSpPr>
          <p:cNvPr id="3" name="Content Placeholder 2"/>
          <p:cNvSpPr>
            <a:spLocks noGrp="1"/>
          </p:cNvSpPr>
          <p:nvPr>
            <p:ph idx="1"/>
          </p:nvPr>
        </p:nvSpPr>
        <p:spPr>
          <a:xfrm>
            <a:off x="457200" y="1473959"/>
            <a:ext cx="8229600" cy="3330053"/>
          </a:xfrm>
        </p:spPr>
        <p:txBody>
          <a:bodyPr>
            <a:normAutofit/>
          </a:bodyPr>
          <a:lstStyle/>
          <a:p>
            <a:pPr marL="0" indent="0">
              <a:buNone/>
            </a:pPr>
            <a:endParaRPr lang="en-US" dirty="0"/>
          </a:p>
          <a:p>
            <a:pPr lvl="1"/>
            <a:r>
              <a:rPr lang="en-US" sz="2000" b="1" dirty="0"/>
              <a:t>Landing Page Submission</a:t>
            </a:r>
            <a:r>
              <a:rPr lang="en-US" sz="2000" dirty="0"/>
              <a:t> is the most significant source of leads, suggesting that optimizing the landing page could further increase lead generation.</a:t>
            </a:r>
          </a:p>
          <a:p>
            <a:pPr lvl="1"/>
            <a:r>
              <a:rPr lang="en-US" sz="2000" b="1" dirty="0"/>
              <a:t>API</a:t>
            </a:r>
            <a:r>
              <a:rPr lang="en-US" sz="2000" dirty="0"/>
              <a:t> and </a:t>
            </a:r>
            <a:r>
              <a:rPr lang="en-US" sz="2000" b="1" dirty="0"/>
              <a:t>Lead Add Form</a:t>
            </a:r>
            <a:r>
              <a:rPr lang="en-US" sz="2000" dirty="0"/>
              <a:t> also contribute to lead generation but to a lesser extent. Enhancing API integration and form design might improve conversion rates</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Lead Quality and Activity Insights</a:t>
            </a:r>
          </a:p>
        </p:txBody>
      </p:sp>
      <p:sp>
        <p:nvSpPr>
          <p:cNvPr id="3" name="Content Placeholder 2"/>
          <p:cNvSpPr>
            <a:spLocks noGrp="1"/>
          </p:cNvSpPr>
          <p:nvPr>
            <p:ph idx="1"/>
          </p:nvPr>
        </p:nvSpPr>
        <p:spPr/>
        <p:txBody>
          <a:bodyPr>
            <a:normAutofit fontScale="70000" lnSpcReduction="20000"/>
          </a:bodyPr>
          <a:lstStyle/>
          <a:p>
            <a:endParaRPr lang="en-US" dirty="0"/>
          </a:p>
          <a:p>
            <a:pPr lvl="1"/>
            <a:r>
              <a:rPr lang="en-US" sz="3200" dirty="0"/>
              <a:t> </a:t>
            </a:r>
            <a:r>
              <a:rPr lang="en-US" sz="3200" b="1" dirty="0" smtClean="0"/>
              <a:t>Asymmetric </a:t>
            </a:r>
            <a:r>
              <a:rPr lang="en-US" sz="3200" b="1" dirty="0"/>
              <a:t>Activity Scores</a:t>
            </a:r>
            <a:r>
              <a:rPr lang="en-US" sz="3200" dirty="0"/>
              <a:t> indicates that leads with </a:t>
            </a:r>
            <a:r>
              <a:rPr lang="en-US" sz="3200" b="1" dirty="0"/>
              <a:t>Medium and High Activity Index</a:t>
            </a:r>
            <a:r>
              <a:rPr lang="en-US" sz="3200" dirty="0"/>
              <a:t> have higher engagement. Focusing marketing efforts on activities that increase user engagement could lead to higher quality leads</a:t>
            </a:r>
            <a:r>
              <a:rPr lang="en-US" sz="3200" dirty="0" smtClean="0"/>
              <a:t>.</a:t>
            </a:r>
          </a:p>
          <a:p>
            <a:pPr lvl="1"/>
            <a:endParaRPr lang="en-US" sz="3200" dirty="0"/>
          </a:p>
          <a:p>
            <a:pPr lvl="1"/>
            <a:r>
              <a:rPr lang="en-US" sz="3200" b="1" dirty="0"/>
              <a:t>Lead Quality</a:t>
            </a:r>
            <a:r>
              <a:rPr lang="en-US" sz="3200" dirty="0"/>
              <a:t> data shows a significant portion of leads are </a:t>
            </a:r>
            <a:r>
              <a:rPr lang="en-US" sz="3200" b="1" dirty="0"/>
              <a:t>High in Response</a:t>
            </a:r>
            <a:r>
              <a:rPr lang="en-US" sz="3200" dirty="0"/>
              <a:t>. Tailoring follow-up strategies for these leads could improve conversion rates</a:t>
            </a:r>
            <a:r>
              <a:rPr lang="en-US" sz="3200" dirty="0" smtClean="0"/>
              <a:t>.</a:t>
            </a:r>
          </a:p>
          <a:p>
            <a:pPr marL="0" indent="0">
              <a:buNone/>
            </a:pPr>
            <a:endParaRPr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437" y="645719"/>
            <a:ext cx="6589199" cy="1280890"/>
          </a:xfrm>
        </p:spPr>
        <p:txBody>
          <a:bodyPr/>
          <a:lstStyle/>
          <a:p>
            <a:r>
              <a:rPr b="1" dirty="0"/>
              <a:t>Lead Sources</a:t>
            </a:r>
          </a:p>
        </p:txBody>
      </p:sp>
      <p:sp>
        <p:nvSpPr>
          <p:cNvPr id="3" name="Content Placeholder 2"/>
          <p:cNvSpPr>
            <a:spLocks noGrp="1"/>
          </p:cNvSpPr>
          <p:nvPr>
            <p:ph idx="1"/>
          </p:nvPr>
        </p:nvSpPr>
        <p:spPr>
          <a:xfrm>
            <a:off x="1683108" y="1926609"/>
            <a:ext cx="6591985" cy="3777622"/>
          </a:xfrm>
        </p:spPr>
        <p:txBody>
          <a:bodyPr>
            <a:normAutofit/>
          </a:bodyPr>
          <a:lstStyle/>
          <a:p>
            <a:endParaRPr lang="en-US" dirty="0"/>
          </a:p>
          <a:p>
            <a:pPr lvl="1"/>
            <a:r>
              <a:rPr lang="en-US" sz="2000" b="1" dirty="0"/>
              <a:t>Google</a:t>
            </a:r>
            <a:r>
              <a:rPr lang="en-US" sz="2000" dirty="0"/>
              <a:t> and </a:t>
            </a:r>
            <a:r>
              <a:rPr lang="en-US" sz="2000" b="1" dirty="0"/>
              <a:t>Direct Traffic</a:t>
            </a:r>
            <a:r>
              <a:rPr lang="en-US" sz="2000" dirty="0"/>
              <a:t> are the top sources for leads. Investing more in SEO and online advertising could capture more high-intent leads.</a:t>
            </a:r>
          </a:p>
          <a:p>
            <a:pPr lvl="1"/>
            <a:r>
              <a:rPr lang="en-US" sz="2000" b="1" dirty="0" err="1"/>
              <a:t>Olark</a:t>
            </a:r>
            <a:r>
              <a:rPr lang="en-US" sz="2000" b="1" dirty="0"/>
              <a:t> Chat</a:t>
            </a:r>
            <a:r>
              <a:rPr lang="en-US" sz="2000" dirty="0"/>
              <a:t> and </a:t>
            </a:r>
            <a:r>
              <a:rPr lang="en-US" sz="2000" b="1" dirty="0"/>
              <a:t>Organic Search</a:t>
            </a:r>
            <a:r>
              <a:rPr lang="en-US" sz="2000" dirty="0"/>
              <a:t> are also notable sources. Enhancing chat support and maintaining strong SEO practices are recommended.</a:t>
            </a:r>
          </a:p>
          <a:p>
            <a:pPr marL="0" indent="0">
              <a:buNone/>
            </a:pPr>
            <a:endParaRP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C00000"/>
                </a:solidFill>
              </a:rPr>
              <a:t>Specialization and Targeting</a:t>
            </a:r>
          </a:p>
        </p:txBody>
      </p:sp>
      <p:sp>
        <p:nvSpPr>
          <p:cNvPr id="3" name="Content Placeholder 2"/>
          <p:cNvSpPr>
            <a:spLocks noGrp="1"/>
          </p:cNvSpPr>
          <p:nvPr>
            <p:ph idx="1"/>
          </p:nvPr>
        </p:nvSpPr>
        <p:spPr>
          <a:xfrm>
            <a:off x="1642165" y="1905000"/>
            <a:ext cx="6591985" cy="3777622"/>
          </a:xfrm>
        </p:spPr>
        <p:txBody>
          <a:bodyPr>
            <a:normAutofit/>
          </a:bodyPr>
          <a:lstStyle/>
          <a:p>
            <a:endParaRPr lang="en-US" dirty="0"/>
          </a:p>
          <a:p>
            <a:pPr lvl="1"/>
            <a:r>
              <a:rPr lang="en-US" sz="2000" dirty="0"/>
              <a:t>The data on </a:t>
            </a:r>
            <a:r>
              <a:rPr lang="en-US" sz="2000" b="1" dirty="0" smtClean="0"/>
              <a:t>Specialization</a:t>
            </a:r>
            <a:r>
              <a:rPr lang="en-US" sz="2000" dirty="0" smtClean="0"/>
              <a:t> </a:t>
            </a:r>
            <a:r>
              <a:rPr lang="en-US" sz="2000" dirty="0"/>
              <a:t>suggests tailoring marketing messages based on the prospective student’s area of interest could be effective.</a:t>
            </a:r>
          </a:p>
          <a:p>
            <a:pPr lvl="1"/>
            <a:r>
              <a:rPr lang="en-US" sz="2000" b="1" dirty="0"/>
              <a:t>Country and City</a:t>
            </a:r>
            <a:r>
              <a:rPr lang="en-US" sz="2000" dirty="0"/>
              <a:t> data </a:t>
            </a:r>
            <a:r>
              <a:rPr lang="en-US" sz="2000" dirty="0" smtClean="0"/>
              <a:t> </a:t>
            </a:r>
            <a:r>
              <a:rPr lang="en-US" sz="2000" dirty="0"/>
              <a:t>can be used to localize marketing campaigns, which could be more resonant and effective</a:t>
            </a:r>
            <a:r>
              <a:rPr lang="en-US" sz="2000" dirty="0" smtClean="0"/>
              <a:t>.</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131</TotalTime>
  <Words>283</Words>
  <Application>Microsoft Office PowerPoint</Application>
  <PresentationFormat>On-screen Show (4:3)</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Efficient Lead Generation Strategies for  Ed-Tech Marketing</vt:lpstr>
      <vt:lpstr>Introduction</vt:lpstr>
      <vt:lpstr>PowerPoint Presentation</vt:lpstr>
      <vt:lpstr>PowerPoint Presentation</vt:lpstr>
      <vt:lpstr>NURTURING SOURCES</vt:lpstr>
      <vt:lpstr>Lead Origin Analysis</vt:lpstr>
      <vt:lpstr>Lead Quality and Activity Insights</vt:lpstr>
      <vt:lpstr>Lead Sources</vt:lpstr>
      <vt:lpstr>Specialization and Targeting</vt:lpstr>
      <vt:lpstr>Conclusion and Recommendations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Lead Generation Strategies for Ed-Tech Marketing</dc:title>
  <dc:subject/>
  <dc:creator>cheliyan</dc:creator>
  <cp:keywords/>
  <dc:description>generated using python-pptx</dc:description>
  <cp:lastModifiedBy>cheliyan</cp:lastModifiedBy>
  <cp:revision>15</cp:revision>
  <dcterms:created xsi:type="dcterms:W3CDTF">2013-01-27T09:14:16Z</dcterms:created>
  <dcterms:modified xsi:type="dcterms:W3CDTF">2024-05-25T18:58:10Z</dcterms:modified>
  <cp:category/>
</cp:coreProperties>
</file>