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13"/>
  </p:handoutMasterIdLst>
  <p:sldIdLst>
    <p:sldId id="256" r:id="rId2"/>
    <p:sldId id="257" r:id="rId3"/>
    <p:sldId id="258" r:id="rId4"/>
    <p:sldId id="265" r:id="rId5"/>
    <p:sldId id="267" r:id="rId6"/>
    <p:sldId id="259" r:id="rId7"/>
    <p:sldId id="268" r:id="rId8"/>
    <p:sldId id="266" r:id="rId9"/>
    <p:sldId id="269" r:id="rId10"/>
    <p:sldId id="264"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77" d="100"/>
          <a:sy n="77" d="100"/>
        </p:scale>
        <p:origin x="907" y="-206"/>
      </p:cViewPr>
      <p:guideLst/>
    </p:cSldViewPr>
  </p:slideViewPr>
  <p:notesTextViewPr>
    <p:cViewPr>
      <p:scale>
        <a:sx n="1" d="1"/>
        <a:sy n="1" d="1"/>
      </p:scale>
      <p:origin x="0" y="0"/>
    </p:cViewPr>
  </p:notesTextViewPr>
  <p:notesViewPr>
    <p:cSldViewPr snapToGrid="0">
      <p:cViewPr varScale="1">
        <p:scale>
          <a:sx n="91" d="100"/>
          <a:sy n="91" d="100"/>
        </p:scale>
        <p:origin x="375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44B8B-8F6E-2EF8-3DBA-70384A5711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AD325A-930A-1BD4-531B-344615A2B7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96E11-9166-4170-AEBE-6B327E79E6AA}" type="datetimeFigureOut">
              <a:rPr lang="en-US" smtClean="0"/>
              <a:t>5/1/2024</a:t>
            </a:fld>
            <a:endParaRPr lang="en-US"/>
          </a:p>
        </p:txBody>
      </p:sp>
      <p:sp>
        <p:nvSpPr>
          <p:cNvPr id="4" name="Footer Placeholder 3">
            <a:extLst>
              <a:ext uri="{FF2B5EF4-FFF2-40B4-BE49-F238E27FC236}">
                <a16:creationId xmlns:a16="http://schemas.microsoft.com/office/drawing/2014/main" id="{8E15F0C3-7581-334C-0782-D9C81BB3C5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468B6B-D155-757A-0923-21E44262659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9F48AE-354A-443E-9C63-E468A5A8AED9}" type="slidenum">
              <a:rPr lang="en-US" smtClean="0"/>
              <a:t>‹#›</a:t>
            </a:fld>
            <a:endParaRPr lang="en-US"/>
          </a:p>
        </p:txBody>
      </p:sp>
    </p:spTree>
    <p:extLst>
      <p:ext uri="{BB962C8B-B14F-4D97-AF65-F5344CB8AC3E}">
        <p14:creationId xmlns:p14="http://schemas.microsoft.com/office/powerpoint/2010/main" val="107993319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8664161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59945-2447-4AD0-808D-5E1DF46C7001}"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228670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358273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30941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680988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277801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64948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3443462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73049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normAutofit/>
          </a:bodyPr>
          <a:lstStyle>
            <a:lvl1pPr>
              <a:defRPr sz="4000" b="1"/>
            </a:lvl1pPr>
          </a:lstStyle>
          <a:p>
            <a:r>
              <a:rPr lang="en-US"/>
              <a:t>Click to edit Master title style</a:t>
            </a:r>
            <a:endParaRPr lang="en-US" dirty="0"/>
          </a:p>
        </p:txBody>
      </p:sp>
      <p:sp>
        <p:nvSpPr>
          <p:cNvPr id="3" name="Content Placeholder 2"/>
          <p:cNvSpPr>
            <a:spLocks noGrp="1"/>
          </p:cNvSpPr>
          <p:nvPr>
            <p:ph idx="1"/>
          </p:nvPr>
        </p:nvSpPr>
        <p:spPr/>
        <p:txBody>
          <a:bodyPr anchor="ctr">
            <a:normAutofit/>
          </a:bodyPr>
          <a:lstStyle>
            <a:lvl1pPr algn="just">
              <a:defRPr sz="2400"/>
            </a:lvl1pPr>
            <a:lvl2pPr algn="just">
              <a:defRPr sz="2400"/>
            </a:lvl2pPr>
            <a:lvl3pPr algn="just">
              <a:defRPr sz="2400"/>
            </a:lvl3pPr>
            <a:lvl4pPr algn="just">
              <a:defRPr sz="2400"/>
            </a:lvl4pPr>
            <a:lvl5pPr algn="just">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6496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9945-2447-4AD0-808D-5E1DF46C7001}"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94066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C59945-2447-4AD0-808D-5E1DF46C7001}"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205346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C59945-2447-4AD0-808D-5E1DF46C7001}"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201180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59945-2447-4AD0-808D-5E1DF46C7001}"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376100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AC59945-2447-4AD0-808D-5E1DF46C7001}"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358294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59945-2447-4AD0-808D-5E1DF46C7001}"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153683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59945-2447-4AD0-808D-5E1DF46C7001}"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225B1-0E48-4C26-9690-D1C40287ADBF}" type="slidenum">
              <a:rPr lang="en-US" smtClean="0"/>
              <a:t>‹#›</a:t>
            </a:fld>
            <a:endParaRPr lang="en-US"/>
          </a:p>
        </p:txBody>
      </p:sp>
    </p:spTree>
    <p:extLst>
      <p:ext uri="{BB962C8B-B14F-4D97-AF65-F5344CB8AC3E}">
        <p14:creationId xmlns:p14="http://schemas.microsoft.com/office/powerpoint/2010/main" val="224488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C59945-2447-4AD0-808D-5E1DF46C7001}" type="datetimeFigureOut">
              <a:rPr lang="en-US" smtClean="0"/>
              <a:t>5/1/2024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9225B1-0E48-4C26-9690-D1C40287ADBF}" type="slidenum">
              <a:rPr lang="en-US" smtClean="0"/>
              <a:t>‹#›</a:t>
            </a:fld>
            <a:endParaRPr lang="en-US"/>
          </a:p>
        </p:txBody>
      </p:sp>
    </p:spTree>
    <p:extLst>
      <p:ext uri="{BB962C8B-B14F-4D97-AF65-F5344CB8AC3E}">
        <p14:creationId xmlns:p14="http://schemas.microsoft.com/office/powerpoint/2010/main" val="166597288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1B7C-7151-5B70-BB8C-BCB4E3A22667}"/>
              </a:ext>
            </a:extLst>
          </p:cNvPr>
          <p:cNvSpPr>
            <a:spLocks noGrp="1"/>
          </p:cNvSpPr>
          <p:nvPr>
            <p:ph type="ctrTitle"/>
          </p:nvPr>
        </p:nvSpPr>
        <p:spPr>
          <a:xfrm>
            <a:off x="2302932" y="1676401"/>
            <a:ext cx="8857193" cy="2421464"/>
          </a:xfrm>
        </p:spPr>
        <p:txBody>
          <a:bodyPr>
            <a:normAutofit/>
          </a:bodyPr>
          <a:lstStyle/>
          <a:p>
            <a:pPr algn="l"/>
            <a:r>
              <a:rPr lang="en-US" b="1" dirty="0"/>
              <a:t>Emotion Detection for Online Communications</a:t>
            </a:r>
          </a:p>
        </p:txBody>
      </p:sp>
      <p:sp>
        <p:nvSpPr>
          <p:cNvPr id="3" name="Subtitle 2">
            <a:extLst>
              <a:ext uri="{FF2B5EF4-FFF2-40B4-BE49-F238E27FC236}">
                <a16:creationId xmlns:a16="http://schemas.microsoft.com/office/drawing/2014/main" id="{4E53303A-068E-B79D-085D-F14981C122D4}"/>
              </a:ext>
            </a:extLst>
          </p:cNvPr>
          <p:cNvSpPr>
            <a:spLocks noGrp="1"/>
          </p:cNvSpPr>
          <p:nvPr>
            <p:ph type="subTitle" idx="1"/>
          </p:nvPr>
        </p:nvSpPr>
        <p:spPr>
          <a:xfrm>
            <a:off x="3691467" y="4385732"/>
            <a:ext cx="7468658" cy="1405467"/>
          </a:xfrm>
        </p:spPr>
        <p:txBody>
          <a:bodyPr/>
          <a:lstStyle/>
          <a:p>
            <a:pPr algn="l"/>
            <a:r>
              <a:rPr lang="en-US" sz="3200" dirty="0"/>
              <a:t>Submitted by: Navya </a:t>
            </a:r>
            <a:r>
              <a:rPr lang="en-US" sz="3200" dirty="0" err="1"/>
              <a:t>Vemireddy</a:t>
            </a:r>
            <a:endParaRPr lang="en-US" sz="3200" dirty="0"/>
          </a:p>
          <a:p>
            <a:endParaRPr lang="en-US" dirty="0"/>
          </a:p>
        </p:txBody>
      </p:sp>
    </p:spTree>
    <p:extLst>
      <p:ext uri="{BB962C8B-B14F-4D97-AF65-F5344CB8AC3E}">
        <p14:creationId xmlns:p14="http://schemas.microsoft.com/office/powerpoint/2010/main" val="307297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63BC-9D36-CF24-DD05-A6A4B88D4A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82F9D22-44FA-F089-B9C8-FEF4CD3C1FE4}"/>
              </a:ext>
            </a:extLst>
          </p:cNvPr>
          <p:cNvSpPr>
            <a:spLocks noGrp="1"/>
          </p:cNvSpPr>
          <p:nvPr>
            <p:ph idx="1"/>
          </p:nvPr>
        </p:nvSpPr>
        <p:spPr/>
        <p:txBody>
          <a:bodyPr>
            <a:normAutofit lnSpcReduction="10000"/>
          </a:bodyPr>
          <a:lstStyle/>
          <a:p>
            <a:pPr marL="0" indent="0">
              <a:buNone/>
            </a:pPr>
            <a:r>
              <a:rPr lang="en-US" dirty="0"/>
              <a:t>[1] L. Romero Gomez, T. Watt, and K. O. </a:t>
            </a:r>
            <a:r>
              <a:rPr lang="en-US" dirty="0" err="1"/>
              <a:t>Babaagba</a:t>
            </a:r>
            <a:r>
              <a:rPr lang="en-US" dirty="0"/>
              <a:t>, "Emotion Recognition on Social Media Using Natural Language Processing (NLP) Techniques," Edinburgh Napier University, Edinburgh EH10 5DT, United Kingdom, 2019.</a:t>
            </a:r>
          </a:p>
          <a:p>
            <a:pPr marL="0" indent="0">
              <a:buNone/>
            </a:pPr>
            <a:r>
              <a:rPr lang="en-US" dirty="0"/>
              <a:t>[2] D. </a:t>
            </a:r>
            <a:r>
              <a:rPr lang="en-US" dirty="0" err="1"/>
              <a:t>SakethNath</a:t>
            </a:r>
            <a:r>
              <a:rPr lang="en-US" dirty="0"/>
              <a:t>, H. Kaur, and A. Singh, "Emotion Detection using Natural Language Processing," in 2022 5th International Conference on Contemporary Computing and Informatics (IC3I), Uttar Pradesh, India, 2022, pp. 1237-1242, </a:t>
            </a:r>
            <a:r>
              <a:rPr lang="en-US" dirty="0" err="1"/>
              <a:t>doi</a:t>
            </a:r>
            <a:r>
              <a:rPr lang="en-US" dirty="0"/>
              <a:t>: 10.1109/IC3I56241.2022.10072841.</a:t>
            </a:r>
          </a:p>
          <a:p>
            <a:pPr marL="0" indent="0">
              <a:buNone/>
            </a:pPr>
            <a:r>
              <a:rPr lang="en-US" dirty="0"/>
              <a:t>[3] M. </a:t>
            </a:r>
            <a:r>
              <a:rPr lang="en-US" dirty="0" err="1"/>
              <a:t>Anjaria</a:t>
            </a:r>
            <a:r>
              <a:rPr lang="en-US" dirty="0"/>
              <a:t> and R.M.R. </a:t>
            </a:r>
            <a:r>
              <a:rPr lang="en-US" dirty="0" err="1"/>
              <a:t>Guddeti</a:t>
            </a:r>
            <a:r>
              <a:rPr lang="en-US" dirty="0"/>
              <a:t>, "Influence factor based opinion mining of Twitter data using supervised learning," in 2014 Sixth International Conference on Communication Systems and Networks (COMSNETS), pp. 1–8, 2014.</a:t>
            </a:r>
          </a:p>
        </p:txBody>
      </p:sp>
    </p:spTree>
    <p:extLst>
      <p:ext uri="{BB962C8B-B14F-4D97-AF65-F5344CB8AC3E}">
        <p14:creationId xmlns:p14="http://schemas.microsoft.com/office/powerpoint/2010/main" val="96458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A4E6-E6CB-BB01-535C-8BB7850CB89C}"/>
              </a:ext>
            </a:extLst>
          </p:cNvPr>
          <p:cNvSpPr>
            <a:spLocks noGrp="1"/>
          </p:cNvSpPr>
          <p:nvPr>
            <p:ph type="title"/>
          </p:nvPr>
        </p:nvSpPr>
        <p:spPr>
          <a:xfrm>
            <a:off x="685800" y="886120"/>
            <a:ext cx="10131427" cy="2677211"/>
          </a:xfrm>
        </p:spPr>
        <p:txBody>
          <a:bodyPr/>
          <a:lstStyle/>
          <a:p>
            <a:r>
              <a:rPr lang="en-US" dirty="0"/>
              <a:t>                        </a:t>
            </a:r>
            <a:r>
              <a:rPr lang="en-US" sz="6000" dirty="0"/>
              <a:t>Thankyou</a:t>
            </a:r>
          </a:p>
        </p:txBody>
      </p:sp>
      <p:sp>
        <p:nvSpPr>
          <p:cNvPr id="3" name="Text Placeholder 2">
            <a:extLst>
              <a:ext uri="{FF2B5EF4-FFF2-40B4-BE49-F238E27FC236}">
                <a16:creationId xmlns:a16="http://schemas.microsoft.com/office/drawing/2014/main" id="{F58568B9-1EE5-8480-D5B4-A57B50C02830}"/>
              </a:ext>
            </a:extLst>
          </p:cNvPr>
          <p:cNvSpPr>
            <a:spLocks noGrp="1"/>
          </p:cNvSpPr>
          <p:nvPr>
            <p:ph type="body" idx="1"/>
          </p:nvPr>
        </p:nvSpPr>
        <p:spPr>
          <a:xfrm flipV="1">
            <a:off x="685799" y="7286919"/>
            <a:ext cx="10131428" cy="122547"/>
          </a:xfrm>
        </p:spPr>
        <p:txBody>
          <a:bodyPr>
            <a:normAutofit fontScale="25000" lnSpcReduction="20000"/>
          </a:bodyPr>
          <a:lstStyle/>
          <a:p>
            <a:endParaRPr lang="en-US" dirty="0"/>
          </a:p>
        </p:txBody>
      </p:sp>
    </p:spTree>
    <p:extLst>
      <p:ext uri="{BB962C8B-B14F-4D97-AF65-F5344CB8AC3E}">
        <p14:creationId xmlns:p14="http://schemas.microsoft.com/office/powerpoint/2010/main" val="38378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F18E-F7BA-C507-6EA8-0D04510C9AA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A066F888-DCA8-6BCC-DF67-7309C34DDE54}"/>
              </a:ext>
            </a:extLst>
          </p:cNvPr>
          <p:cNvSpPr>
            <a:spLocks noGrp="1"/>
          </p:cNvSpPr>
          <p:nvPr>
            <p:ph idx="1"/>
          </p:nvPr>
        </p:nvSpPr>
        <p:spPr/>
        <p:txBody>
          <a:bodyPr>
            <a:normAutofit fontScale="77500" lnSpcReduction="20000"/>
          </a:bodyPr>
          <a:lstStyle/>
          <a:p>
            <a:pPr marL="0" indent="0">
              <a:buNone/>
            </a:pPr>
            <a:r>
              <a:rPr lang="en-US" dirty="0"/>
              <a:t>The primary objective of this project is to develop and evaluate a deep learning-based model for accurately detecting and classifying emotions in online communications, leveraging advanced natural language processing (NLP) techniques. In addition to emotion detection, the project aims to achieve the following NLP-related objectives:</a:t>
            </a:r>
          </a:p>
          <a:p>
            <a:pPr marL="428625" indent="-428625">
              <a:buFont typeface="+mj-lt"/>
              <a:buAutoNum type="romanLcPeriod"/>
            </a:pPr>
            <a:r>
              <a:rPr lang="en-US" dirty="0"/>
              <a:t>Named Entity Recognition (NER): Enhancing contextual understanding by identifying entities like names, locations, and organizations in online communications.</a:t>
            </a:r>
          </a:p>
          <a:p>
            <a:pPr marL="428625" indent="-428625">
              <a:buFont typeface="+mj-lt"/>
              <a:buAutoNum type="romanLcPeriod"/>
            </a:pPr>
            <a:r>
              <a:rPr lang="en-US" dirty="0"/>
              <a:t>Sentiment Analysis: Providing a broader insight into emotional content by discerning overall sentiment alongside specific emotions.</a:t>
            </a:r>
          </a:p>
          <a:p>
            <a:pPr marL="428625" indent="-428625">
              <a:buFont typeface="+mj-lt"/>
              <a:buAutoNum type="romanLcPeriod"/>
            </a:pPr>
            <a:r>
              <a:rPr lang="en-US" dirty="0"/>
              <a:t>Contextual Understanding: Improving emotion classification accuracy by interpreting contextual nuances like sarcasm, irony, and cultural references in online communications.</a:t>
            </a:r>
          </a:p>
          <a:p>
            <a:pPr marL="428625" indent="-428625">
              <a:buFont typeface="+mj-lt"/>
              <a:buAutoNum type="romanLcPeriod"/>
            </a:pPr>
            <a:r>
              <a:rPr lang="en-US" dirty="0"/>
              <a:t>Multimodal Integration: Enabling a comprehensive emotion detection approach by integrating various data sources such as text, images, and emojis.</a:t>
            </a:r>
          </a:p>
          <a:p>
            <a:pPr marL="0" indent="0">
              <a:buNone/>
            </a:pPr>
            <a:endParaRPr lang="en-US" dirty="0"/>
          </a:p>
        </p:txBody>
      </p:sp>
    </p:spTree>
    <p:extLst>
      <p:ext uri="{BB962C8B-B14F-4D97-AF65-F5344CB8AC3E}">
        <p14:creationId xmlns:p14="http://schemas.microsoft.com/office/powerpoint/2010/main" val="44295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2379-ACE4-81C1-5F58-747CD10AA4B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0BB8EF0-7B4C-633A-D0D5-485D87A5C71F}"/>
              </a:ext>
            </a:extLst>
          </p:cNvPr>
          <p:cNvSpPr>
            <a:spLocks noGrp="1"/>
          </p:cNvSpPr>
          <p:nvPr>
            <p:ph idx="1"/>
          </p:nvPr>
        </p:nvSpPr>
        <p:spPr>
          <a:xfrm>
            <a:off x="4716379" y="2142067"/>
            <a:ext cx="7010399" cy="4106333"/>
          </a:xfrm>
        </p:spPr>
        <p:txBody>
          <a:bodyPr>
            <a:normAutofit fontScale="92500" lnSpcReduction="20000"/>
          </a:bodyPr>
          <a:lstStyle/>
          <a:p>
            <a:pPr marL="0" indent="0">
              <a:buNone/>
            </a:pPr>
            <a:r>
              <a:rPr lang="en-US" dirty="0"/>
              <a:t>The "Emotion Detection from Text" dataset available on Kaggle is likely to be valuable for your project, especially since you're working on sentiment analysis and emotion detection. This dataset can provide labeled text data with associated emotions, allowing us to train and test your sentiment analysis models effectively. </a:t>
            </a:r>
          </a:p>
          <a:p>
            <a:pPr marL="0" indent="0">
              <a:buNone/>
            </a:pPr>
            <a:r>
              <a:rPr lang="en-US" dirty="0"/>
              <a:t>By using this dataset, you can enhance the accuracy and robustness of your models in detecting and classifying emotions in textual data. </a:t>
            </a:r>
          </a:p>
          <a:p>
            <a:pPr marL="0" indent="0">
              <a:buNone/>
            </a:pPr>
            <a:r>
              <a:rPr lang="en-US" dirty="0"/>
              <a:t>Additionally, having a diverse range of emotions in the dataset can help ensure that our models can handle various emotional expressions, making them more suitable for real-world applications where emotions can be nuanced and multifaceted.</a:t>
            </a:r>
          </a:p>
        </p:txBody>
      </p:sp>
      <p:pic>
        <p:nvPicPr>
          <p:cNvPr id="5" name="Picture 4">
            <a:extLst>
              <a:ext uri="{FF2B5EF4-FFF2-40B4-BE49-F238E27FC236}">
                <a16:creationId xmlns:a16="http://schemas.microsoft.com/office/drawing/2014/main" id="{2BE15A11-CADB-569D-B017-D7907FF04570}"/>
              </a:ext>
            </a:extLst>
          </p:cNvPr>
          <p:cNvPicPr>
            <a:picLocks noChangeAspect="1"/>
          </p:cNvPicPr>
          <p:nvPr/>
        </p:nvPicPr>
        <p:blipFill>
          <a:blip r:embed="rId2"/>
          <a:stretch>
            <a:fillRect/>
          </a:stretch>
        </p:blipFill>
        <p:spPr>
          <a:xfrm>
            <a:off x="930443" y="2604369"/>
            <a:ext cx="3609473" cy="1456268"/>
          </a:xfrm>
          <a:prstGeom prst="rect">
            <a:avLst/>
          </a:prstGeom>
        </p:spPr>
      </p:pic>
    </p:spTree>
    <p:extLst>
      <p:ext uri="{BB962C8B-B14F-4D97-AF65-F5344CB8AC3E}">
        <p14:creationId xmlns:p14="http://schemas.microsoft.com/office/powerpoint/2010/main" val="14997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F9FB-02A8-28BA-C13D-C29467596753}"/>
              </a:ext>
            </a:extLst>
          </p:cNvPr>
          <p:cNvSpPr>
            <a:spLocks noGrp="1"/>
          </p:cNvSpPr>
          <p:nvPr>
            <p:ph type="title"/>
          </p:nvPr>
        </p:nvSpPr>
        <p:spPr/>
        <p:txBody>
          <a:bodyPr/>
          <a:lstStyle/>
          <a:p>
            <a:r>
              <a:rPr lang="en-US" dirty="0"/>
              <a:t>Sentiments frequency</a:t>
            </a:r>
          </a:p>
        </p:txBody>
      </p:sp>
      <p:pic>
        <p:nvPicPr>
          <p:cNvPr id="7" name="Picture 6">
            <a:extLst>
              <a:ext uri="{FF2B5EF4-FFF2-40B4-BE49-F238E27FC236}">
                <a16:creationId xmlns:a16="http://schemas.microsoft.com/office/drawing/2014/main" id="{6E568505-391C-ABB4-C71C-05C34AFBC937}"/>
              </a:ext>
            </a:extLst>
          </p:cNvPr>
          <p:cNvPicPr>
            <a:picLocks noChangeAspect="1"/>
          </p:cNvPicPr>
          <p:nvPr/>
        </p:nvPicPr>
        <p:blipFill>
          <a:blip r:embed="rId2"/>
          <a:stretch>
            <a:fillRect/>
          </a:stretch>
        </p:blipFill>
        <p:spPr>
          <a:xfrm>
            <a:off x="3478859" y="2065867"/>
            <a:ext cx="4943245" cy="4095139"/>
          </a:xfrm>
          <a:prstGeom prst="rect">
            <a:avLst/>
          </a:prstGeom>
        </p:spPr>
      </p:pic>
    </p:spTree>
    <p:extLst>
      <p:ext uri="{BB962C8B-B14F-4D97-AF65-F5344CB8AC3E}">
        <p14:creationId xmlns:p14="http://schemas.microsoft.com/office/powerpoint/2010/main" val="13089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7639-9B64-0483-D7D9-F57DAFF7FC32}"/>
              </a:ext>
            </a:extLst>
          </p:cNvPr>
          <p:cNvSpPr>
            <a:spLocks noGrp="1"/>
          </p:cNvSpPr>
          <p:nvPr>
            <p:ph type="title"/>
          </p:nvPr>
        </p:nvSpPr>
        <p:spPr/>
        <p:txBody>
          <a:bodyPr/>
          <a:lstStyle/>
          <a:p>
            <a:r>
              <a:rPr lang="en-US" dirty="0"/>
              <a:t>simple neural network model</a:t>
            </a:r>
          </a:p>
        </p:txBody>
      </p:sp>
      <p:sp>
        <p:nvSpPr>
          <p:cNvPr id="3" name="Content Placeholder 2">
            <a:extLst>
              <a:ext uri="{FF2B5EF4-FFF2-40B4-BE49-F238E27FC236}">
                <a16:creationId xmlns:a16="http://schemas.microsoft.com/office/drawing/2014/main" id="{545A75A6-9960-A3C9-0E29-8A82F36E38F0}"/>
              </a:ext>
            </a:extLst>
          </p:cNvPr>
          <p:cNvSpPr>
            <a:spLocks noGrp="1"/>
          </p:cNvSpPr>
          <p:nvPr>
            <p:ph idx="1"/>
          </p:nvPr>
        </p:nvSpPr>
        <p:spPr>
          <a:xfrm>
            <a:off x="4475747" y="2142067"/>
            <a:ext cx="6341479" cy="3649133"/>
          </a:xfrm>
        </p:spPr>
        <p:txBody>
          <a:bodyPr>
            <a:normAutofit fontScale="70000" lnSpcReduction="20000"/>
          </a:bodyPr>
          <a:lstStyle/>
          <a:p>
            <a:r>
              <a:rPr lang="en-US" dirty="0"/>
              <a:t>The model architecture presented comprises two linear layers, Linear-1 and Linear-3, separated by a Rectified Linear Unit (</a:t>
            </a:r>
            <a:r>
              <a:rPr lang="en-US" dirty="0" err="1"/>
              <a:t>ReLU</a:t>
            </a:r>
            <a:r>
              <a:rPr lang="en-US" dirty="0"/>
              <a:t>) activation function, denoted as ReLU-2. Linear-1 serves as the input layer, transforming input data into a 50-dimensional output. ReLU-2 introduces non-linearity to the model, enhancing its capacity to capture complex patterns in the data. Following ReLU-2, Linear-3 acts as the output layer, converting the 50-dimensional input from ReLU-2 into a 3-dimensional output, typically representing the number of classes or categories in the model's prediction task. </a:t>
            </a:r>
          </a:p>
          <a:p>
            <a:r>
              <a:rPr lang="en-US" dirty="0"/>
              <a:t>With a total of 5,203 trainable parameters, this architecture strikes a balance between complexity and computational efficiency, making it suitable for tasks where computational resources are limited while still allowing the model to learn meaningful representations from the input data.</a:t>
            </a:r>
          </a:p>
        </p:txBody>
      </p:sp>
      <p:pic>
        <p:nvPicPr>
          <p:cNvPr id="5" name="Picture 4">
            <a:extLst>
              <a:ext uri="{FF2B5EF4-FFF2-40B4-BE49-F238E27FC236}">
                <a16:creationId xmlns:a16="http://schemas.microsoft.com/office/drawing/2014/main" id="{0071842B-38EE-E391-3E2D-466A0B56FCE4}"/>
              </a:ext>
            </a:extLst>
          </p:cNvPr>
          <p:cNvPicPr>
            <a:picLocks noChangeAspect="1"/>
          </p:cNvPicPr>
          <p:nvPr/>
        </p:nvPicPr>
        <p:blipFill>
          <a:blip r:embed="rId2"/>
          <a:stretch>
            <a:fillRect/>
          </a:stretch>
        </p:blipFill>
        <p:spPr>
          <a:xfrm>
            <a:off x="546815" y="2240100"/>
            <a:ext cx="3928932" cy="3294425"/>
          </a:xfrm>
          <a:prstGeom prst="rect">
            <a:avLst/>
          </a:prstGeom>
        </p:spPr>
      </p:pic>
    </p:spTree>
    <p:extLst>
      <p:ext uri="{BB962C8B-B14F-4D97-AF65-F5344CB8AC3E}">
        <p14:creationId xmlns:p14="http://schemas.microsoft.com/office/powerpoint/2010/main" val="408764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CE8A-E3A4-406B-25B0-15D43A83F47C}"/>
              </a:ext>
            </a:extLst>
          </p:cNvPr>
          <p:cNvSpPr>
            <a:spLocks noGrp="1"/>
          </p:cNvSpPr>
          <p:nvPr>
            <p:ph type="title"/>
          </p:nvPr>
        </p:nvSpPr>
        <p:spPr/>
        <p:txBody>
          <a:bodyPr/>
          <a:lstStyle/>
          <a:p>
            <a:r>
              <a:rPr lang="en-US" dirty="0"/>
              <a:t>TEXT PROCESSING</a:t>
            </a:r>
          </a:p>
        </p:txBody>
      </p:sp>
      <p:sp>
        <p:nvSpPr>
          <p:cNvPr id="3" name="Content Placeholder 2">
            <a:extLst>
              <a:ext uri="{FF2B5EF4-FFF2-40B4-BE49-F238E27FC236}">
                <a16:creationId xmlns:a16="http://schemas.microsoft.com/office/drawing/2014/main" id="{7C246548-9C72-8FE4-342E-75004C9004A6}"/>
              </a:ext>
            </a:extLst>
          </p:cNvPr>
          <p:cNvSpPr>
            <a:spLocks noGrp="1"/>
          </p:cNvSpPr>
          <p:nvPr>
            <p:ph idx="1"/>
          </p:nvPr>
        </p:nvSpPr>
        <p:spPr>
          <a:xfrm>
            <a:off x="685801" y="2599267"/>
            <a:ext cx="7238177" cy="3649133"/>
          </a:xfrm>
        </p:spPr>
        <p:txBody>
          <a:bodyPr>
            <a:noAutofit/>
          </a:bodyPr>
          <a:lstStyle/>
          <a:p>
            <a:pPr algn="l">
              <a:buFont typeface="+mj-lt"/>
              <a:buAutoNum type="arabicPeriod"/>
            </a:pPr>
            <a:r>
              <a:rPr lang="en-US" sz="2000" dirty="0"/>
              <a:t>Tokenization: Breaking down text into smaller units such as words or </a:t>
            </a:r>
            <a:r>
              <a:rPr lang="en-US" sz="2000" dirty="0" err="1"/>
              <a:t>subwords</a:t>
            </a:r>
            <a:r>
              <a:rPr lang="en-US" sz="2000" dirty="0"/>
              <a:t> (tokens) to facilitate further analysis and processing.</a:t>
            </a:r>
          </a:p>
          <a:p>
            <a:pPr algn="l">
              <a:buFont typeface="+mj-lt"/>
              <a:buAutoNum type="arabicPeriod"/>
            </a:pPr>
            <a:r>
              <a:rPr lang="en-US" sz="2000" dirty="0"/>
              <a:t>Text Cleaning: Removing noise, such as punctuation, </a:t>
            </a:r>
            <a:r>
              <a:rPr lang="en-US" sz="2000" dirty="0" err="1"/>
              <a:t>stopwords</a:t>
            </a:r>
            <a:r>
              <a:rPr lang="en-US" sz="2000" dirty="0"/>
              <a:t>, and special characters, and performing tasks like lowercasing and stemming to normalize text data.</a:t>
            </a:r>
          </a:p>
          <a:p>
            <a:pPr algn="l">
              <a:buFont typeface="+mj-lt"/>
              <a:buAutoNum type="arabicPeriod"/>
            </a:pPr>
            <a:r>
              <a:rPr lang="en-US" sz="2000" dirty="0"/>
              <a:t>Text Vectorization: Converting text into numerical vectors, often using techniques like Term Frequency-Inverse Document Frequency (TF-IDF) or word embeddings (e.g., Word2Vec, </a:t>
            </a:r>
            <a:r>
              <a:rPr lang="en-US" sz="2000" dirty="0" err="1"/>
              <a:t>GloVe</a:t>
            </a:r>
            <a:r>
              <a:rPr lang="en-US" sz="2000" dirty="0"/>
              <a:t>) to represent words or documents numerically.</a:t>
            </a:r>
          </a:p>
          <a:p>
            <a:pPr algn="l">
              <a:buFont typeface="+mj-lt"/>
              <a:buAutoNum type="arabicPeriod"/>
            </a:pPr>
            <a:r>
              <a:rPr lang="en-US" sz="2000" dirty="0"/>
              <a:t>Named Entity Recognition (NER): Identifying and classifying named entities such as persons, organizations, locations, and other entities in text data..</a:t>
            </a:r>
          </a:p>
          <a:p>
            <a:pPr algn="l">
              <a:buFont typeface="+mj-lt"/>
              <a:buAutoNum type="arabicPeriod"/>
            </a:pPr>
            <a:r>
              <a:rPr lang="en-US" sz="2000" dirty="0"/>
              <a:t>Sentiment Analysis: Determining the sentiment or emotional tone expressed in text, such as positive, negative, or neutral sentiments.</a:t>
            </a:r>
          </a:p>
          <a:p>
            <a:pPr marL="0" indent="0">
              <a:buNone/>
            </a:pPr>
            <a:endParaRPr lang="en-US" sz="2000" dirty="0"/>
          </a:p>
        </p:txBody>
      </p:sp>
      <p:pic>
        <p:nvPicPr>
          <p:cNvPr id="5" name="Picture 4">
            <a:extLst>
              <a:ext uri="{FF2B5EF4-FFF2-40B4-BE49-F238E27FC236}">
                <a16:creationId xmlns:a16="http://schemas.microsoft.com/office/drawing/2014/main" id="{C64293A4-EA2B-7794-8E80-AD11F00B17A0}"/>
              </a:ext>
            </a:extLst>
          </p:cNvPr>
          <p:cNvPicPr>
            <a:picLocks noChangeAspect="1"/>
          </p:cNvPicPr>
          <p:nvPr/>
        </p:nvPicPr>
        <p:blipFill>
          <a:blip r:embed="rId2"/>
          <a:stretch>
            <a:fillRect/>
          </a:stretch>
        </p:blipFill>
        <p:spPr>
          <a:xfrm>
            <a:off x="7923978" y="2396849"/>
            <a:ext cx="3972668" cy="2395285"/>
          </a:xfrm>
          <a:prstGeom prst="rect">
            <a:avLst/>
          </a:prstGeom>
        </p:spPr>
      </p:pic>
    </p:spTree>
    <p:extLst>
      <p:ext uri="{BB962C8B-B14F-4D97-AF65-F5344CB8AC3E}">
        <p14:creationId xmlns:p14="http://schemas.microsoft.com/office/powerpoint/2010/main" val="389404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56CB-6F27-9576-401E-430366294ABF}"/>
              </a:ext>
            </a:extLst>
          </p:cNvPr>
          <p:cNvSpPr>
            <a:spLocks noGrp="1"/>
          </p:cNvSpPr>
          <p:nvPr>
            <p:ph type="title"/>
          </p:nvPr>
        </p:nvSpPr>
        <p:spPr/>
        <p:txBody>
          <a:bodyPr/>
          <a:lstStyle/>
          <a:p>
            <a:r>
              <a:rPr lang="en-US" dirty="0"/>
              <a:t>MODEL FINETUNING </a:t>
            </a:r>
          </a:p>
        </p:txBody>
      </p:sp>
      <p:sp>
        <p:nvSpPr>
          <p:cNvPr id="3" name="Content Placeholder 2">
            <a:extLst>
              <a:ext uri="{FF2B5EF4-FFF2-40B4-BE49-F238E27FC236}">
                <a16:creationId xmlns:a16="http://schemas.microsoft.com/office/drawing/2014/main" id="{FC436015-EBD6-8B94-21CF-53B942BB177A}"/>
              </a:ext>
            </a:extLst>
          </p:cNvPr>
          <p:cNvSpPr>
            <a:spLocks noGrp="1"/>
          </p:cNvSpPr>
          <p:nvPr>
            <p:ph idx="1"/>
          </p:nvPr>
        </p:nvSpPr>
        <p:spPr>
          <a:xfrm>
            <a:off x="4668253" y="2142067"/>
            <a:ext cx="6148973" cy="3649133"/>
          </a:xfrm>
        </p:spPr>
        <p:txBody>
          <a:bodyPr>
            <a:normAutofit fontScale="92500" lnSpcReduction="10000"/>
          </a:bodyPr>
          <a:lstStyle/>
          <a:p>
            <a:r>
              <a:rPr lang="en-US" dirty="0"/>
              <a:t>The loss trend you've provided reflects the training progress of a machine learning model over 20 epochs. The decreasing trend, starting from a loss of 2.56 in the first epoch and gradually reducing to 2.44 in the final epoch, indicates that the model is learning from the training data and improving its ability to make accurate predictions. </a:t>
            </a:r>
          </a:p>
          <a:p>
            <a:r>
              <a:rPr lang="en-US" dirty="0"/>
              <a:t>A decreasing loss suggests that the model's predictions are getting closer to the actual target values, which is a positive indication of learning and optimization during the training process. </a:t>
            </a:r>
          </a:p>
        </p:txBody>
      </p:sp>
      <p:pic>
        <p:nvPicPr>
          <p:cNvPr id="5" name="Picture 4">
            <a:extLst>
              <a:ext uri="{FF2B5EF4-FFF2-40B4-BE49-F238E27FC236}">
                <a16:creationId xmlns:a16="http://schemas.microsoft.com/office/drawing/2014/main" id="{3CEDE92A-4BC1-6506-87E4-95897F5E2C96}"/>
              </a:ext>
            </a:extLst>
          </p:cNvPr>
          <p:cNvPicPr>
            <a:picLocks noChangeAspect="1"/>
          </p:cNvPicPr>
          <p:nvPr/>
        </p:nvPicPr>
        <p:blipFill>
          <a:blip r:embed="rId2"/>
          <a:stretch>
            <a:fillRect/>
          </a:stretch>
        </p:blipFill>
        <p:spPr>
          <a:xfrm>
            <a:off x="685801" y="2142067"/>
            <a:ext cx="3867690" cy="3649132"/>
          </a:xfrm>
          <a:prstGeom prst="rect">
            <a:avLst/>
          </a:prstGeom>
        </p:spPr>
      </p:pic>
    </p:spTree>
    <p:extLst>
      <p:ext uri="{BB962C8B-B14F-4D97-AF65-F5344CB8AC3E}">
        <p14:creationId xmlns:p14="http://schemas.microsoft.com/office/powerpoint/2010/main" val="425754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BA5E-3D63-1440-3681-903E94E8774B}"/>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52242DB8-9BB8-8B89-39BC-73ADEF0637AE}"/>
              </a:ext>
            </a:extLst>
          </p:cNvPr>
          <p:cNvSpPr>
            <a:spLocks noGrp="1"/>
          </p:cNvSpPr>
          <p:nvPr>
            <p:ph idx="1"/>
          </p:nvPr>
        </p:nvSpPr>
        <p:spPr>
          <a:xfrm>
            <a:off x="5502442" y="2142067"/>
            <a:ext cx="6352674" cy="4106333"/>
          </a:xfrm>
        </p:spPr>
        <p:txBody>
          <a:bodyPr>
            <a:normAutofit fontScale="77500" lnSpcReduction="20000"/>
          </a:bodyPr>
          <a:lstStyle/>
          <a:p>
            <a:r>
              <a:rPr lang="en-US" dirty="0"/>
              <a:t>. The report reveals a diverse range of precision, recall, and F1-score values across different emotions, indicating the model's varying effectiveness in correctly predicting instances for each class. </a:t>
            </a:r>
          </a:p>
          <a:p>
            <a:r>
              <a:rPr lang="en-US" dirty="0"/>
              <a:t>Categories like 'anger' exhibit relatively higher recall and F1-scores, suggesting better performance in identifying instances of anger compared to other emotions. Conversely, emotions such as 'empty,' 'sadness,' and 'neutral' show lower precision, recall, and F1-scores, indicating challenges in accurately predicting these classes. </a:t>
            </a:r>
          </a:p>
          <a:p>
            <a:r>
              <a:rPr lang="en-US" dirty="0"/>
              <a:t>The overall accuracy of 28% reflects the model's moderate performance in classifying emotions, emphasizing the need for further refinement and optimization, especially for classes with lower predictive accuracy.</a:t>
            </a:r>
          </a:p>
        </p:txBody>
      </p:sp>
      <p:pic>
        <p:nvPicPr>
          <p:cNvPr id="9" name="Picture 8">
            <a:extLst>
              <a:ext uri="{FF2B5EF4-FFF2-40B4-BE49-F238E27FC236}">
                <a16:creationId xmlns:a16="http://schemas.microsoft.com/office/drawing/2014/main" id="{5D1C8F8E-3427-1A74-0559-2755FC86C45F}"/>
              </a:ext>
            </a:extLst>
          </p:cNvPr>
          <p:cNvPicPr>
            <a:picLocks noChangeAspect="1"/>
          </p:cNvPicPr>
          <p:nvPr/>
        </p:nvPicPr>
        <p:blipFill>
          <a:blip r:embed="rId2"/>
          <a:stretch>
            <a:fillRect/>
          </a:stretch>
        </p:blipFill>
        <p:spPr>
          <a:xfrm>
            <a:off x="812817" y="2142067"/>
            <a:ext cx="4534533" cy="3343742"/>
          </a:xfrm>
          <a:prstGeom prst="rect">
            <a:avLst/>
          </a:prstGeom>
        </p:spPr>
      </p:pic>
    </p:spTree>
    <p:extLst>
      <p:ext uri="{BB962C8B-B14F-4D97-AF65-F5344CB8AC3E}">
        <p14:creationId xmlns:p14="http://schemas.microsoft.com/office/powerpoint/2010/main" val="368264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9F36-4312-416D-C235-3B5956B247AB}"/>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9AAA1250-E845-68B4-F723-B621C53AEF9B}"/>
              </a:ext>
            </a:extLst>
          </p:cNvPr>
          <p:cNvSpPr>
            <a:spLocks noGrp="1"/>
          </p:cNvSpPr>
          <p:nvPr>
            <p:ph idx="1"/>
          </p:nvPr>
        </p:nvSpPr>
        <p:spPr>
          <a:xfrm>
            <a:off x="4074695" y="2142067"/>
            <a:ext cx="6742531" cy="3649133"/>
          </a:xfrm>
        </p:spPr>
        <p:txBody>
          <a:bodyPr>
            <a:normAutofit/>
          </a:bodyPr>
          <a:lstStyle/>
          <a:p>
            <a:r>
              <a:rPr lang="en-US" sz="2800" dirty="0"/>
              <a:t>Deployment process ensures that the sentiment analysis model can effectively process input text, make accurate predictions, and present the predicted sentiment for user interpretation and further action.</a:t>
            </a:r>
          </a:p>
        </p:txBody>
      </p:sp>
      <p:pic>
        <p:nvPicPr>
          <p:cNvPr id="5" name="Picture 4">
            <a:extLst>
              <a:ext uri="{FF2B5EF4-FFF2-40B4-BE49-F238E27FC236}">
                <a16:creationId xmlns:a16="http://schemas.microsoft.com/office/drawing/2014/main" id="{9E577B6F-A0C6-FD2C-B9EA-7B1FE341163F}"/>
              </a:ext>
            </a:extLst>
          </p:cNvPr>
          <p:cNvPicPr>
            <a:picLocks noChangeAspect="1"/>
          </p:cNvPicPr>
          <p:nvPr/>
        </p:nvPicPr>
        <p:blipFill>
          <a:blip r:embed="rId2"/>
          <a:stretch>
            <a:fillRect/>
          </a:stretch>
        </p:blipFill>
        <p:spPr>
          <a:xfrm>
            <a:off x="385011" y="2896046"/>
            <a:ext cx="3689684" cy="1659912"/>
          </a:xfrm>
          <a:prstGeom prst="rect">
            <a:avLst/>
          </a:prstGeom>
        </p:spPr>
      </p:pic>
    </p:spTree>
    <p:extLst>
      <p:ext uri="{BB962C8B-B14F-4D97-AF65-F5344CB8AC3E}">
        <p14:creationId xmlns:p14="http://schemas.microsoft.com/office/powerpoint/2010/main" val="272014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All Times Roman">
      <a:majorFont>
        <a:latin typeface="Times New Roman"/>
        <a:ea typeface=""/>
        <a:cs typeface=""/>
      </a:majorFont>
      <a:minorFont>
        <a:latin typeface="Times New Roman"/>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143</TotalTime>
  <Words>948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Celestial</vt:lpstr>
      <vt:lpstr>Emotion Detection for Online Communications</vt:lpstr>
      <vt:lpstr>Objectives</vt:lpstr>
      <vt:lpstr>DATASET</vt:lpstr>
      <vt:lpstr>Sentiments frequency</vt:lpstr>
      <vt:lpstr>simple neural network model</vt:lpstr>
      <vt:lpstr>TEXT PROCESSING</vt:lpstr>
      <vt:lpstr>MODEL FINETUNING </vt:lpstr>
      <vt:lpstr>Model PERFORMANCE</vt:lpstr>
      <vt:lpstr>DEPLOYMENT</vt:lpstr>
      <vt:lpstr>References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for Online Communications</dc:title>
  <dc:creator>Admin</dc:creator>
  <cp:lastModifiedBy>Navyareddy Vemireddy</cp:lastModifiedBy>
  <cp:revision>5</cp:revision>
  <dcterms:created xsi:type="dcterms:W3CDTF">2024-04-11T00:25:47Z</dcterms:created>
  <dcterms:modified xsi:type="dcterms:W3CDTF">2024-05-01T21:35:43Z</dcterms:modified>
</cp:coreProperties>
</file>