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11088746" r:id="rId3"/>
    <p:sldId id="11088761" r:id="rId4"/>
    <p:sldId id="11088748" r:id="rId5"/>
    <p:sldId id="11088752" r:id="rId6"/>
    <p:sldId id="11088769" r:id="rId7"/>
    <p:sldId id="11088776" r:id="rId8"/>
    <p:sldId id="11088750" r:id="rId9"/>
    <p:sldId id="11088777" r:id="rId11"/>
    <p:sldId id="11088754" r:id="rId12"/>
    <p:sldId id="11088757" r:id="rId13"/>
    <p:sldId id="11088787" r:id="rId14"/>
    <p:sldId id="11088789" r:id="rId15"/>
    <p:sldId id="11088800" r:id="rId16"/>
    <p:sldId id="11088801" r:id="rId17"/>
    <p:sldId id="11088781" r:id="rId18"/>
    <p:sldId id="11088871" r:id="rId19"/>
    <p:sldId id="11088872" r:id="rId20"/>
    <p:sldId id="11088840" r:id="rId21"/>
    <p:sldId id="11088841" r:id="rId22"/>
    <p:sldId id="11088842" r:id="rId23"/>
    <p:sldId id="11088843" r:id="rId24"/>
    <p:sldId id="11088844" r:id="rId25"/>
    <p:sldId id="11088849" r:id="rId26"/>
    <p:sldId id="11088873" r:id="rId27"/>
    <p:sldId id="11088876" r:id="rId28"/>
    <p:sldId id="11088877" r:id="rId29"/>
    <p:sldId id="11088875" r:id="rId30"/>
    <p:sldId id="11088878" r:id="rId31"/>
    <p:sldId id="11088846" r:id="rId32"/>
    <p:sldId id="11088879" r:id="rId33"/>
    <p:sldId id="11088848" r:id="rId34"/>
    <p:sldId id="11088808" r:id="rId35"/>
    <p:sldId id="11088809" r:id="rId36"/>
    <p:sldId id="11088815" r:id="rId37"/>
    <p:sldId id="11088816" r:id="rId38"/>
    <p:sldId id="11088817" r:id="rId39"/>
    <p:sldId id="11088818" r:id="rId40"/>
    <p:sldId id="11088827" r:id="rId41"/>
    <p:sldId id="11088829" r:id="rId42"/>
    <p:sldId id="11088830" r:id="rId43"/>
    <p:sldId id="11088831" r:id="rId44"/>
    <p:sldId id="11088832" r:id="rId45"/>
    <p:sldId id="11088833" r:id="rId46"/>
    <p:sldId id="11088834" r:id="rId47"/>
    <p:sldId id="11088732" r:id="rId48"/>
    <p:sldId id="11088880" r:id="rId49"/>
    <p:sldId id="11088755" r:id="rId50"/>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ya"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244242"/>
    <a:srgbClr val="F2F2F2"/>
    <a:srgbClr val="FFF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4660"/>
  </p:normalViewPr>
  <p:slideViewPr>
    <p:cSldViewPr snapToGrid="0" showGuides="1">
      <p:cViewPr>
        <p:scale>
          <a:sx n="66" d="100"/>
          <a:sy n="66" d="100"/>
        </p:scale>
        <p:origin x="1464" y="822"/>
      </p:cViewPr>
      <p:guideLst>
        <p:guide orient="horz" pos="2298"/>
        <p:guide pos="3840"/>
        <p:guide pos="673"/>
        <p:guide pos="7036"/>
        <p:guide orient="horz" pos="543"/>
        <p:guide orient="horz" pos="705"/>
        <p:guide orient="horz" pos="3891"/>
        <p:guide orient="horz" pos="3226"/>
      </p:guideLst>
    </p:cSldViewPr>
  </p:slideViewPr>
  <p:notesTextViewPr>
    <p:cViewPr>
      <p:scale>
        <a:sx n="1" d="1"/>
        <a:sy n="1" d="1"/>
      </p:scale>
      <p:origin x="0" y="0"/>
    </p:cViewPr>
  </p:notesTextViewPr>
  <p:sorterViewPr>
    <p:cViewPr>
      <p:scale>
        <a:sx n="100" d="100"/>
        <a:sy n="100" d="100"/>
      </p:scale>
      <p:origin x="0" y="-217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gs" Target="tags/tag2.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ADC55-9CDD-491F-AF05-B1F81B8E2E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91711-37EB-4DF1-A7AC-2A328BEA32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191711-37EB-4DF1-A7AC-2A328BEA32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191711-37EB-4DF1-A7AC-2A328BEA32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B0BBDEA-C6ED-42B5-8A16-EF267872E6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24ECD0-FE57-4B05-B7CF-142BEA28111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0BBDEA-C6ED-42B5-8A16-EF267872E6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24ECD0-FE57-4B05-B7CF-142BEA28111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BBDEA-C6ED-42B5-8A16-EF267872E6C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4ECD0-FE57-4B05-B7CF-142BEA28111D}" type="slidenum">
              <a:rPr lang="zh-CN" altLang="en-US" smtClean="0"/>
            </a:fld>
            <a:endParaRPr lang="zh-CN" altLang="en-US"/>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media" Target="file:///C:\Users\Navya\Downloads\ezgif-4-8701fed3a4.mp4" TargetMode="External"/><Relationship Id="rId4" Type="http://schemas.openxmlformats.org/officeDocument/2006/relationships/video" Target="file:///C:\Users\Navya\Downloads\ezgif-4-8701fed3a4.mp4" TargetMode="External"/><Relationship Id="rId3" Type="http://schemas.openxmlformats.org/officeDocument/2006/relationships/image" Target="../media/image13.png"/><Relationship Id="rId2" Type="http://schemas.microsoft.com/office/2007/relationships/media" Target="file:///C:\Users\Navya\Downloads\ezgif-4-28dd288f53.mp4" TargetMode="External"/><Relationship Id="rId1" Type="http://schemas.openxmlformats.org/officeDocument/2006/relationships/video" Target="file:///C:\Users\Navya\Downloads\ezgif-4-28dd288f53.mp4" TargetMode="Externa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jpeg"/><Relationship Id="rId2" Type="http://schemas.openxmlformats.org/officeDocument/2006/relationships/image" Target="file:///C:\Users\Navya\AppData\Local\Temp\wps\INetCache\4e1b26297780ba352defa88a2a5cab8d" TargetMode="Externa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4180" y="554990"/>
            <a:ext cx="12223750" cy="4276725"/>
          </a:xfrm>
          <a:prstGeom prst="rect">
            <a:avLst/>
          </a:prstGeom>
        </p:spPr>
        <p:txBody>
          <a:bodyPr wrap="square">
            <a:spAutoFit/>
          </a:bodyPr>
          <a:lstStyle/>
          <a:p>
            <a:pPr algn="ctr">
              <a:spcAft>
                <a:spcPts val="0"/>
              </a:spcAft>
            </a:pPr>
            <a:r>
              <a:rPr lang="en-IN" altLang="en-US" sz="6800" b="1" dirty="0">
                <a:blipFill>
                  <a:blip r:embed="rId1"/>
                  <a:stretch>
                    <a:fillRect/>
                  </a:stretch>
                </a:blipFill>
                <a:latin typeface="Arial" panose="020B0604020202020204" pitchFamily="34" charset="0"/>
                <a:ea typeface="站酷快乐体2016修订版" panose="02010600030101010101" pitchFamily="2" charset="-122"/>
                <a:cs typeface="Arial" panose="020B0604020202020204" pitchFamily="34" charset="0"/>
              </a:rPr>
              <a:t>K</a:t>
            </a:r>
            <a:r>
              <a:rPr lang="en-US" altLang="zh-CN" sz="6800" b="1" dirty="0">
                <a:blipFill>
                  <a:blip r:embed="rId1"/>
                  <a:stretch>
                    <a:fillRect/>
                  </a:stretch>
                </a:blipFill>
                <a:latin typeface="Arial" panose="020B0604020202020204" pitchFamily="34" charset="0"/>
                <a:ea typeface="站酷快乐体2016修订版" panose="02010600030101010101" pitchFamily="2" charset="-122"/>
                <a:cs typeface="Arial" panose="020B0604020202020204" pitchFamily="34" charset="0"/>
              </a:rPr>
              <a:t>nee Osteoarthritis Detection and its Severity</a:t>
            </a:r>
            <a:r>
              <a:rPr lang="en-IN" altLang="en-US" sz="6800" b="1" dirty="0">
                <a:blipFill>
                  <a:blip r:embed="rId1"/>
                  <a:stretch>
                    <a:fillRect/>
                  </a:stretch>
                </a:blipFill>
                <a:latin typeface="Arial" panose="020B0604020202020204" pitchFamily="34" charset="0"/>
                <a:ea typeface="站酷快乐体2016修订版" panose="02010600030101010101" pitchFamily="2" charset="-122"/>
                <a:cs typeface="Arial" panose="020B0604020202020204" pitchFamily="34" charset="0"/>
              </a:rPr>
              <a:t> using </a:t>
            </a:r>
            <a:endParaRPr lang="en-IN" altLang="en-US" sz="6800" b="1" dirty="0">
              <a:blipFill>
                <a:blip r:embed="rId1"/>
                <a:stretch>
                  <a:fillRect/>
                </a:stretch>
              </a:blipFill>
              <a:latin typeface="Arial" panose="020B0604020202020204" pitchFamily="34" charset="0"/>
              <a:ea typeface="站酷快乐体2016修订版" panose="02010600030101010101" pitchFamily="2" charset="-122"/>
              <a:cs typeface="Arial" panose="020B0604020202020204" pitchFamily="34" charset="0"/>
            </a:endParaRPr>
          </a:p>
          <a:p>
            <a:pPr algn="ctr">
              <a:spcAft>
                <a:spcPts val="0"/>
              </a:spcAft>
            </a:pPr>
            <a:r>
              <a:rPr lang="en-IN" altLang="en-US" sz="6800" b="1" dirty="0">
                <a:blipFill>
                  <a:blip r:embed="rId1"/>
                  <a:stretch>
                    <a:fillRect/>
                  </a:stretch>
                </a:blipFill>
                <a:latin typeface="Arial" panose="020B0604020202020204" pitchFamily="34" charset="0"/>
                <a:ea typeface="站酷快乐体2016修订版" panose="02010600030101010101" pitchFamily="2" charset="-122"/>
                <a:cs typeface="Arial" panose="020B0604020202020204" pitchFamily="34" charset="0"/>
              </a:rPr>
              <a:t>Deep Learning</a:t>
            </a:r>
            <a:r>
              <a:rPr lang="en-US" altLang="zh-CN" sz="6800" b="1" dirty="0">
                <a:blipFill>
                  <a:blip r:embed="rId1"/>
                  <a:stretch>
                    <a:fillRect/>
                  </a:stretch>
                </a:blipFill>
                <a:latin typeface="Arial" panose="020B0604020202020204" pitchFamily="34" charset="0"/>
                <a:ea typeface="站酷快乐体2016修订版" panose="02010600030101010101" pitchFamily="2" charset="-122"/>
                <a:cs typeface="Arial" panose="020B0604020202020204" pitchFamily="34" charset="0"/>
              </a:rPr>
              <a:t> </a:t>
            </a:r>
            <a:endParaRPr lang="en-US" altLang="zh-CN" sz="6800" b="1" dirty="0">
              <a:blipFill>
                <a:blip r:embed="rId1"/>
                <a:stretch>
                  <a:fillRect/>
                </a:stretch>
              </a:blipFill>
              <a:latin typeface="Arial" panose="020B0604020202020204" pitchFamily="34" charset="0"/>
              <a:ea typeface="站酷快乐体2016修订版" panose="02010600030101010101" pitchFamily="2" charset="-122"/>
              <a:cs typeface="Arial" panose="020B0604020202020204" pitchFamily="34" charset="0"/>
            </a:endParaRPr>
          </a:p>
        </p:txBody>
      </p:sp>
      <p:sp>
        <p:nvSpPr>
          <p:cNvPr id="2" name="Text Box 1"/>
          <p:cNvSpPr txBox="1"/>
          <p:nvPr/>
        </p:nvSpPr>
        <p:spPr>
          <a:xfrm>
            <a:off x="765175" y="4787265"/>
            <a:ext cx="3890645" cy="1476375"/>
          </a:xfrm>
          <a:prstGeom prst="rect">
            <a:avLst/>
          </a:prstGeom>
          <a:noFill/>
        </p:spPr>
        <p:txBody>
          <a:bodyPr wrap="square" rtlCol="0">
            <a:spAutoFit/>
          </a:bodyPr>
          <a:p>
            <a:r>
              <a:rPr lang="en-IN" altLang="en-US">
                <a:solidFill>
                  <a:schemeClr val="bg1"/>
                </a:solidFill>
              </a:rPr>
              <a:t>Batch - 03:</a:t>
            </a:r>
            <a:endParaRPr lang="en-IN" altLang="en-US">
              <a:solidFill>
                <a:schemeClr val="bg1"/>
              </a:solidFill>
            </a:endParaRPr>
          </a:p>
          <a:p>
            <a:r>
              <a:rPr lang="en-IN" altLang="en-US">
                <a:solidFill>
                  <a:schemeClr val="bg1"/>
                </a:solidFill>
                <a:sym typeface="+mn-ea"/>
              </a:rPr>
              <a:t>V.Navya Venkata Sai   19P31A1253</a:t>
            </a:r>
            <a:endParaRPr lang="en-IN" altLang="en-US">
              <a:solidFill>
                <a:schemeClr val="bg1"/>
              </a:solidFill>
            </a:endParaRPr>
          </a:p>
          <a:p>
            <a:r>
              <a:rPr lang="en-IN" altLang="en-US">
                <a:solidFill>
                  <a:schemeClr val="bg1"/>
                </a:solidFill>
              </a:rPr>
              <a:t>Ankit Kumar	      19P31A1203</a:t>
            </a:r>
            <a:endParaRPr lang="en-IN" altLang="en-US">
              <a:solidFill>
                <a:schemeClr val="bg1"/>
              </a:solidFill>
            </a:endParaRPr>
          </a:p>
          <a:p>
            <a:r>
              <a:rPr lang="en-IN" altLang="en-US">
                <a:solidFill>
                  <a:schemeClr val="bg1"/>
                </a:solidFill>
              </a:rPr>
              <a:t>K.Hari Chaitanya      19P31A1219</a:t>
            </a:r>
            <a:endParaRPr lang="en-IN" altLang="en-US">
              <a:solidFill>
                <a:schemeClr val="bg1"/>
              </a:solidFill>
            </a:endParaRPr>
          </a:p>
          <a:p>
            <a:r>
              <a:rPr lang="en-IN" altLang="en-US">
                <a:solidFill>
                  <a:schemeClr val="bg1"/>
                </a:solidFill>
              </a:rPr>
              <a:t>V.Balaji	      19P31A1254</a:t>
            </a:r>
            <a:r>
              <a:rPr lang="en-IN" altLang="en-US"/>
              <a:t> </a:t>
            </a:r>
            <a:endParaRPr lang="en-IN" altLang="en-US"/>
          </a:p>
        </p:txBody>
      </p:sp>
      <p:sp>
        <p:nvSpPr>
          <p:cNvPr id="3" name="Text Box 2"/>
          <p:cNvSpPr txBox="1"/>
          <p:nvPr/>
        </p:nvSpPr>
        <p:spPr>
          <a:xfrm>
            <a:off x="6863715" y="4899660"/>
            <a:ext cx="4071620" cy="922020"/>
          </a:xfrm>
          <a:prstGeom prst="rect">
            <a:avLst/>
          </a:prstGeom>
          <a:noFill/>
        </p:spPr>
        <p:txBody>
          <a:bodyPr wrap="square" rtlCol="0">
            <a:spAutoFit/>
          </a:bodyPr>
          <a:p>
            <a:r>
              <a:rPr lang="en-IN" altLang="en-US">
                <a:solidFill>
                  <a:schemeClr val="bg1"/>
                </a:solidFill>
              </a:rPr>
              <a:t>Guide:</a:t>
            </a:r>
            <a:endParaRPr lang="en-IN" altLang="en-US">
              <a:solidFill>
                <a:schemeClr val="bg1"/>
              </a:solidFill>
            </a:endParaRPr>
          </a:p>
          <a:p>
            <a:r>
              <a:rPr lang="en-IN" altLang="en-US">
                <a:solidFill>
                  <a:schemeClr val="bg1"/>
                </a:solidFill>
              </a:rPr>
              <a:t>M.M.Siva Krishna</a:t>
            </a:r>
            <a:endParaRPr lang="en-IN" altLang="en-US">
              <a:solidFill>
                <a:schemeClr val="bg1"/>
              </a:solidFill>
            </a:endParaRPr>
          </a:p>
          <a:p>
            <a:r>
              <a:rPr lang="en-IN" altLang="zh-CN" dirty="0">
                <a:solidFill>
                  <a:schemeClr val="bg1"/>
                </a:solidFill>
                <a:latin typeface="+mn-ea"/>
                <a:ea typeface="Arial" panose="020B0604020202020204" pitchFamily="34" charset="0"/>
                <a:cs typeface="+mn-ea"/>
                <a:sym typeface="+mn-ea"/>
              </a:rPr>
              <a:t>Assistant Professor</a:t>
            </a:r>
            <a:endParaRPr lang="en-IN" altLang="zh-CN" dirty="0">
              <a:solidFill>
                <a:schemeClr val="bg1"/>
              </a:solidFill>
              <a:latin typeface="+mn-ea"/>
              <a:ea typeface="Arial" panose="020B0604020202020204" pitchFamily="34" charset="0"/>
              <a:cs typeface="+mn-ea"/>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135" y="0"/>
            <a:ext cx="12192000" cy="6858000"/>
          </a:xfrm>
          <a:prstGeom prst="rect">
            <a:avLst/>
          </a:prstGeom>
        </p:spPr>
      </p:pic>
      <p:sp>
        <p:nvSpPr>
          <p:cNvPr id="3" name="Text Box 2"/>
          <p:cNvSpPr txBox="1"/>
          <p:nvPr/>
        </p:nvSpPr>
        <p:spPr>
          <a:xfrm>
            <a:off x="1334135" y="819150"/>
            <a:ext cx="8402320" cy="583565"/>
          </a:xfrm>
          <a:prstGeom prst="rect">
            <a:avLst/>
          </a:prstGeom>
          <a:noFill/>
        </p:spPr>
        <p:txBody>
          <a:bodyPr wrap="square" rtlCol="0">
            <a:spAutoFit/>
          </a:bodyPr>
          <a:p>
            <a:r>
              <a:rPr lang="en-IN" altLang="en-US" sz="3200">
                <a:solidFill>
                  <a:schemeClr val="bg1"/>
                </a:solidFill>
              </a:rPr>
              <a:t>CNN ALGORITHM:</a:t>
            </a:r>
            <a:endParaRPr lang="en-IN" altLang="en-US" sz="3200">
              <a:solidFill>
                <a:schemeClr val="bg1"/>
              </a:solidFill>
            </a:endParaRPr>
          </a:p>
        </p:txBody>
      </p:sp>
      <p:sp>
        <p:nvSpPr>
          <p:cNvPr id="4" name="Text Box 3"/>
          <p:cNvSpPr txBox="1"/>
          <p:nvPr/>
        </p:nvSpPr>
        <p:spPr>
          <a:xfrm>
            <a:off x="1230630" y="1767840"/>
            <a:ext cx="9582785" cy="1614805"/>
          </a:xfrm>
          <a:prstGeom prst="rect">
            <a:avLst/>
          </a:prstGeom>
          <a:noFill/>
        </p:spPr>
        <p:txBody>
          <a:bodyPr wrap="square" rtlCol="0">
            <a:spAutoFit/>
          </a:bodyPr>
          <a:p>
            <a:pPr algn="just">
              <a:lnSpc>
                <a:spcPct val="150000"/>
              </a:lnSpc>
            </a:pPr>
            <a:r>
              <a:rPr lang="en-US" dirty="0">
                <a:solidFill>
                  <a:schemeClr val="bg1"/>
                </a:solidFill>
                <a:sym typeface="+mn-ea"/>
              </a:rPr>
              <a:t>A </a:t>
            </a:r>
            <a:r>
              <a:rPr lang="en-US" b="1" dirty="0">
                <a:solidFill>
                  <a:schemeClr val="bg1"/>
                </a:solidFill>
                <a:sym typeface="+mn-ea"/>
              </a:rPr>
              <a:t>Convolutional Neural Network </a:t>
            </a:r>
            <a:r>
              <a:rPr lang="en-US" b="1" dirty="0" smtClean="0">
                <a:solidFill>
                  <a:schemeClr val="bg1"/>
                </a:solidFill>
                <a:sym typeface="+mn-ea"/>
              </a:rPr>
              <a:t>(CNN</a:t>
            </a:r>
            <a:r>
              <a:rPr lang="en-US" b="1" dirty="0">
                <a:solidFill>
                  <a:schemeClr val="bg1"/>
                </a:solidFill>
                <a:sym typeface="+mn-ea"/>
              </a:rPr>
              <a:t>)</a:t>
            </a:r>
            <a:r>
              <a:rPr lang="en-US" dirty="0">
                <a:solidFill>
                  <a:schemeClr val="bg1"/>
                </a:solidFill>
                <a:sym typeface="+mn-ea"/>
              </a:rPr>
              <a:t> is a Deep Learning algorithm which can take in an input image, assign importance (learnable weights and biases) to various aspects/objects in the image and be able to differentiate one from the other</a:t>
            </a:r>
            <a:r>
              <a:rPr lang="en-US" dirty="0" smtClean="0">
                <a:solidFill>
                  <a:schemeClr val="bg1"/>
                </a:solidFill>
                <a:sym typeface="+mn-ea"/>
              </a:rPr>
              <a:t>.</a:t>
            </a:r>
            <a:endParaRPr lang="en-US" dirty="0" smtClean="0">
              <a:solidFill>
                <a:schemeClr val="bg1"/>
              </a:solidFill>
            </a:endParaRPr>
          </a:p>
          <a:p>
            <a:pPr indent="0" algn="just">
              <a:buFont typeface="Arial" panose="020B0604020202020204" pitchFamily="34" charset="0"/>
              <a:buNone/>
            </a:pPr>
            <a:endParaRPr lang="en-US" dirty="0">
              <a:solidFill>
                <a:schemeClr val="bg1"/>
              </a:solidFill>
              <a:sym typeface="+mn-ea"/>
            </a:endParaRPr>
          </a:p>
        </p:txBody>
      </p:sp>
      <p:pic>
        <p:nvPicPr>
          <p:cNvPr id="10" name="Picture 9"/>
          <p:cNvPicPr>
            <a:picLocks noChangeAspect="1"/>
          </p:cNvPicPr>
          <p:nvPr/>
        </p:nvPicPr>
        <p:blipFill>
          <a:blip r:embed="rId2"/>
          <a:stretch>
            <a:fillRect/>
          </a:stretch>
        </p:blipFill>
        <p:spPr>
          <a:xfrm>
            <a:off x="1334135" y="3421380"/>
            <a:ext cx="9023350" cy="28213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Content Placeholder 2"/>
          <p:cNvPicPr/>
          <p:nvPr>
            <p:ph idx="1"/>
          </p:nvPr>
        </p:nvPicPr>
        <p:blipFill>
          <a:blip r:embed="rId1"/>
          <a:stretch>
            <a:fillRect/>
          </a:stretch>
        </p:blipFill>
        <p:spPr>
          <a:xfrm>
            <a:off x="838200" y="739775"/>
            <a:ext cx="10515600" cy="543750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5795" y="670560"/>
            <a:ext cx="10545445" cy="5273040"/>
          </a:xfrm>
        </p:spPr>
        <p:txBody>
          <a:bodyPr>
            <a:normAutofit/>
          </a:bodyPr>
          <a:p>
            <a:pPr marL="514350" indent="-514350">
              <a:buAutoNum type="arabicPeriod"/>
            </a:pPr>
            <a:r>
              <a:rPr lang="en-IN" altLang="en-US">
                <a:solidFill>
                  <a:schemeClr val="bg1"/>
                </a:solidFill>
              </a:rPr>
              <a:t>kernel:</a:t>
            </a:r>
            <a:endParaRPr lang="en-IN" altLang="en-US">
              <a:solidFill>
                <a:schemeClr val="bg1"/>
              </a:solidFill>
            </a:endParaRPr>
          </a:p>
          <a:p>
            <a:pPr marL="457200" lvl="1" indent="0">
              <a:buNone/>
            </a:pPr>
            <a:r>
              <a:rPr lang="en-IN" altLang="en-US">
                <a:solidFill>
                  <a:schemeClr val="bg1"/>
                </a:solidFill>
              </a:rPr>
              <a:t>It is a filter used extract the features from image.</a:t>
            </a:r>
            <a:endParaRPr lang="en-IN" altLang="en-US">
              <a:solidFill>
                <a:schemeClr val="bg1"/>
              </a:solidFill>
            </a:endParaRPr>
          </a:p>
          <a:p>
            <a:pPr marL="457200" lvl="1" indent="0">
              <a:buNone/>
            </a:pPr>
            <a:r>
              <a:rPr lang="en-IN" altLang="en-US">
                <a:solidFill>
                  <a:schemeClr val="bg1"/>
                </a:solidFill>
              </a:rPr>
              <a:t>size(output)=[size(input)-size(kernel)]+1</a:t>
            </a:r>
            <a:endParaRPr lang="en-IN" altLang="en-US">
              <a:solidFill>
                <a:schemeClr val="bg1"/>
              </a:solidFill>
            </a:endParaRPr>
          </a:p>
          <a:p>
            <a:pPr marL="457200" lvl="1" indent="0">
              <a:buNone/>
            </a:pPr>
            <a:endParaRPr lang="en-IN" altLang="en-US">
              <a:solidFill>
                <a:schemeClr val="bg1"/>
              </a:solidFill>
            </a:endParaRPr>
          </a:p>
          <a:p>
            <a:pPr marL="457200" lvl="1" indent="0">
              <a:buNone/>
            </a:pPr>
            <a:endParaRPr lang="en-IN" altLang="en-US">
              <a:solidFill>
                <a:schemeClr val="bg1"/>
              </a:solidFill>
            </a:endParaRPr>
          </a:p>
          <a:p>
            <a:pPr marL="457200" lvl="1" indent="0">
              <a:buNone/>
            </a:pPr>
            <a:endParaRPr lang="en-IN" altLang="en-US"/>
          </a:p>
          <a:p>
            <a:pPr marL="457200" lvl="1" indent="0">
              <a:buNone/>
            </a:pPr>
            <a:r>
              <a:rPr lang="en-IN" altLang="en-US"/>
              <a:t> </a:t>
            </a:r>
            <a:endParaRPr lang="en-IN" altLang="en-US"/>
          </a:p>
        </p:txBody>
      </p:sp>
      <p:sp>
        <p:nvSpPr>
          <p:cNvPr id="4" name="Text Box 3"/>
          <p:cNvSpPr txBox="1"/>
          <p:nvPr/>
        </p:nvSpPr>
        <p:spPr>
          <a:xfrm>
            <a:off x="645795" y="2266950"/>
            <a:ext cx="10132060" cy="1568450"/>
          </a:xfrm>
          <a:prstGeom prst="rect">
            <a:avLst/>
          </a:prstGeom>
          <a:noFill/>
        </p:spPr>
        <p:txBody>
          <a:bodyPr wrap="square" rtlCol="0">
            <a:spAutoFit/>
          </a:bodyPr>
          <a:p>
            <a:r>
              <a:rPr lang="en-IN" altLang="en-US" sz="2400">
                <a:solidFill>
                  <a:schemeClr val="bg1"/>
                </a:solidFill>
              </a:rPr>
              <a:t>2.stride:</a:t>
            </a:r>
            <a:endParaRPr lang="en-IN" altLang="en-US" sz="2400">
              <a:solidFill>
                <a:schemeClr val="bg1"/>
              </a:solidFill>
            </a:endParaRPr>
          </a:p>
          <a:p>
            <a:r>
              <a:rPr lang="en-IN" altLang="en-US" sz="2400">
                <a:solidFill>
                  <a:schemeClr val="bg1"/>
                </a:solidFill>
              </a:rPr>
              <a:t>	It is a movement across the image. </a:t>
            </a:r>
            <a:endParaRPr lang="en-IN" altLang="en-US" sz="2400">
              <a:solidFill>
                <a:schemeClr val="bg1"/>
              </a:solidFill>
            </a:endParaRPr>
          </a:p>
          <a:p>
            <a:r>
              <a:rPr lang="en-IN" altLang="en-US" sz="2400">
                <a:solidFill>
                  <a:schemeClr val="bg1"/>
                </a:solidFill>
              </a:rPr>
              <a:t>	size(output)=[size(input)-size(kernal)/size(stride)]+1</a:t>
            </a:r>
            <a:endParaRPr lang="en-IN" altLang="en-US" sz="2400">
              <a:solidFill>
                <a:schemeClr val="bg1"/>
              </a:solidFill>
            </a:endParaRPr>
          </a:p>
          <a:p>
            <a:endParaRPr lang="en-IN" altLang="en-US" sz="2400">
              <a:solidFill>
                <a:schemeClr val="bg1"/>
              </a:solidFill>
            </a:endParaRPr>
          </a:p>
        </p:txBody>
      </p:sp>
      <p:sp>
        <p:nvSpPr>
          <p:cNvPr id="5" name="Text Box 4"/>
          <p:cNvSpPr txBox="1"/>
          <p:nvPr/>
        </p:nvSpPr>
        <p:spPr>
          <a:xfrm>
            <a:off x="645795" y="3835400"/>
            <a:ext cx="10842625" cy="1568450"/>
          </a:xfrm>
          <a:prstGeom prst="rect">
            <a:avLst/>
          </a:prstGeom>
          <a:noFill/>
        </p:spPr>
        <p:txBody>
          <a:bodyPr wrap="square" rtlCol="0">
            <a:spAutoFit/>
          </a:bodyPr>
          <a:p>
            <a:r>
              <a:rPr lang="en-IN" altLang="en-US" sz="2400">
                <a:solidFill>
                  <a:schemeClr val="bg1"/>
                </a:solidFill>
              </a:rPr>
              <a:t>3.padding:</a:t>
            </a:r>
            <a:endParaRPr lang="en-IN" altLang="en-US" sz="2400">
              <a:solidFill>
                <a:schemeClr val="bg1"/>
              </a:solidFill>
            </a:endParaRPr>
          </a:p>
          <a:p>
            <a:r>
              <a:rPr lang="en-IN" altLang="en-US" sz="2400">
                <a:solidFill>
                  <a:schemeClr val="bg1"/>
                </a:solidFill>
              </a:rPr>
              <a:t>	It is also known as border problem solver</a:t>
            </a:r>
            <a:endParaRPr lang="en-IN" altLang="en-US" sz="2400">
              <a:solidFill>
                <a:schemeClr val="bg1"/>
              </a:solidFill>
            </a:endParaRPr>
          </a:p>
          <a:p>
            <a:r>
              <a:rPr lang="en-IN" altLang="en-US" sz="2400">
                <a:solidFill>
                  <a:schemeClr val="bg1"/>
                </a:solidFill>
                <a:sym typeface="+mn-ea"/>
              </a:rPr>
              <a:t>	size(output)=[size(input)-size(kernal)+2p/size(stride)]+1</a:t>
            </a:r>
            <a:endParaRPr lang="en-IN" altLang="en-US" sz="2400">
              <a:solidFill>
                <a:schemeClr val="bg1"/>
              </a:solidFill>
            </a:endParaRPr>
          </a:p>
          <a:p>
            <a:r>
              <a:rPr lang="en-IN" altLang="en-US" sz="2400">
                <a:solidFill>
                  <a:schemeClr val="bg1"/>
                </a:solidFill>
              </a:rPr>
              <a:t>	</a:t>
            </a:r>
            <a:endParaRPr lang="en-IN" altLang="en-US" sz="2400">
              <a:solidFill>
                <a:schemeClr val="bg1"/>
              </a:solidFill>
            </a:endParaRPr>
          </a:p>
        </p:txBody>
      </p:sp>
      <p:sp>
        <p:nvSpPr>
          <p:cNvPr id="6" name="Text Box 5"/>
          <p:cNvSpPr txBox="1"/>
          <p:nvPr/>
        </p:nvSpPr>
        <p:spPr>
          <a:xfrm>
            <a:off x="780415" y="5320030"/>
            <a:ext cx="10771505" cy="1198880"/>
          </a:xfrm>
          <a:prstGeom prst="rect">
            <a:avLst/>
          </a:prstGeom>
          <a:noFill/>
        </p:spPr>
        <p:txBody>
          <a:bodyPr wrap="square" rtlCol="0">
            <a:spAutoFit/>
          </a:bodyPr>
          <a:p>
            <a:r>
              <a:rPr lang="en-IN" altLang="en-US" sz="2400">
                <a:solidFill>
                  <a:schemeClr val="bg1"/>
                </a:solidFill>
              </a:rPr>
              <a:t>4.flatten:</a:t>
            </a:r>
            <a:endParaRPr lang="en-IN" altLang="en-US" sz="2400">
              <a:solidFill>
                <a:schemeClr val="bg1"/>
              </a:solidFill>
            </a:endParaRPr>
          </a:p>
          <a:p>
            <a:r>
              <a:rPr lang="en-IN" altLang="en-US" sz="2400">
                <a:solidFill>
                  <a:schemeClr val="bg1"/>
                </a:solidFill>
              </a:rPr>
              <a:t>	It converts a matrix into a one dimensional column for neural 	network.</a:t>
            </a:r>
            <a:endParaRPr lang="en-IN" altLang="en-US" sz="24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r>
              <a:rPr lang="en-IN" altLang="en-US" sz="3200">
                <a:solidFill>
                  <a:schemeClr val="bg1"/>
                </a:solidFill>
                <a:latin typeface="+mn-lt"/>
                <a:cs typeface="+mn-lt"/>
              </a:rPr>
              <a:t>Input * </a:t>
            </a:r>
            <a:r>
              <a:rPr lang="en-IN" altLang="en-US" sz="3200">
                <a:solidFill>
                  <a:schemeClr val="accent4"/>
                </a:solidFill>
                <a:latin typeface="+mn-lt"/>
                <a:cs typeface="+mn-lt"/>
              </a:rPr>
              <a:t>Kernel</a:t>
            </a:r>
            <a:r>
              <a:rPr lang="en-IN" altLang="en-US" sz="3200">
                <a:solidFill>
                  <a:schemeClr val="bg1"/>
                </a:solidFill>
                <a:latin typeface="+mn-lt"/>
                <a:cs typeface="+mn-lt"/>
              </a:rPr>
              <a:t> = Output	  Padding:</a:t>
            </a:r>
            <a:endParaRPr lang="en-IN" altLang="en-US" sz="3200">
              <a:solidFill>
                <a:schemeClr val="bg1"/>
              </a:solidFill>
              <a:latin typeface="+mn-lt"/>
              <a:cs typeface="+mn-lt"/>
            </a:endParaRPr>
          </a:p>
        </p:txBody>
      </p:sp>
      <p:pic>
        <p:nvPicPr>
          <p:cNvPr id="12" name="ezgif-4-28dd288f53">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772795" y="1619250"/>
            <a:ext cx="4921885" cy="4114800"/>
          </a:xfrm>
          <a:prstGeom prst="rect">
            <a:avLst/>
          </a:prstGeom>
        </p:spPr>
      </p:pic>
      <p:pic>
        <p:nvPicPr>
          <p:cNvPr id="2" name="ezgif-4-8701fed3a4">
            <a:hlinkClick r:id="" action="ppaction://media"/>
          </p:cNvPr>
          <p:cNvPicPr/>
          <p:nvPr>
            <a:videoFile r:link="rId4"/>
            <p:extLst>
              <p:ext uri="{DAA4B4D4-6D71-4841-9C94-3DE7FCFB9230}">
                <p14:media xmlns:p14="http://schemas.microsoft.com/office/powerpoint/2010/main" r:link="rId5"/>
              </p:ext>
            </p:extLst>
          </p:nvPr>
        </p:nvPicPr>
        <p:blipFill>
          <a:blip r:embed="rId6"/>
          <a:stretch>
            <a:fillRect/>
          </a:stretch>
        </p:blipFill>
        <p:spPr>
          <a:xfrm>
            <a:off x="6835775" y="1591310"/>
            <a:ext cx="3874770" cy="414274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12"/>
                </p:tgtEl>
              </p:cMediaNode>
            </p:video>
            <p:seq concurrent="1" nextAc="seek">
              <p:cTn id="3" restart="whenNotActive" fill="hold" evtFilter="cancelBubble" nodeType="interactiveSeq">
                <p:stCondLst>
                  <p:cond evt="onClick" delay="0">
                    <p:tgtEl>
                      <p:spTgt spid="1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2"/>
                                        </p:tgtEl>
                                      </p:cBhvr>
                                    </p:cmd>
                                  </p:childTnLst>
                                </p:cTn>
                              </p:par>
                            </p:childTnLst>
                          </p:cTn>
                        </p:par>
                      </p:childTnLst>
                    </p:cTn>
                  </p:par>
                </p:childTnLst>
              </p:cTn>
              <p:nextCondLst>
                <p:cond evt="onClick" delay="0">
                  <p:tgtEl>
                    <p:spTgt spid="12"/>
                  </p:tgtEl>
                </p:cond>
              </p:nextCondLst>
            </p:seq>
            <p:video fullScrn="0">
              <p:cMediaNode>
                <p:cTn id="8" fill="hold" display="1">
                  <p:stCondLst>
                    <p:cond delay="indefinite"/>
                  </p:stCondLst>
                </p:cTn>
                <p:tgtEl>
                  <p:spTgt spid="2"/>
                </p:tgtEl>
              </p:cMediaNode>
            </p:video>
            <p:seq concurrent="1" nextAc="seek">
              <p:cTn id="9" restart="whenNotActive" fill="hold" evtFilter="cancelBubble" nodeType="interactiveSeq">
                <p:stCondLst>
                  <p:cond evt="onClick" delay="0">
                    <p:tgtEl>
                      <p:spTgt spid="2"/>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additive="base">
                                        <p:cTn id="13"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000">
                <a:solidFill>
                  <a:schemeClr val="bg1"/>
                </a:solidFill>
                <a:latin typeface="+mn-lt"/>
                <a:cs typeface="+mn-lt"/>
              </a:rPr>
              <a:t>Pooling: 				      Flattening:</a:t>
            </a:r>
            <a:endParaRPr lang="en-IN" altLang="en-US" sz="3000">
              <a:solidFill>
                <a:schemeClr val="bg1"/>
              </a:solidFill>
              <a:latin typeface="+mn-lt"/>
              <a:cs typeface="+mn-lt"/>
            </a:endParaRPr>
          </a:p>
        </p:txBody>
      </p:sp>
      <p:pic>
        <p:nvPicPr>
          <p:cNvPr id="5" name="ezgif-4-fee3b1ec18">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584200" y="1691005"/>
            <a:ext cx="5081270" cy="3459480"/>
          </a:xfrm>
          <a:prstGeom prst="rect">
            <a:avLst/>
          </a:prstGeom>
        </p:spPr>
      </p:pic>
      <p:pic>
        <p:nvPicPr>
          <p:cNvPr id="6" name="Content Placeholder 5" descr="1_qd3JLWGOWa3YaEKI78yoEg"/>
          <p:cNvPicPr>
            <a:picLocks noChangeAspect="1"/>
          </p:cNvPicPr>
          <p:nvPr>
            <p:ph idx="1"/>
          </p:nvPr>
        </p:nvPicPr>
        <p:blipFill>
          <a:blip r:embed="rId5"/>
          <a:stretch>
            <a:fillRect/>
          </a:stretch>
        </p:blipFill>
        <p:spPr>
          <a:xfrm>
            <a:off x="6623050" y="1704975"/>
            <a:ext cx="4543425" cy="344805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3525"/>
            <a:ext cx="10515600" cy="1325563"/>
          </a:xfrm>
        </p:spPr>
        <p:txBody>
          <a:bodyPr/>
          <a:p>
            <a:r>
              <a:rPr lang="en-IN" altLang="en-US" sz="3200">
                <a:solidFill>
                  <a:schemeClr val="bg1"/>
                </a:solidFill>
              </a:rPr>
              <a:t> Architecture of the CNN Methodology:</a:t>
            </a:r>
            <a:endParaRPr lang="en-IN" altLang="en-US" sz="32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2111375" y="1427480"/>
            <a:ext cx="7908290" cy="49218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chemeClr val="bg1"/>
                </a:solidFill>
              </a:rPr>
              <a:t>TRANSFER LEARNING:</a:t>
            </a:r>
            <a:endParaRPr lang="en-IN" altLang="en-US" sz="3200">
              <a:solidFill>
                <a:schemeClr val="bg1"/>
              </a:solidFill>
            </a:endParaRPr>
          </a:p>
        </p:txBody>
      </p:sp>
      <p:sp>
        <p:nvSpPr>
          <p:cNvPr id="3" name="Content Placeholder 2"/>
          <p:cNvSpPr>
            <a:spLocks noGrp="1"/>
          </p:cNvSpPr>
          <p:nvPr>
            <p:ph idx="1"/>
          </p:nvPr>
        </p:nvSpPr>
        <p:spPr>
          <a:xfrm>
            <a:off x="838200" y="1572260"/>
            <a:ext cx="10515600" cy="4351338"/>
          </a:xfrm>
        </p:spPr>
        <p:txBody>
          <a:bodyPr>
            <a:normAutofit lnSpcReduction="10000"/>
          </a:bodyPr>
          <a:p>
            <a:pPr algn="just">
              <a:lnSpc>
                <a:spcPct val="150000"/>
              </a:lnSpc>
            </a:pPr>
            <a:r>
              <a:rPr lang="en-US" sz="2000">
                <a:solidFill>
                  <a:schemeClr val="bg1"/>
                </a:solidFill>
              </a:rPr>
              <a:t>The reuse of a pre-trained model on a new problem is known as transfer learning in machine learning. A machine uses the knowledge learned from a prior assignment to increase prediction about a new task in transfer learning. </a:t>
            </a:r>
            <a:endParaRPr lang="en-US" sz="2000">
              <a:solidFill>
                <a:schemeClr val="bg1"/>
              </a:solidFill>
            </a:endParaRPr>
          </a:p>
          <a:p>
            <a:pPr algn="just">
              <a:lnSpc>
                <a:spcPct val="150000"/>
              </a:lnSpc>
            </a:pPr>
            <a:r>
              <a:rPr lang="en-US" sz="2000">
                <a:solidFill>
                  <a:schemeClr val="bg1"/>
                </a:solidFill>
              </a:rPr>
              <a:t>The knowledge of an already trained machine learning model is transferred to a different but closely linked problem throughout transfer learning. </a:t>
            </a:r>
            <a:endParaRPr lang="en-US" sz="2000">
              <a:solidFill>
                <a:schemeClr val="bg1"/>
              </a:solidFill>
            </a:endParaRPr>
          </a:p>
          <a:p>
            <a:pPr algn="just">
              <a:lnSpc>
                <a:spcPct val="150000"/>
              </a:lnSpc>
            </a:pPr>
            <a:r>
              <a:rPr lang="en-US" sz="2000">
                <a:solidFill>
                  <a:schemeClr val="bg1"/>
                </a:solidFill>
              </a:rPr>
              <a:t>By applying transfer learning to a new task, one can achieve significantly higher performance than training with only a small amount of data. Transfer learning is so common that it is rare to train a model for an image or natural language processing-related tasks from scratch. </a:t>
            </a:r>
            <a:endParaRPr lang="en-US" sz="20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chemeClr val="bg1"/>
                </a:solidFill>
              </a:rPr>
              <a:t>Traditional CNN vs Transfer Learning</a:t>
            </a:r>
            <a:endParaRPr lang="en-IN" altLang="en-US" sz="3200">
              <a:solidFill>
                <a:schemeClr val="bg1"/>
              </a:solidFill>
            </a:endParaRPr>
          </a:p>
        </p:txBody>
      </p:sp>
      <p:sp>
        <p:nvSpPr>
          <p:cNvPr id="3" name="Content Placeholder 2"/>
          <p:cNvSpPr>
            <a:spLocks noGrp="1"/>
          </p:cNvSpPr>
          <p:nvPr>
            <p:ph idx="1"/>
          </p:nvPr>
        </p:nvSpPr>
        <p:spPr>
          <a:xfrm>
            <a:off x="838200" y="1470660"/>
            <a:ext cx="10453370" cy="5071745"/>
          </a:xfrm>
        </p:spPr>
        <p:txBody>
          <a:bodyPr>
            <a:normAutofit fontScale="90000" lnSpcReduction="10000"/>
          </a:bodyPr>
          <a:p>
            <a:pPr algn="just">
              <a:lnSpc>
                <a:spcPct val="150000"/>
              </a:lnSpc>
            </a:pPr>
            <a:r>
              <a:rPr lang="en-US" sz="2000">
                <a:solidFill>
                  <a:schemeClr val="bg1"/>
                </a:solidFill>
              </a:rPr>
              <a:t>Traditional </a:t>
            </a:r>
            <a:r>
              <a:rPr lang="en-IN" altLang="en-US" sz="2000">
                <a:solidFill>
                  <a:schemeClr val="bg1"/>
                </a:solidFill>
              </a:rPr>
              <a:t>CNN</a:t>
            </a:r>
            <a:r>
              <a:rPr lang="en-US" sz="2000">
                <a:solidFill>
                  <a:schemeClr val="bg1"/>
                </a:solidFill>
              </a:rPr>
              <a:t> model require training from scratch, which is computationally expensive and requires a large amount of data to achieve high performance. On the other hand, transfer learning is computationally efficient and helps achieve better results using a small data set.  </a:t>
            </a:r>
            <a:endParaRPr lang="en-US" sz="2000">
              <a:solidFill>
                <a:schemeClr val="bg1"/>
              </a:solidFill>
            </a:endParaRPr>
          </a:p>
          <a:p>
            <a:pPr algn="just">
              <a:lnSpc>
                <a:spcPct val="150000"/>
              </a:lnSpc>
            </a:pPr>
            <a:r>
              <a:rPr lang="en-US" sz="2000">
                <a:solidFill>
                  <a:schemeClr val="bg1"/>
                </a:solidFill>
              </a:rPr>
              <a:t>Traditional </a:t>
            </a:r>
            <a:r>
              <a:rPr lang="en-IN" altLang="en-US" sz="2000">
                <a:solidFill>
                  <a:schemeClr val="bg1"/>
                </a:solidFill>
              </a:rPr>
              <a:t>CNN</a:t>
            </a:r>
            <a:r>
              <a:rPr lang="en-US" sz="2000">
                <a:solidFill>
                  <a:schemeClr val="bg1"/>
                </a:solidFill>
              </a:rPr>
              <a:t> has an isolated training approach where each model is independently trained for a specific purpose, without any dependency on past knowledge. Contrary</a:t>
            </a:r>
            <a:r>
              <a:rPr lang="en-IN" altLang="en-US" sz="2000">
                <a:solidFill>
                  <a:schemeClr val="bg1"/>
                </a:solidFill>
              </a:rPr>
              <a:t> </a:t>
            </a:r>
            <a:r>
              <a:rPr lang="en-US" sz="2000">
                <a:solidFill>
                  <a:schemeClr val="bg1"/>
                </a:solidFill>
              </a:rPr>
              <a:t>transfer learning uses knowledge acquired from the pre-trained model to proceed with the task. </a:t>
            </a:r>
            <a:endParaRPr lang="en-US" sz="2000">
              <a:solidFill>
                <a:schemeClr val="bg1"/>
              </a:solidFill>
            </a:endParaRPr>
          </a:p>
          <a:p>
            <a:pPr algn="just">
              <a:lnSpc>
                <a:spcPct val="150000"/>
              </a:lnSpc>
            </a:pPr>
            <a:r>
              <a:rPr lang="en-US" sz="2000">
                <a:solidFill>
                  <a:schemeClr val="bg1"/>
                </a:solidFill>
              </a:rPr>
              <a:t>Transfer learning models achieve optimal performance faster than the traditional </a:t>
            </a:r>
            <a:r>
              <a:rPr lang="en-IN" altLang="en-US" sz="2000">
                <a:solidFill>
                  <a:schemeClr val="bg1"/>
                </a:solidFill>
              </a:rPr>
              <a:t>CNN</a:t>
            </a:r>
            <a:r>
              <a:rPr lang="en-US" sz="2000">
                <a:solidFill>
                  <a:schemeClr val="bg1"/>
                </a:solidFill>
              </a:rPr>
              <a:t> model. It is because the models that leverage knowledge (features, weights, etc.) from previously trained models already understand the features. It makes it faster than training neural networksfrom scratch.</a:t>
            </a:r>
            <a:endParaRPr lang="en-US" sz="20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chemeClr val="bg1"/>
                </a:solidFill>
              </a:rPr>
              <a:t>VGG19 MODEL</a:t>
            </a:r>
            <a:endParaRPr lang="en-IN" altLang="en-US" sz="3200">
              <a:solidFill>
                <a:schemeClr val="bg1"/>
              </a:solidFill>
            </a:endParaRPr>
          </a:p>
        </p:txBody>
      </p:sp>
      <p:sp>
        <p:nvSpPr>
          <p:cNvPr id="3" name="Content Placeholder 2"/>
          <p:cNvSpPr>
            <a:spLocks noGrp="1"/>
          </p:cNvSpPr>
          <p:nvPr>
            <p:ph idx="1"/>
          </p:nvPr>
        </p:nvSpPr>
        <p:spPr>
          <a:xfrm>
            <a:off x="737235" y="1918335"/>
            <a:ext cx="4239260" cy="4074795"/>
          </a:xfrm>
        </p:spPr>
        <p:txBody>
          <a:bodyPr>
            <a:normAutofit fontScale="90000" lnSpcReduction="10000"/>
          </a:bodyPr>
          <a:p>
            <a:pPr>
              <a:lnSpc>
                <a:spcPct val="150000"/>
              </a:lnSpc>
            </a:pPr>
            <a:r>
              <a:rPr lang="en-US" sz="2200">
                <a:solidFill>
                  <a:schemeClr val="bg1"/>
                </a:solidFill>
              </a:rPr>
              <a:t>VGG also known as VGGNet, a classical </a:t>
            </a:r>
            <a:r>
              <a:rPr lang="en-US" sz="2200" i="1">
                <a:solidFill>
                  <a:schemeClr val="accent2">
                    <a:lumMod val="60000"/>
                    <a:lumOff val="40000"/>
                  </a:schemeClr>
                </a:solidFill>
                <a:latin typeface="Lucida Bright" panose="02040602050505020304" charset="0"/>
                <a:cs typeface="Lucida Bright" panose="02040602050505020304" charset="0"/>
              </a:rPr>
              <a:t>convolutional neural network (CNN)</a:t>
            </a:r>
            <a:r>
              <a:rPr lang="en-US" sz="2200">
                <a:solidFill>
                  <a:schemeClr val="accent2">
                    <a:lumMod val="60000"/>
                    <a:lumOff val="40000"/>
                  </a:schemeClr>
                </a:solidFill>
              </a:rPr>
              <a:t> </a:t>
            </a:r>
            <a:r>
              <a:rPr lang="en-US" sz="2200">
                <a:solidFill>
                  <a:schemeClr val="bg1"/>
                </a:solidFill>
              </a:rPr>
              <a:t>architecture. VGG was developed to increase the depth of such CNNs in order to increase the model performance.</a:t>
            </a:r>
            <a:endParaRPr lang="en-US" sz="2200">
              <a:solidFill>
                <a:schemeClr val="bg1"/>
              </a:solidFill>
            </a:endParaRPr>
          </a:p>
          <a:p>
            <a:pPr>
              <a:lnSpc>
                <a:spcPct val="150000"/>
              </a:lnSpc>
            </a:pPr>
            <a:r>
              <a:rPr lang="en-IN" altLang="en-US" sz="2200">
                <a:solidFill>
                  <a:schemeClr val="bg1"/>
                </a:solidFill>
              </a:rPr>
              <a:t>It is one among the transfer learning mechanisms.</a:t>
            </a:r>
            <a:endParaRPr lang="en-US" sz="2200">
              <a:solidFill>
                <a:schemeClr val="bg1"/>
              </a:solidFill>
            </a:endParaRPr>
          </a:p>
          <a:p>
            <a:pPr>
              <a:lnSpc>
                <a:spcPct val="150000"/>
              </a:lnSpc>
            </a:pPr>
            <a:endParaRPr lang="en-US" sz="2200">
              <a:solidFill>
                <a:schemeClr val="bg1"/>
              </a:solidFill>
            </a:endParaRPr>
          </a:p>
        </p:txBody>
      </p:sp>
      <p:pic>
        <p:nvPicPr>
          <p:cNvPr id="100" name="Picture 99"/>
          <p:cNvPicPr/>
          <p:nvPr/>
        </p:nvPicPr>
        <p:blipFill>
          <a:blip r:embed="rId1" r:link="rId2"/>
          <a:stretch>
            <a:fillRect/>
          </a:stretch>
        </p:blipFill>
        <p:spPr>
          <a:xfrm>
            <a:off x="6096000" y="3147060"/>
            <a:ext cx="2860675" cy="282575"/>
          </a:xfrm>
          <a:prstGeom prst="rect">
            <a:avLst/>
          </a:prstGeom>
          <a:noFill/>
          <a:ln w="9525">
            <a:noFill/>
          </a:ln>
        </p:spPr>
      </p:pic>
      <p:pic>
        <p:nvPicPr>
          <p:cNvPr id="6" name="Picture 5" descr="llustration-of-the-network-architecture-of-VGG-19-model-conv-means-convolution-FC-means"/>
          <p:cNvPicPr>
            <a:picLocks noChangeAspect="1"/>
          </p:cNvPicPr>
          <p:nvPr/>
        </p:nvPicPr>
        <p:blipFill>
          <a:blip r:embed="rId3"/>
          <a:stretch>
            <a:fillRect/>
          </a:stretch>
        </p:blipFill>
        <p:spPr>
          <a:xfrm>
            <a:off x="5377180" y="1177925"/>
            <a:ext cx="6582410" cy="46666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9480" y="1268095"/>
            <a:ext cx="10353675" cy="819150"/>
          </a:xfrm>
        </p:spPr>
        <p:txBody>
          <a:bodyPr>
            <a:normAutofit fontScale="90000"/>
          </a:bodyPr>
          <a:p>
            <a:r>
              <a:rPr lang="en-IN" altLang="en-US" sz="3555">
                <a:solidFill>
                  <a:schemeClr val="bg1"/>
                </a:solidFill>
                <a:sym typeface="+mn-ea"/>
              </a:rPr>
              <a:t>What is VGG19?</a:t>
            </a:r>
            <a:br>
              <a:rPr lang="en-IN" altLang="en-US" sz="3555">
                <a:solidFill>
                  <a:schemeClr val="bg1"/>
                </a:solidFill>
                <a:sym typeface="+mn-ea"/>
              </a:rPr>
            </a:br>
            <a:br>
              <a:rPr lang="en-IN" altLang="en-US" sz="3555">
                <a:solidFill>
                  <a:schemeClr val="bg1"/>
                </a:solidFill>
                <a:sym typeface="+mn-ea"/>
              </a:rPr>
            </a:br>
            <a:endParaRPr lang="en-US" sz="3555"/>
          </a:p>
        </p:txBody>
      </p:sp>
      <p:sp>
        <p:nvSpPr>
          <p:cNvPr id="3" name="Content Placeholder 2"/>
          <p:cNvSpPr>
            <a:spLocks noGrp="1"/>
          </p:cNvSpPr>
          <p:nvPr>
            <p:ph idx="1"/>
          </p:nvPr>
        </p:nvSpPr>
        <p:spPr>
          <a:xfrm>
            <a:off x="838200" y="1825625"/>
            <a:ext cx="10798810" cy="4351655"/>
          </a:xfrm>
        </p:spPr>
        <p:txBody>
          <a:bodyPr>
            <a:normAutofit/>
          </a:bodyPr>
          <a:p>
            <a:pPr algn="just">
              <a:lnSpc>
                <a:spcPct val="150000"/>
              </a:lnSpc>
            </a:pPr>
            <a:r>
              <a:rPr lang="en-US" sz="2000">
                <a:solidFill>
                  <a:schemeClr val="bg1"/>
                </a:solidFill>
              </a:rPr>
              <a:t>VGG stands for </a:t>
            </a:r>
            <a:r>
              <a:rPr lang="en-US" sz="2000" i="1">
                <a:solidFill>
                  <a:schemeClr val="bg1"/>
                </a:solidFill>
              </a:rPr>
              <a:t>Visual Geometry Group</a:t>
            </a:r>
            <a:r>
              <a:rPr lang="en-US" sz="2000">
                <a:solidFill>
                  <a:schemeClr val="bg1"/>
                </a:solidFill>
              </a:rPr>
              <a:t>; it is a standard deep Convolutional Neural Network (CNN) architecture with multiple layers. The“deep” refers to the number of layers with </a:t>
            </a:r>
            <a:r>
              <a:rPr lang="en-IN" altLang="en-US" sz="2000">
                <a:solidFill>
                  <a:schemeClr val="bg1"/>
                </a:solidFill>
              </a:rPr>
              <a:t>VGG</a:t>
            </a:r>
            <a:r>
              <a:rPr lang="en-US" sz="2000">
                <a:solidFill>
                  <a:schemeClr val="bg1"/>
                </a:solidFill>
              </a:rPr>
              <a:t>-19 consisting of 19 convolutional layers.</a:t>
            </a:r>
            <a:endParaRPr lang="en-US" sz="2000">
              <a:solidFill>
                <a:schemeClr val="bg1"/>
              </a:solidFill>
            </a:endParaRPr>
          </a:p>
          <a:p>
            <a:pPr algn="just">
              <a:lnSpc>
                <a:spcPct val="150000"/>
              </a:lnSpc>
            </a:pPr>
            <a:r>
              <a:rPr lang="en-US" sz="2000">
                <a:solidFill>
                  <a:schemeClr val="bg1"/>
                </a:solidFill>
              </a:rPr>
              <a:t>Transfer learning provides a very effective idea to solve the above problems of deep learning. It uses a pretrained deep convolutional neural network that has been trained on another dataset. </a:t>
            </a:r>
            <a:endParaRPr lang="en-US" sz="20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3535" y="813452"/>
            <a:ext cx="6105475" cy="830997"/>
          </a:xfrm>
          <a:prstGeom prst="rect">
            <a:avLst/>
          </a:prstGeom>
        </p:spPr>
        <p:txBody>
          <a:bodyPr wrap="square">
            <a:spAutoFit/>
          </a:bodyPr>
          <a:lstStyle/>
          <a:p>
            <a:pPr algn="dist">
              <a:spcAft>
                <a:spcPts val="0"/>
              </a:spcAft>
            </a:pPr>
            <a:r>
              <a:rPr lang="en-US" altLang="zh-CN" sz="4800" b="1" dirty="0">
                <a:blipFill>
                  <a:blip r:embed="rId1"/>
                  <a:stretch>
                    <a:fillRect/>
                  </a:stretch>
                </a:blipFill>
                <a:latin typeface="Arial" panose="020B0604020202020204" pitchFamily="34" charset="0"/>
                <a:ea typeface="站酷快乐体2016修订版" panose="02010600030101010101" pitchFamily="2" charset="-122"/>
                <a:cs typeface="Arial" panose="020B0604020202020204" pitchFamily="34" charset="0"/>
              </a:rPr>
              <a:t>CONTENTS</a:t>
            </a:r>
            <a:endParaRPr lang="en-US" altLang="zh-CN" sz="4800" b="1" dirty="0">
              <a:blipFill>
                <a:blip r:embed="rId1"/>
                <a:stretch>
                  <a:fillRect/>
                </a:stretch>
              </a:blipFill>
              <a:latin typeface="Arial" panose="020B0604020202020204" pitchFamily="34" charset="0"/>
              <a:ea typeface="站酷快乐体2016修订版" panose="02010600030101010101" pitchFamily="2" charset="-122"/>
              <a:cs typeface="Arial" panose="020B0604020202020204" pitchFamily="34" charset="0"/>
            </a:endParaRPr>
          </a:p>
        </p:txBody>
      </p:sp>
      <p:sp>
        <p:nvSpPr>
          <p:cNvPr id="3" name="Text Box 2"/>
          <p:cNvSpPr txBox="1"/>
          <p:nvPr/>
        </p:nvSpPr>
        <p:spPr>
          <a:xfrm>
            <a:off x="1550035" y="2061210"/>
            <a:ext cx="4726305" cy="4661535"/>
          </a:xfrm>
          <a:prstGeom prst="rect">
            <a:avLst/>
          </a:prstGeom>
          <a:noFill/>
        </p:spPr>
        <p:txBody>
          <a:bodyPr wrap="square" rtlCol="0">
            <a:spAutoFit/>
          </a:bodyPr>
          <a:p>
            <a:pPr marL="285750" indent="-285750">
              <a:lnSpc>
                <a:spcPct val="150000"/>
              </a:lnSpc>
              <a:buFont typeface="Wingdings" panose="05000000000000000000" charset="0"/>
              <a:buChar char="ü"/>
            </a:pPr>
            <a:r>
              <a:rPr lang="en-IN" altLang="en-US">
                <a:solidFill>
                  <a:schemeClr val="bg1"/>
                </a:solidFill>
              </a:rPr>
              <a:t>BACKGROUND STUDY</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rPr>
              <a:t>INTRODUCTION</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rPr>
              <a:t>BASIC REQUIREMENTS</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rPr>
              <a:t>DATASET STRUCTURE</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rPr>
              <a:t>WORKING</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rPr>
              <a:t>CNN ALGORITHM</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rPr>
              <a:t>TRANSFER LEARNING </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sym typeface="+mn-ea"/>
              </a:rPr>
              <a:t>ACCURACY AND LOSS FOR ALL MODELS</a:t>
            </a:r>
            <a:endParaRPr lang="en-IN" altLang="en-US">
              <a:solidFill>
                <a:schemeClr val="bg1"/>
              </a:solidFill>
            </a:endParaRPr>
          </a:p>
          <a:p>
            <a:pPr marL="285750" indent="-285750">
              <a:lnSpc>
                <a:spcPct val="150000"/>
              </a:lnSpc>
              <a:buFont typeface="Wingdings" panose="05000000000000000000" charset="0"/>
              <a:buChar char="ü"/>
            </a:pPr>
            <a:endParaRPr lang="en-IN" altLang="en-US">
              <a:solidFill>
                <a:schemeClr val="bg1"/>
              </a:solidFill>
            </a:endParaRPr>
          </a:p>
          <a:p>
            <a:pPr marL="285750" indent="-285750">
              <a:buFont typeface="Arial" panose="020B0604020202020204" pitchFamily="34" charset="0"/>
              <a:buChar char="•"/>
            </a:pPr>
            <a:endParaRPr lang="en-IN" altLang="en-US">
              <a:solidFill>
                <a:schemeClr val="bg1"/>
              </a:solidFill>
            </a:endParaRPr>
          </a:p>
          <a:p>
            <a:pPr marL="285750" indent="-285750">
              <a:buFont typeface="Arial" panose="020B0604020202020204" pitchFamily="34" charset="0"/>
              <a:buChar char="•"/>
            </a:pPr>
            <a:endParaRPr lang="en-IN" altLang="en-US">
              <a:solidFill>
                <a:schemeClr val="bg1"/>
              </a:solidFill>
            </a:endParaRPr>
          </a:p>
          <a:p>
            <a:pPr marL="285750" indent="-285750"/>
            <a:endParaRPr lang="en-IN" altLang="en-US">
              <a:solidFill>
                <a:schemeClr val="bg1"/>
              </a:solidFill>
            </a:endParaRPr>
          </a:p>
        </p:txBody>
      </p:sp>
      <p:sp>
        <p:nvSpPr>
          <p:cNvPr id="30" name="Text Box 29"/>
          <p:cNvSpPr txBox="1"/>
          <p:nvPr/>
        </p:nvSpPr>
        <p:spPr>
          <a:xfrm>
            <a:off x="7048500" y="2061210"/>
            <a:ext cx="4351655" cy="3830955"/>
          </a:xfrm>
          <a:prstGeom prst="rect">
            <a:avLst/>
          </a:prstGeom>
          <a:noFill/>
        </p:spPr>
        <p:txBody>
          <a:bodyPr wrap="square" rtlCol="0">
            <a:spAutoFit/>
          </a:bodyPr>
          <a:p>
            <a:pPr marL="285750" indent="-285750">
              <a:lnSpc>
                <a:spcPct val="150000"/>
              </a:lnSpc>
              <a:buFont typeface="Wingdings" panose="05000000000000000000" charset="0"/>
              <a:buChar char="ü"/>
            </a:pPr>
            <a:r>
              <a:rPr lang="en-IN" altLang="en-US">
                <a:solidFill>
                  <a:schemeClr val="bg1"/>
                </a:solidFill>
                <a:sym typeface="+mn-ea"/>
              </a:rPr>
              <a:t>PURPOSE OF THE SYSTEM</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sym typeface="+mn-ea"/>
              </a:rPr>
              <a:t>SCOPE OF THE SYSTEM</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sym typeface="+mn-ea"/>
              </a:rPr>
              <a:t>EXISTING SYSTEM</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sym typeface="+mn-ea"/>
              </a:rPr>
              <a:t>PROPOSED SYSTEM</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sym typeface="+mn-ea"/>
              </a:rPr>
              <a:t>SYSTEM REQUIREMENTS</a:t>
            </a:r>
            <a:endParaRPr lang="en-IN" altLang="en-US">
              <a:solidFill>
                <a:schemeClr val="bg1"/>
              </a:solidFill>
            </a:endParaRPr>
          </a:p>
          <a:p>
            <a:pPr marL="285750" indent="-285750">
              <a:lnSpc>
                <a:spcPct val="150000"/>
              </a:lnSpc>
              <a:buFont typeface="Wingdings" panose="05000000000000000000" charset="0"/>
              <a:buChar char="ü"/>
            </a:pPr>
            <a:r>
              <a:rPr lang="en-IN" altLang="en-US">
                <a:solidFill>
                  <a:schemeClr val="bg1"/>
                </a:solidFill>
                <a:sym typeface="+mn-ea"/>
              </a:rPr>
              <a:t>SYSTEM ANALYSIS</a:t>
            </a:r>
            <a:endParaRPr lang="en-IN" altLang="en-US">
              <a:solidFill>
                <a:schemeClr val="bg1"/>
              </a:solidFill>
              <a:sym typeface="+mn-ea"/>
            </a:endParaRPr>
          </a:p>
          <a:p>
            <a:pPr marL="285750" indent="-285750">
              <a:lnSpc>
                <a:spcPct val="150000"/>
              </a:lnSpc>
              <a:buFont typeface="Wingdings" panose="05000000000000000000" charset="0"/>
              <a:buChar char="ü"/>
            </a:pPr>
            <a:r>
              <a:rPr lang="en-IN" altLang="en-US">
                <a:solidFill>
                  <a:schemeClr val="bg1"/>
                </a:solidFill>
                <a:sym typeface="+mn-ea"/>
              </a:rPr>
              <a:t>ADVANTAGES</a:t>
            </a:r>
            <a:endParaRPr lang="en-IN" altLang="en-US">
              <a:solidFill>
                <a:schemeClr val="bg1"/>
              </a:solidFill>
              <a:sym typeface="+mn-ea"/>
            </a:endParaRPr>
          </a:p>
          <a:p>
            <a:pPr marL="285750" indent="-285750">
              <a:lnSpc>
                <a:spcPct val="150000"/>
              </a:lnSpc>
              <a:buFont typeface="Wingdings" panose="05000000000000000000" charset="0"/>
              <a:buChar char="ü"/>
            </a:pPr>
            <a:r>
              <a:rPr lang="en-IN" altLang="en-US">
                <a:solidFill>
                  <a:schemeClr val="bg1"/>
                </a:solidFill>
                <a:sym typeface="+mn-ea"/>
              </a:rPr>
              <a:t>CONCLUSION</a:t>
            </a:r>
            <a:endParaRPr lang="en-IN" altLang="en-US">
              <a:solidFill>
                <a:schemeClr val="bg1"/>
              </a:solidFill>
            </a:endParaRPr>
          </a:p>
          <a:p>
            <a:pPr>
              <a:lnSpc>
                <a:spcPct val="150000"/>
              </a:lnSpc>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idx="1"/>
          </p:nvPr>
        </p:nvSpPr>
        <p:spPr>
          <a:xfrm>
            <a:off x="828675" y="1551305"/>
            <a:ext cx="10525125" cy="4625975"/>
          </a:xfrm>
        </p:spPr>
        <p:txBody>
          <a:bodyPr/>
          <a:p>
            <a:pPr algn="just"/>
            <a:r>
              <a:rPr lang="en-IN" altLang="en-US" sz="2000">
                <a:solidFill>
                  <a:schemeClr val="bg1"/>
                </a:solidFill>
                <a:sym typeface="+mn-ea"/>
              </a:rPr>
              <a:t>VGG19 proposed by Simonyan and Zisserman (2014) is a convolutional neural network that comprises 19 layers with 16 convolution layers and 3 fully connected to classify the images </a:t>
            </a:r>
            <a:endParaRPr lang="en-IN" altLang="en-US" sz="2000">
              <a:solidFill>
                <a:schemeClr val="bg1"/>
              </a:solidFill>
              <a:sym typeface="+mn-ea"/>
            </a:endParaRPr>
          </a:p>
          <a:p>
            <a:pPr algn="just"/>
            <a:r>
              <a:rPr lang="en-IN" altLang="en-US" sz="2000">
                <a:solidFill>
                  <a:schemeClr val="bg1"/>
                </a:solidFill>
                <a:sym typeface="+mn-ea"/>
              </a:rPr>
              <a:t>It is a very popular method for image classification due to the use of multiple 3 × 3 filters in each convolutional layer. </a:t>
            </a:r>
            <a:endParaRPr lang="en-IN" altLang="en-US" sz="2000">
              <a:solidFill>
                <a:schemeClr val="bg1"/>
              </a:solidFill>
              <a:sym typeface="+mn-ea"/>
            </a:endParaRPr>
          </a:p>
          <a:p>
            <a:pPr algn="just"/>
            <a:r>
              <a:rPr lang="en-IN" altLang="en-US" sz="2000">
                <a:solidFill>
                  <a:schemeClr val="bg1"/>
                </a:solidFill>
                <a:sym typeface="+mn-ea"/>
              </a:rPr>
              <a:t>An image of size 224 × 224 is inputted into this model and the model outputs the label of the object in the image.</a:t>
            </a:r>
            <a:r>
              <a:rPr lang="en-IN" altLang="en-US" sz="2400">
                <a:solidFill>
                  <a:schemeClr val="bg1"/>
                </a:solidFill>
                <a:sym typeface="+mn-ea"/>
              </a:rPr>
              <a:t> </a:t>
            </a:r>
            <a:endParaRPr lang="en-IN" altLang="en-US" sz="2400">
              <a:solidFill>
                <a:schemeClr val="bg1"/>
              </a:solidFill>
              <a:sym typeface="+mn-ea"/>
            </a:endParaRPr>
          </a:p>
          <a:p>
            <a:pPr algn="just"/>
            <a:endParaRPr lang="en-US" sz="2400"/>
          </a:p>
        </p:txBody>
      </p:sp>
      <p:sp>
        <p:nvSpPr>
          <p:cNvPr id="6" name="Text Box 5"/>
          <p:cNvSpPr txBox="1"/>
          <p:nvPr/>
        </p:nvSpPr>
        <p:spPr>
          <a:xfrm>
            <a:off x="1068705" y="594995"/>
            <a:ext cx="10824845" cy="1568450"/>
          </a:xfrm>
          <a:prstGeom prst="rect">
            <a:avLst/>
          </a:prstGeom>
          <a:noFill/>
        </p:spPr>
        <p:txBody>
          <a:bodyPr wrap="square" rtlCol="0" anchor="t">
            <a:spAutoFit/>
          </a:bodyPr>
          <a:p>
            <a:r>
              <a:rPr lang="en-IN" altLang="en-US" sz="3200">
                <a:solidFill>
                  <a:schemeClr val="bg1"/>
                </a:solidFill>
                <a:sym typeface="+mn-ea"/>
              </a:rPr>
              <a:t>Uses of the VGG Neural Network</a:t>
            </a:r>
            <a:br>
              <a:rPr lang="en-IN" altLang="en-US" sz="3200">
                <a:solidFill>
                  <a:schemeClr val="bg1"/>
                </a:solidFill>
                <a:sym typeface="+mn-ea"/>
              </a:rPr>
            </a:br>
            <a:br>
              <a:rPr lang="en-IN" altLang="en-US" sz="3200">
                <a:solidFill>
                  <a:schemeClr val="bg1"/>
                </a:solidFill>
                <a:sym typeface="+mn-ea"/>
              </a:rPr>
            </a:br>
            <a:endParaRPr lang="en-IN" altLang="en-US" sz="3200">
              <a:solidFill>
                <a:schemeClr val="bg1"/>
              </a:solidFill>
              <a:sym typeface="+mn-ea"/>
            </a:endParaRPr>
          </a:p>
        </p:txBody>
      </p:sp>
      <p:pic>
        <p:nvPicPr>
          <p:cNvPr id="7" name="Content Placeholder 3" descr="vgg19"/>
          <p:cNvPicPr>
            <a:picLocks noChangeAspect="1"/>
          </p:cNvPicPr>
          <p:nvPr/>
        </p:nvPicPr>
        <p:blipFill>
          <a:blip r:embed="rId1"/>
          <a:srcRect t="47934" b="13314"/>
          <a:stretch>
            <a:fillRect/>
          </a:stretch>
        </p:blipFill>
        <p:spPr>
          <a:xfrm>
            <a:off x="381000" y="4364355"/>
            <a:ext cx="11562080" cy="2066290"/>
          </a:xfrm>
          <a:prstGeom prst="rect">
            <a:avLst/>
          </a:prstGeom>
        </p:spPr>
      </p:pic>
      <p:pic>
        <p:nvPicPr>
          <p:cNvPr id="8" name="Picture 7" descr="9003316L"/>
          <p:cNvPicPr>
            <a:picLocks noChangeAspect="1"/>
          </p:cNvPicPr>
          <p:nvPr/>
        </p:nvPicPr>
        <p:blipFill>
          <a:blip r:embed="rId2"/>
          <a:stretch>
            <a:fillRect/>
          </a:stretch>
        </p:blipFill>
        <p:spPr>
          <a:xfrm>
            <a:off x="462280" y="4575175"/>
            <a:ext cx="997585" cy="12401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p:nvPr>
            <p:ph idx="1"/>
          </p:nvPr>
        </p:nvSpPr>
        <p:spPr>
          <a:xfrm>
            <a:off x="685800" y="1381760"/>
            <a:ext cx="10668000" cy="4795520"/>
          </a:xfrm>
        </p:spPr>
        <p:txBody>
          <a:bodyPr>
            <a:normAutofit lnSpcReduction="20000"/>
          </a:bodyPr>
          <a:p>
            <a:pPr algn="just">
              <a:lnSpc>
                <a:spcPct val="150000"/>
              </a:lnSpc>
            </a:pPr>
            <a:r>
              <a:rPr lang="en-US" sz="2000">
                <a:solidFill>
                  <a:schemeClr val="bg1"/>
                </a:solidFill>
              </a:rPr>
              <a:t>CNN stands for Convolutional Neural Network, which is a type of artificial neural network commonly used in image recognition and classification tasks. VGG19, on the other hand, is a specific CNN architecture developed by the Visual Geometry Group at the University of Oxford.</a:t>
            </a:r>
            <a:endParaRPr lang="en-US" sz="2000">
              <a:solidFill>
                <a:schemeClr val="bg1"/>
              </a:solidFill>
            </a:endParaRPr>
          </a:p>
          <a:p>
            <a:pPr marL="0" indent="0" algn="just">
              <a:lnSpc>
                <a:spcPct val="150000"/>
              </a:lnSpc>
              <a:buNone/>
            </a:pPr>
            <a:endParaRPr lang="en-US" sz="2000">
              <a:solidFill>
                <a:schemeClr val="bg1"/>
              </a:solidFill>
            </a:endParaRPr>
          </a:p>
          <a:p>
            <a:pPr marL="0" indent="0" algn="just">
              <a:lnSpc>
                <a:spcPct val="150000"/>
              </a:lnSpc>
              <a:buNone/>
            </a:pPr>
            <a:r>
              <a:rPr lang="en-US" sz="2000">
                <a:solidFill>
                  <a:schemeClr val="bg1"/>
                </a:solidFill>
              </a:rPr>
              <a:t>Here are some key differences between CNN and VGG19:</a:t>
            </a:r>
            <a:endParaRPr lang="en-US" sz="2000">
              <a:solidFill>
                <a:schemeClr val="bg1"/>
              </a:solidFill>
            </a:endParaRPr>
          </a:p>
          <a:p>
            <a:pPr marL="0" indent="0" algn="just">
              <a:lnSpc>
                <a:spcPct val="150000"/>
              </a:lnSpc>
              <a:buNone/>
            </a:pPr>
            <a:endParaRPr lang="en-US" sz="2000">
              <a:solidFill>
                <a:schemeClr val="bg1"/>
              </a:solidFill>
            </a:endParaRPr>
          </a:p>
          <a:p>
            <a:pPr marL="457200" indent="-457200" algn="just">
              <a:lnSpc>
                <a:spcPct val="150000"/>
              </a:lnSpc>
              <a:buFont typeface="Wingdings" panose="05000000000000000000" charset="0"/>
              <a:buAutoNum type="arabicPeriod"/>
            </a:pPr>
            <a:r>
              <a:rPr lang="en-IN" altLang="en-US" sz="2000">
                <a:solidFill>
                  <a:schemeClr val="bg1"/>
                </a:solidFill>
              </a:rPr>
              <a:t> </a:t>
            </a:r>
            <a:r>
              <a:rPr lang="en-US" sz="2000">
                <a:solidFill>
                  <a:schemeClr val="bg1"/>
                </a:solidFill>
              </a:rPr>
              <a:t>Architecture: CNN is a broad term that refers to a family of neural network architectures that use convolutional layers. VGG19 is a specific architecture within this family, and it has a particular structure that includes 19 layers.</a:t>
            </a:r>
            <a:endParaRPr lang="en-US" sz="2000">
              <a:solidFill>
                <a:schemeClr val="bg1"/>
              </a:solidFill>
            </a:endParaRPr>
          </a:p>
          <a:p>
            <a:pPr marL="0" indent="0" algn="just">
              <a:lnSpc>
                <a:spcPct val="150000"/>
              </a:lnSpc>
              <a:buFont typeface="Wingdings" panose="05000000000000000000" charset="0"/>
              <a:buNone/>
            </a:pPr>
            <a:endParaRPr lang="en-US" sz="2200">
              <a:solidFill>
                <a:schemeClr val="bg1"/>
              </a:solidFill>
            </a:endParaRPr>
          </a:p>
          <a:p>
            <a:pPr marL="0" indent="0" algn="just">
              <a:buNone/>
            </a:pPr>
            <a:endParaRPr lang="en-US" sz="2200">
              <a:solidFill>
                <a:schemeClr val="bg1"/>
              </a:solidFill>
            </a:endParaRPr>
          </a:p>
          <a:p>
            <a:pPr algn="just"/>
            <a:endParaRPr lang="en-US" sz="22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7195" y="1157605"/>
            <a:ext cx="11357610" cy="5824220"/>
          </a:xfrm>
        </p:spPr>
        <p:txBody>
          <a:bodyPr>
            <a:noAutofit/>
          </a:bodyPr>
          <a:p>
            <a:pPr marL="457200" indent="-457200" algn="just">
              <a:lnSpc>
                <a:spcPct val="150000"/>
              </a:lnSpc>
              <a:buClr>
                <a:srgbClr val="FFFFFF"/>
              </a:buClr>
              <a:buSzPct val="99000"/>
              <a:buFont typeface="+mj-lt"/>
              <a:buAutoNum type="arabicPeriod" startAt="2"/>
            </a:pPr>
            <a:r>
              <a:rPr lang="en-US" sz="2000">
                <a:solidFill>
                  <a:schemeClr val="bg1"/>
                </a:solidFill>
                <a:sym typeface="+mn-ea"/>
              </a:rPr>
              <a:t>Depth: VGG19 is a deeper network than many other CNN architectures, including some of its predecessors like AlexNet. The depth of VGG19 allows it to learn more complex features and patterns in images.</a:t>
            </a:r>
            <a:endParaRPr lang="en-US" sz="2000">
              <a:solidFill>
                <a:schemeClr val="bg1"/>
              </a:solidFill>
            </a:endParaRPr>
          </a:p>
          <a:p>
            <a:pPr marL="457200" indent="-457200" algn="just">
              <a:lnSpc>
                <a:spcPct val="150000"/>
              </a:lnSpc>
              <a:buClr>
                <a:srgbClr val="FFFFFF"/>
              </a:buClr>
              <a:buSzPct val="99000"/>
              <a:buFont typeface="+mj-lt"/>
              <a:buAutoNum type="arabicPeriod" startAt="2"/>
            </a:pPr>
            <a:r>
              <a:rPr lang="en-US" sz="2000">
                <a:solidFill>
                  <a:schemeClr val="bg1"/>
                </a:solidFill>
                <a:sym typeface="+mn-ea"/>
              </a:rPr>
              <a:t>Pooling Layers: VGG19 also includes five max pooling layers, which are used to downsample the feature maps produced by the convolutional layers. This helps to reduce the size of the model and make it more efficient.</a:t>
            </a:r>
            <a:endParaRPr lang="en-US" sz="2000">
              <a:solidFill>
                <a:schemeClr val="bg1"/>
              </a:solidFill>
              <a:sym typeface="+mn-ea"/>
            </a:endParaRPr>
          </a:p>
          <a:p>
            <a:pPr marL="457200" indent="-457200" algn="just">
              <a:lnSpc>
                <a:spcPct val="150000"/>
              </a:lnSpc>
              <a:buClr>
                <a:srgbClr val="FFFFFF"/>
              </a:buClr>
              <a:buSzPct val="99000"/>
              <a:buFont typeface="+mj-lt"/>
              <a:buAutoNum type="arabicPeriod" startAt="2"/>
            </a:pPr>
            <a:r>
              <a:rPr lang="en-US" sz="2000">
                <a:solidFill>
                  <a:schemeClr val="bg1"/>
                </a:solidFill>
                <a:sym typeface="+mn-ea"/>
              </a:rPr>
              <a:t>Fully Connected Layers: VGG19 has three fully connected layers at the end of the network, which are used to classify the images. These layers take the features extracted by the convolutional layers and use them to make predictions about the class of the input image.</a:t>
            </a:r>
            <a:endParaRPr lang="en-US" sz="2000">
              <a:solidFill>
                <a:schemeClr val="bg1"/>
              </a:solidFill>
              <a:sym typeface="+mn-ea"/>
            </a:endParaRPr>
          </a:p>
          <a:p>
            <a:pPr marL="457200" indent="-457200" algn="just">
              <a:lnSpc>
                <a:spcPct val="150000"/>
              </a:lnSpc>
              <a:buFont typeface="+mj-lt"/>
              <a:buNone/>
            </a:pPr>
            <a:endParaRPr lang="en-US" sz="2200">
              <a:solidFill>
                <a:schemeClr val="bg1"/>
              </a:solidFill>
            </a:endParaRPr>
          </a:p>
          <a:p>
            <a:pPr algn="just">
              <a:lnSpc>
                <a:spcPct val="150000"/>
              </a:lnSpc>
            </a:pPr>
            <a:endParaRPr lang="en-US" sz="2200">
              <a:solidFill>
                <a:schemeClr val="bg1"/>
              </a:solidFill>
            </a:endParaRPr>
          </a:p>
          <a:p>
            <a:pPr algn="just">
              <a:lnSpc>
                <a:spcPct val="150000"/>
              </a:lnSpc>
            </a:pPr>
            <a:endParaRPr lang="en-US" sz="22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36040"/>
            <a:ext cx="10515600" cy="4351338"/>
          </a:xfrm>
        </p:spPr>
        <p:txBody>
          <a:bodyPr>
            <a:normAutofit/>
          </a:bodyPr>
          <a:p>
            <a:pPr marL="0" indent="0" algn="just">
              <a:lnSpc>
                <a:spcPct val="150000"/>
              </a:lnSpc>
              <a:buFont typeface="+mj-lt"/>
              <a:buNone/>
            </a:pPr>
            <a:r>
              <a:rPr lang="en-IN" altLang="en-US" sz="2000">
                <a:solidFill>
                  <a:schemeClr val="bg1"/>
                </a:solidFill>
                <a:sym typeface="+mn-ea"/>
              </a:rPr>
              <a:t>5. </a:t>
            </a:r>
            <a:r>
              <a:rPr lang="en-US" sz="2000">
                <a:solidFill>
                  <a:schemeClr val="bg1"/>
                </a:solidFill>
                <a:sym typeface="+mn-ea"/>
              </a:rPr>
              <a:t>Convolutional Layers: VGG19 has 16 convolutional layers, which are used to extract features from images. Each convolutional layer is followed by a ReLU activation function, which introduces non-linearity into the model.</a:t>
            </a:r>
            <a:endParaRPr lang="en-US" sz="2000">
              <a:solidFill>
                <a:schemeClr val="bg1"/>
              </a:solidFill>
              <a:sym typeface="+mn-ea"/>
            </a:endParaRPr>
          </a:p>
          <a:p>
            <a:pPr marL="0" indent="0" algn="just">
              <a:lnSpc>
                <a:spcPct val="150000"/>
              </a:lnSpc>
              <a:buFont typeface="+mj-lt"/>
              <a:buNone/>
            </a:pPr>
            <a:endParaRPr lang="en-US" sz="2000">
              <a:solidFill>
                <a:schemeClr val="bg1"/>
              </a:solidFill>
              <a:sym typeface="+mn-ea"/>
            </a:endParaRPr>
          </a:p>
          <a:p>
            <a:pPr marL="0" indent="0" algn="just">
              <a:lnSpc>
                <a:spcPct val="150000"/>
              </a:lnSpc>
              <a:buFont typeface="+mj-lt"/>
              <a:buNone/>
            </a:pPr>
            <a:r>
              <a:rPr lang="en-US" sz="2000">
                <a:solidFill>
                  <a:schemeClr val="bg1"/>
                </a:solidFill>
                <a:sym typeface="+mn-ea"/>
              </a:rPr>
              <a:t>Overall, VGG19 is a specific type of CNN that is known for its depth and its ability to extract complex features from images. It has a particular architecture that includes 16 convolutional layers, five max pooling layers, and three fully connected layers</a:t>
            </a:r>
            <a:r>
              <a:rPr lang="en-IN" altLang="en-US" sz="2000">
                <a:solidFill>
                  <a:schemeClr val="bg1"/>
                </a:solidFill>
                <a:sym typeface="+mn-ea"/>
              </a:rPr>
              <a:t>.</a:t>
            </a:r>
            <a:endParaRPr lang="en-IN" altLang="en-US" sz="2000">
              <a:solidFill>
                <a:schemeClr val="bg1"/>
              </a:solidFill>
              <a:sym typeface="+mn-ea"/>
            </a:endParaRPr>
          </a:p>
          <a:p>
            <a:pPr algn="just"/>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400">
                <a:solidFill>
                  <a:schemeClr val="bg1"/>
                </a:solidFill>
              </a:rPr>
              <a:t>VGG16 MODEL</a:t>
            </a:r>
            <a:endParaRPr lang="en-IN" altLang="en-US" sz="3400">
              <a:solidFill>
                <a:schemeClr val="bg1"/>
              </a:solidFill>
            </a:endParaRPr>
          </a:p>
        </p:txBody>
      </p:sp>
      <p:sp>
        <p:nvSpPr>
          <p:cNvPr id="3" name="Content Placeholder 2"/>
          <p:cNvSpPr>
            <a:spLocks noGrp="1"/>
          </p:cNvSpPr>
          <p:nvPr>
            <p:ph idx="1"/>
          </p:nvPr>
        </p:nvSpPr>
        <p:spPr>
          <a:xfrm>
            <a:off x="838200" y="1542415"/>
            <a:ext cx="10515600" cy="4878070"/>
          </a:xfrm>
        </p:spPr>
        <p:txBody>
          <a:bodyPr>
            <a:normAutofit lnSpcReduction="20000"/>
          </a:bodyPr>
          <a:p>
            <a:pPr algn="just">
              <a:lnSpc>
                <a:spcPct val="150000"/>
              </a:lnSpc>
            </a:pPr>
            <a:r>
              <a:rPr lang="en-US" sz="2000">
                <a:solidFill>
                  <a:schemeClr val="bg1"/>
                </a:solidFill>
              </a:rPr>
              <a:t>VGG16 refers to the VGG model, also called VGGNet. It is a convolution neural network (CNN) model supporting 16 layers. K. Simonyan and A. Zisserman from Oxford University proposed this model and published it in a paper called Very Deep Convolutional Networks for Large-Scale Image Recognition.A VGG network consists of small convolution filters. VGG16 has three fully connected layers and 13 convolutional layers.</a:t>
            </a:r>
            <a:endParaRPr lang="en-US" sz="2000">
              <a:solidFill>
                <a:schemeClr val="bg1"/>
              </a:solidFill>
            </a:endParaRPr>
          </a:p>
          <a:p>
            <a:pPr algn="just">
              <a:lnSpc>
                <a:spcPct val="150000"/>
              </a:lnSpc>
            </a:pPr>
            <a:r>
              <a:rPr lang="en-US" sz="2000">
                <a:solidFill>
                  <a:schemeClr val="bg1"/>
                </a:solidFill>
              </a:rPr>
              <a:t>Begin by importing VGG16 from keras. applications and provide the input image size. Weights are directly imported from the ImageNet classification problem. When top=False, it means to discard the weights of the input layer and the output layer as you will use your own inputs and outputs.</a:t>
            </a:r>
            <a:endParaRPr lang="en-US" sz="2000">
              <a:solidFill>
                <a:schemeClr val="bg1"/>
              </a:solidFill>
            </a:endParaRPr>
          </a:p>
          <a:p>
            <a:pPr marL="0" indent="0" algn="just">
              <a:lnSpc>
                <a:spcPct val="150000"/>
              </a:lnSpc>
              <a:buNone/>
            </a:pPr>
            <a:endParaRPr lang="en-US" sz="20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62330"/>
            <a:ext cx="10515600" cy="1325563"/>
          </a:xfrm>
        </p:spPr>
        <p:txBody>
          <a:bodyPr>
            <a:normAutofit/>
          </a:bodyPr>
          <a:p>
            <a:r>
              <a:rPr lang="en-US" sz="2220">
                <a:solidFill>
                  <a:schemeClr val="bg1"/>
                </a:solidFill>
                <a:sym typeface="+mn-ea"/>
              </a:rPr>
              <a:t>Here are some key differences between CNN and VGG1</a:t>
            </a:r>
            <a:r>
              <a:rPr lang="en-IN" altLang="en-US" sz="2220">
                <a:solidFill>
                  <a:schemeClr val="bg1"/>
                </a:solidFill>
                <a:sym typeface="+mn-ea"/>
              </a:rPr>
              <a:t>6</a:t>
            </a:r>
            <a:r>
              <a:rPr lang="en-US" sz="2220">
                <a:solidFill>
                  <a:schemeClr val="bg1"/>
                </a:solidFill>
                <a:sym typeface="+mn-ea"/>
              </a:rPr>
              <a:t>:</a:t>
            </a:r>
            <a:br>
              <a:rPr lang="en-US">
                <a:solidFill>
                  <a:schemeClr val="bg1"/>
                </a:solidFill>
              </a:rPr>
            </a:br>
            <a:endParaRPr lang="en-US"/>
          </a:p>
        </p:txBody>
      </p:sp>
      <p:sp>
        <p:nvSpPr>
          <p:cNvPr id="3" name="Content Placeholder 2"/>
          <p:cNvSpPr>
            <a:spLocks noGrp="1"/>
          </p:cNvSpPr>
          <p:nvPr>
            <p:ph idx="1"/>
          </p:nvPr>
        </p:nvSpPr>
        <p:spPr>
          <a:xfrm>
            <a:off x="838200" y="1755775"/>
            <a:ext cx="10515600" cy="4381500"/>
          </a:xfrm>
        </p:spPr>
        <p:txBody>
          <a:bodyPr>
            <a:noAutofit/>
          </a:bodyPr>
          <a:p>
            <a:pPr marL="457200" indent="-457200" algn="just">
              <a:lnSpc>
                <a:spcPct val="150000"/>
              </a:lnSpc>
              <a:buAutoNum type="arabicPeriod"/>
            </a:pPr>
            <a:r>
              <a:rPr lang="en-US" sz="2000">
                <a:solidFill>
                  <a:schemeClr val="bg1"/>
                </a:solidFill>
                <a:sym typeface="+mn-ea"/>
              </a:rPr>
              <a:t>Architecture: CNN is a broad term that refers to a family of neural network architectures that use convolutional layers. VGG1</a:t>
            </a:r>
            <a:r>
              <a:rPr lang="en-IN" altLang="en-US" sz="2000">
                <a:solidFill>
                  <a:schemeClr val="bg1"/>
                </a:solidFill>
                <a:sym typeface="+mn-ea"/>
              </a:rPr>
              <a:t>6</a:t>
            </a:r>
            <a:r>
              <a:rPr lang="en-US" sz="2000">
                <a:solidFill>
                  <a:schemeClr val="bg1"/>
                </a:solidFill>
                <a:sym typeface="+mn-ea"/>
              </a:rPr>
              <a:t> is a specific architecture within this family, and it has a particular structure that includes 1</a:t>
            </a:r>
            <a:r>
              <a:rPr lang="en-IN" altLang="en-US" sz="2000">
                <a:solidFill>
                  <a:schemeClr val="bg1"/>
                </a:solidFill>
                <a:sym typeface="+mn-ea"/>
              </a:rPr>
              <a:t>6</a:t>
            </a:r>
            <a:r>
              <a:rPr lang="en-US" sz="2000">
                <a:solidFill>
                  <a:schemeClr val="bg1"/>
                </a:solidFill>
                <a:sym typeface="+mn-ea"/>
              </a:rPr>
              <a:t> layers.</a:t>
            </a:r>
            <a:endParaRPr lang="en-US" sz="2000">
              <a:solidFill>
                <a:schemeClr val="bg1"/>
              </a:solidFill>
              <a:sym typeface="+mn-ea"/>
            </a:endParaRPr>
          </a:p>
          <a:p>
            <a:pPr marL="457200" indent="-457200" algn="just">
              <a:lnSpc>
                <a:spcPct val="150000"/>
              </a:lnSpc>
              <a:buClr>
                <a:srgbClr val="FFFFFF"/>
              </a:buClr>
              <a:buSzPct val="99000"/>
              <a:buFont typeface="+mj-lt"/>
              <a:buAutoNum type="arabicPeriod" startAt="2"/>
            </a:pPr>
            <a:r>
              <a:rPr lang="en-US" sz="2000">
                <a:solidFill>
                  <a:schemeClr val="bg1"/>
                </a:solidFill>
                <a:sym typeface="+mn-ea"/>
              </a:rPr>
              <a:t>Depth: VGG1</a:t>
            </a:r>
            <a:r>
              <a:rPr lang="en-IN" altLang="en-US" sz="2000">
                <a:solidFill>
                  <a:schemeClr val="bg1"/>
                </a:solidFill>
                <a:sym typeface="+mn-ea"/>
              </a:rPr>
              <a:t>6</a:t>
            </a:r>
            <a:r>
              <a:rPr lang="en-US" sz="2000">
                <a:solidFill>
                  <a:schemeClr val="bg1"/>
                </a:solidFill>
                <a:sym typeface="+mn-ea"/>
              </a:rPr>
              <a:t> is a deeper network than many other CNN architectures</a:t>
            </a:r>
            <a:r>
              <a:rPr lang="en-IN" altLang="en-US" sz="2000">
                <a:solidFill>
                  <a:schemeClr val="bg1"/>
                </a:solidFill>
                <a:sym typeface="+mn-ea"/>
              </a:rPr>
              <a:t>.</a:t>
            </a:r>
            <a:r>
              <a:rPr lang="en-US" sz="2000">
                <a:solidFill>
                  <a:schemeClr val="bg1"/>
                </a:solidFill>
                <a:sym typeface="+mn-ea"/>
              </a:rPr>
              <a:t> The depth of VGG1</a:t>
            </a:r>
            <a:r>
              <a:rPr lang="en-IN" altLang="en-US" sz="2000">
                <a:solidFill>
                  <a:schemeClr val="bg1"/>
                </a:solidFill>
                <a:sym typeface="+mn-ea"/>
              </a:rPr>
              <a:t>6</a:t>
            </a:r>
            <a:r>
              <a:rPr lang="en-US" sz="2000">
                <a:solidFill>
                  <a:schemeClr val="bg1"/>
                </a:solidFill>
                <a:sym typeface="+mn-ea"/>
              </a:rPr>
              <a:t> allows it to learn more complex features and patterns in images</a:t>
            </a:r>
            <a:r>
              <a:rPr lang="en-IN" altLang="en-US" sz="2000">
                <a:solidFill>
                  <a:schemeClr val="bg1"/>
                </a:solidFill>
                <a:sym typeface="+mn-ea"/>
              </a:rPr>
              <a:t> as same as VGG19.</a:t>
            </a:r>
            <a:endParaRPr lang="en-US" sz="2000">
              <a:solidFill>
                <a:schemeClr val="bg1"/>
              </a:solidFill>
            </a:endParaRPr>
          </a:p>
          <a:p>
            <a:pPr marL="457200" indent="-457200" algn="just">
              <a:lnSpc>
                <a:spcPct val="150000"/>
              </a:lnSpc>
              <a:buClr>
                <a:srgbClr val="FFFFFF"/>
              </a:buClr>
              <a:buSzPct val="99000"/>
              <a:buFont typeface="+mj-lt"/>
              <a:buAutoNum type="arabicPeriod" startAt="2"/>
            </a:pPr>
            <a:r>
              <a:rPr lang="en-US" sz="2000">
                <a:solidFill>
                  <a:schemeClr val="bg1"/>
                </a:solidFill>
                <a:sym typeface="+mn-ea"/>
              </a:rPr>
              <a:t>Pooling Layers: </a:t>
            </a:r>
            <a:r>
              <a:rPr sz="2000">
                <a:solidFill>
                  <a:schemeClr val="bg1"/>
                </a:solidFill>
                <a:sym typeface="+mn-ea"/>
              </a:rPr>
              <a:t>A pooling layer follows several convolutional layers</a:t>
            </a:r>
            <a:r>
              <a:rPr lang="en-IN" sz="2000">
                <a:solidFill>
                  <a:schemeClr val="bg1"/>
                </a:solidFill>
                <a:sym typeface="+mn-ea"/>
              </a:rPr>
              <a:t> </a:t>
            </a:r>
            <a:r>
              <a:rPr sz="2000">
                <a:solidFill>
                  <a:schemeClr val="bg1"/>
                </a:solidFill>
                <a:sym typeface="+mn-ea"/>
              </a:rPr>
              <a:t>this helps reduce the dimensionality and the number of parameters of the feature maps created by</a:t>
            </a:r>
            <a:endParaRPr sz="2000">
              <a:solidFill>
                <a:schemeClr val="bg1"/>
              </a:solidFill>
              <a:sym typeface="+mn-ea"/>
            </a:endParaRPr>
          </a:p>
          <a:p>
            <a:endParaRPr lang="en-US" sz="2000">
              <a:solidFill>
                <a:schemeClr val="bg1"/>
              </a:solidFill>
              <a:sym typeface="+mn-ea"/>
            </a:endParaRPr>
          </a:p>
          <a:p>
            <a:endParaRPr lang="en-US" sz="1100">
              <a:solidFill>
                <a:schemeClr val="bg1"/>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19150" y="862330"/>
            <a:ext cx="10515600" cy="4351338"/>
          </a:xfrm>
        </p:spPr>
        <p:txBody>
          <a:bodyPr/>
          <a:p>
            <a:pPr marL="514350" indent="-514350" algn="just">
              <a:lnSpc>
                <a:spcPct val="150000"/>
              </a:lnSpc>
              <a:buFont typeface="+mj-lt"/>
              <a:buAutoNum type="arabicPeriod" startAt="4"/>
            </a:pPr>
            <a:r>
              <a:rPr lang="en-US" sz="2000">
                <a:solidFill>
                  <a:schemeClr val="bg1"/>
                </a:solidFill>
                <a:sym typeface="+mn-ea"/>
              </a:rPr>
              <a:t>Fully Connected Layers: </a:t>
            </a:r>
            <a:r>
              <a:rPr sz="2000">
                <a:solidFill>
                  <a:schemeClr val="bg1"/>
                </a:solidFill>
                <a:sym typeface="+mn-ea"/>
              </a:rPr>
              <a:t>VGG</a:t>
            </a:r>
            <a:r>
              <a:rPr lang="en-IN" sz="2000">
                <a:solidFill>
                  <a:schemeClr val="bg1"/>
                </a:solidFill>
                <a:sym typeface="+mn-ea"/>
              </a:rPr>
              <a:t>16</a:t>
            </a:r>
            <a:r>
              <a:rPr sz="2000">
                <a:solidFill>
                  <a:schemeClr val="bg1"/>
                </a:solidFill>
                <a:sym typeface="+mn-ea"/>
              </a:rPr>
              <a:t> includes three fully connected layers. The first two layers each have 4096 channels, and the third layer has 1000 channels, one for every class.</a:t>
            </a:r>
            <a:endParaRPr sz="2000">
              <a:solidFill>
                <a:schemeClr val="bg1"/>
              </a:solidFill>
              <a:sym typeface="+mn-ea"/>
            </a:endParaRPr>
          </a:p>
          <a:p>
            <a:pPr marL="514350" indent="-514350" algn="just">
              <a:lnSpc>
                <a:spcPct val="150000"/>
              </a:lnSpc>
              <a:buFont typeface="+mj-lt"/>
              <a:buAutoNum type="arabicPeriod" startAt="4"/>
            </a:pPr>
            <a:r>
              <a:rPr lang="en-US" sz="2000">
                <a:solidFill>
                  <a:schemeClr val="bg1"/>
                </a:solidFill>
                <a:sym typeface="+mn-ea"/>
              </a:rPr>
              <a:t>Convolutional Layers: VGG1</a:t>
            </a:r>
            <a:r>
              <a:rPr lang="en-IN" altLang="en-US" sz="2000">
                <a:solidFill>
                  <a:schemeClr val="bg1"/>
                </a:solidFill>
                <a:sym typeface="+mn-ea"/>
              </a:rPr>
              <a:t>6</a:t>
            </a:r>
            <a:r>
              <a:rPr lang="en-US" sz="2000">
                <a:solidFill>
                  <a:schemeClr val="bg1"/>
                </a:solidFill>
                <a:sym typeface="+mn-ea"/>
              </a:rPr>
              <a:t> has 1</a:t>
            </a:r>
            <a:r>
              <a:rPr lang="en-IN" altLang="en-US" sz="2000">
                <a:solidFill>
                  <a:schemeClr val="bg1"/>
                </a:solidFill>
                <a:sym typeface="+mn-ea"/>
              </a:rPr>
              <a:t>3</a:t>
            </a:r>
            <a:r>
              <a:rPr lang="en-US" sz="2000">
                <a:solidFill>
                  <a:schemeClr val="bg1"/>
                </a:solidFill>
                <a:sym typeface="+mn-ea"/>
              </a:rPr>
              <a:t> convolutional layers, which are used to extract features from images. Each convolutional layer is followed by a ReLU activation function, which introduces non-linearity into the model.</a:t>
            </a:r>
            <a:endParaRPr lang="en-US" sz="2000">
              <a:solidFill>
                <a:schemeClr val="bg1"/>
              </a:solidFill>
              <a:sym typeface="+mn-ea"/>
            </a:endParaRPr>
          </a:p>
          <a:p>
            <a:pPr marL="0" indent="0" algn="just">
              <a:lnSpc>
                <a:spcPct val="150000"/>
              </a:lnSpc>
              <a:buFont typeface="+mj-lt"/>
              <a:buNone/>
            </a:pPr>
            <a:endParaRPr lang="en-US" sz="2000">
              <a:solidFill>
                <a:schemeClr val="bg1"/>
              </a:solidFill>
              <a:sym typeface="+mn-ea"/>
            </a:endParaRPr>
          </a:p>
          <a:p>
            <a:pPr marL="514350" indent="-514350" algn="just">
              <a:lnSpc>
                <a:spcPct val="150000"/>
              </a:lnSpc>
              <a:buFont typeface="+mj-lt"/>
              <a:buAutoNum type="arabicPeriod" startAt="4"/>
            </a:pPr>
            <a:endParaRPr lang="en-US" sz="2000"/>
          </a:p>
        </p:txBody>
      </p:sp>
      <p:pic>
        <p:nvPicPr>
          <p:cNvPr id="5" name="Picture 4" descr="vgg16"/>
          <p:cNvPicPr>
            <a:picLocks noChangeAspect="1"/>
          </p:cNvPicPr>
          <p:nvPr/>
        </p:nvPicPr>
        <p:blipFill>
          <a:blip r:embed="rId1"/>
          <a:stretch>
            <a:fillRect/>
          </a:stretch>
        </p:blipFill>
        <p:spPr>
          <a:xfrm>
            <a:off x="1693545" y="4112260"/>
            <a:ext cx="8247380" cy="21551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chemeClr val="bg1"/>
                </a:solidFill>
              </a:rPr>
              <a:t>RESNET50 MODEL</a:t>
            </a:r>
            <a:endParaRPr lang="en-IN" altLang="en-US" sz="3200">
              <a:solidFill>
                <a:schemeClr val="bg1"/>
              </a:solidFill>
            </a:endParaRPr>
          </a:p>
        </p:txBody>
      </p:sp>
      <p:sp>
        <p:nvSpPr>
          <p:cNvPr id="3" name="Content Placeholder 2"/>
          <p:cNvSpPr>
            <a:spLocks noGrp="1"/>
          </p:cNvSpPr>
          <p:nvPr>
            <p:ph idx="1"/>
          </p:nvPr>
        </p:nvSpPr>
        <p:spPr>
          <a:xfrm>
            <a:off x="838200" y="1582420"/>
            <a:ext cx="10515600" cy="4351338"/>
          </a:xfrm>
        </p:spPr>
        <p:txBody>
          <a:bodyPr>
            <a:normAutofit fontScale="90000" lnSpcReduction="10000"/>
          </a:bodyPr>
          <a:p>
            <a:pPr algn="just">
              <a:lnSpc>
                <a:spcPct val="150000"/>
              </a:lnSpc>
            </a:pPr>
            <a:r>
              <a:rPr lang="en-US" sz="2000">
                <a:solidFill>
                  <a:schemeClr val="bg1"/>
                </a:solidFill>
              </a:rPr>
              <a:t>ResNet stands for Residual Network and is a specific type of convolutional neural network (CNN) introduced in the 2015 paper “Deep Residual Learning for Image Recognition” by He Kaiming, Zhang Xiangyu, Ren Shaoqing, and Sun Jian. </a:t>
            </a:r>
            <a:endParaRPr lang="en-US" sz="2000">
              <a:solidFill>
                <a:schemeClr val="bg1"/>
              </a:solidFill>
            </a:endParaRPr>
          </a:p>
          <a:p>
            <a:pPr algn="just">
              <a:lnSpc>
                <a:spcPct val="150000"/>
              </a:lnSpc>
            </a:pPr>
            <a:r>
              <a:rPr lang="en-US" sz="2000">
                <a:solidFill>
                  <a:schemeClr val="bg1"/>
                </a:solidFill>
              </a:rPr>
              <a:t>ResNet-50 is a 50-layer convolutional neural network (48 convolutional layers, one MaxPool layer, and one average pool layer). Residual neural networks are a type of artificial neural network (ANN) that forms networks by stacking residual blocks.</a:t>
            </a:r>
            <a:endParaRPr lang="en-US" sz="2000">
              <a:solidFill>
                <a:schemeClr val="bg1"/>
              </a:solidFill>
            </a:endParaRPr>
          </a:p>
          <a:p>
            <a:pPr algn="just">
              <a:lnSpc>
                <a:spcPct val="150000"/>
              </a:lnSpc>
            </a:pPr>
            <a:r>
              <a:rPr lang="en-US" sz="2000">
                <a:solidFill>
                  <a:schemeClr val="bg1"/>
                </a:solidFill>
              </a:rPr>
              <a:t>The ResNet architecture follows two basic design rules. First, the number of filters in each layer is the same depending on the size of the output feature map. Second, if the feature map’s size is halved, it has double the number of filters to maintain the time complexity of each layer.</a:t>
            </a:r>
            <a:endParaRPr lang="en-US" sz="200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chemeClr val="bg1"/>
                </a:solidFill>
              </a:rPr>
              <a:t>INCEPTION V3</a:t>
            </a:r>
            <a:endParaRPr lang="en-IN" altLang="en-US" sz="3200">
              <a:solidFill>
                <a:schemeClr val="bg1"/>
              </a:solidFill>
            </a:endParaRPr>
          </a:p>
        </p:txBody>
      </p:sp>
      <p:sp>
        <p:nvSpPr>
          <p:cNvPr id="3" name="Content Placeholder 2"/>
          <p:cNvSpPr>
            <a:spLocks noGrp="1"/>
          </p:cNvSpPr>
          <p:nvPr>
            <p:ph idx="1"/>
          </p:nvPr>
        </p:nvSpPr>
        <p:spPr>
          <a:xfrm>
            <a:off x="838200" y="1511300"/>
            <a:ext cx="10515600" cy="4533900"/>
          </a:xfrm>
        </p:spPr>
        <p:txBody>
          <a:bodyPr>
            <a:noAutofit/>
          </a:bodyPr>
          <a:p>
            <a:pPr algn="just">
              <a:lnSpc>
                <a:spcPct val="150000"/>
              </a:lnSpc>
            </a:pPr>
            <a:r>
              <a:rPr lang="en-US" sz="1900">
                <a:solidFill>
                  <a:schemeClr val="bg1"/>
                </a:solidFill>
              </a:rPr>
              <a:t>Inception v3 is a convolutional neural network for assisting in image analysis and object detection, and got its start as a module for GoogLeNet. It is the third edition of Google's Inception Convolutional Neural Network, originally introduced during the ImageNet Recognition Challenge. </a:t>
            </a:r>
            <a:endParaRPr lang="en-US" sz="1900">
              <a:solidFill>
                <a:schemeClr val="bg1"/>
              </a:solidFill>
            </a:endParaRPr>
          </a:p>
          <a:p>
            <a:pPr algn="just">
              <a:lnSpc>
                <a:spcPct val="150000"/>
              </a:lnSpc>
            </a:pPr>
            <a:r>
              <a:rPr lang="en-US" sz="1900">
                <a:solidFill>
                  <a:schemeClr val="bg1"/>
                </a:solidFill>
              </a:rPr>
              <a:t>The design of Inceptionv3 was intended to allow deeper networks while also keeping the number of parameters from growing too large</a:t>
            </a:r>
            <a:r>
              <a:rPr lang="en-IN" altLang="en-US" sz="1900">
                <a:solidFill>
                  <a:schemeClr val="bg1"/>
                </a:solidFill>
              </a:rPr>
              <a:t>.</a:t>
            </a:r>
            <a:endParaRPr lang="en-US" sz="1900">
              <a:solidFill>
                <a:schemeClr val="bg1"/>
              </a:solidFill>
            </a:endParaRPr>
          </a:p>
          <a:p>
            <a:pPr algn="just">
              <a:lnSpc>
                <a:spcPct val="150000"/>
              </a:lnSpc>
            </a:pPr>
            <a:r>
              <a:rPr lang="en-US" sz="1900">
                <a:solidFill>
                  <a:schemeClr val="bg1"/>
                </a:solidFill>
              </a:rPr>
              <a:t>The model itself is made up of symmetric and asymmetric building blocks, including convolutions, average pooling, max pooling, concatenations, dropouts, and fully connected layers. Batch normalization is used extensively throughout the model and applied to activation inputs. Loss is computed using Softmax.</a:t>
            </a:r>
            <a:endParaRPr lang="en-US" sz="19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85215" y="537845"/>
            <a:ext cx="10515600" cy="1325563"/>
          </a:xfrm>
        </p:spPr>
        <p:txBody>
          <a:bodyPr>
            <a:normAutofit/>
          </a:bodyPr>
          <a:p>
            <a:r>
              <a:rPr lang="en-IN" altLang="en-US" sz="3200">
                <a:solidFill>
                  <a:schemeClr val="bg1"/>
                </a:solidFill>
              </a:rPr>
              <a:t>Plots of training,testing loss and accuracy :</a:t>
            </a:r>
            <a:endParaRPr lang="en-IN" altLang="en-US" sz="3200">
              <a:solidFill>
                <a:schemeClr val="bg1"/>
              </a:solidFill>
            </a:endParaRPr>
          </a:p>
        </p:txBody>
      </p:sp>
      <p:pic>
        <p:nvPicPr>
          <p:cNvPr id="5" name="Picture 4" descr="vgg19 model graph"/>
          <p:cNvPicPr>
            <a:picLocks noChangeAspect="1"/>
          </p:cNvPicPr>
          <p:nvPr/>
        </p:nvPicPr>
        <p:blipFill>
          <a:blip r:embed="rId1"/>
          <a:stretch>
            <a:fillRect/>
          </a:stretch>
        </p:blipFill>
        <p:spPr>
          <a:xfrm>
            <a:off x="6958330" y="2310765"/>
            <a:ext cx="3679190" cy="2626995"/>
          </a:xfrm>
          <a:prstGeom prst="rect">
            <a:avLst/>
          </a:prstGeom>
        </p:spPr>
      </p:pic>
      <p:sp>
        <p:nvSpPr>
          <p:cNvPr id="6" name="Text Box 5"/>
          <p:cNvSpPr txBox="1"/>
          <p:nvPr/>
        </p:nvSpPr>
        <p:spPr>
          <a:xfrm>
            <a:off x="1649730" y="5384800"/>
            <a:ext cx="8493760" cy="368300"/>
          </a:xfrm>
          <a:prstGeom prst="rect">
            <a:avLst/>
          </a:prstGeom>
          <a:noFill/>
        </p:spPr>
        <p:txBody>
          <a:bodyPr wrap="square" rtlCol="0">
            <a:spAutoFit/>
          </a:bodyPr>
          <a:p>
            <a:r>
              <a:rPr lang="en-IN" altLang="en-US">
                <a:solidFill>
                  <a:schemeClr val="bg1"/>
                </a:solidFill>
              </a:rPr>
              <a:t>CNN with epochs=40				   VGG19 with epochs=20</a:t>
            </a:r>
            <a:endParaRPr lang="en-IN" altLang="en-US">
              <a:solidFill>
                <a:schemeClr val="bg1"/>
              </a:solidFill>
            </a:endParaRPr>
          </a:p>
        </p:txBody>
      </p:sp>
      <p:pic>
        <p:nvPicPr>
          <p:cNvPr id="7" name="Content Placeholder 6"/>
          <p:cNvPicPr>
            <a:picLocks noChangeAspect="1"/>
          </p:cNvPicPr>
          <p:nvPr>
            <p:ph idx="1"/>
          </p:nvPr>
        </p:nvPicPr>
        <p:blipFill>
          <a:blip r:embed="rId2"/>
          <a:stretch>
            <a:fillRect/>
          </a:stretch>
        </p:blipFill>
        <p:spPr>
          <a:xfrm>
            <a:off x="1216660" y="2310765"/>
            <a:ext cx="3538855" cy="25660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p:nvPr/>
        </p:nvSpPr>
        <p:spPr>
          <a:xfrm>
            <a:off x="1291590" y="732790"/>
            <a:ext cx="9143365" cy="645160"/>
          </a:xfrm>
          <a:prstGeom prst="rect">
            <a:avLst/>
          </a:prstGeom>
          <a:noFill/>
        </p:spPr>
        <p:txBody>
          <a:bodyPr wrap="square" rtlCol="0">
            <a:spAutoFit/>
          </a:bodyPr>
          <a:p>
            <a:r>
              <a:rPr lang="en-IN" altLang="en-US" sz="3200">
                <a:solidFill>
                  <a:schemeClr val="bg1"/>
                </a:solidFill>
              </a:rPr>
              <a:t>BACKGROUND/PROBLEM STATEMENT</a:t>
            </a:r>
            <a:r>
              <a:rPr lang="en-IN" altLang="en-US" sz="3600">
                <a:solidFill>
                  <a:schemeClr val="bg1"/>
                </a:solidFill>
              </a:rPr>
              <a:t>:</a:t>
            </a:r>
            <a:endParaRPr lang="en-IN" altLang="en-US" sz="3600">
              <a:solidFill>
                <a:schemeClr val="bg1"/>
              </a:solidFill>
            </a:endParaRPr>
          </a:p>
        </p:txBody>
      </p:sp>
      <p:sp>
        <p:nvSpPr>
          <p:cNvPr id="16" name="Text Box 15"/>
          <p:cNvSpPr txBox="1"/>
          <p:nvPr/>
        </p:nvSpPr>
        <p:spPr>
          <a:xfrm>
            <a:off x="1290955" y="1793875"/>
            <a:ext cx="9851390" cy="368300"/>
          </a:xfrm>
          <a:prstGeom prst="rect">
            <a:avLst/>
          </a:prstGeom>
          <a:noFill/>
        </p:spPr>
        <p:txBody>
          <a:bodyPr wrap="square" rtlCol="0">
            <a:spAutoFit/>
          </a:bodyPr>
          <a:p>
            <a:endParaRPr lang="en-US"/>
          </a:p>
        </p:txBody>
      </p:sp>
      <p:sp>
        <p:nvSpPr>
          <p:cNvPr id="17" name="Text Box 16"/>
          <p:cNvSpPr txBox="1"/>
          <p:nvPr/>
        </p:nvSpPr>
        <p:spPr>
          <a:xfrm>
            <a:off x="1334770" y="1647190"/>
            <a:ext cx="9049385" cy="4246245"/>
          </a:xfrm>
          <a:prstGeom prst="rect">
            <a:avLst/>
          </a:prstGeom>
          <a:noFill/>
        </p:spPr>
        <p:txBody>
          <a:bodyPr wrap="square" rtlCol="0">
            <a:spAutoFit/>
          </a:bodyPr>
          <a:p>
            <a:pPr algn="just">
              <a:lnSpc>
                <a:spcPct val="150000"/>
              </a:lnSpc>
            </a:pPr>
            <a:r>
              <a:rPr lang="en-US">
                <a:solidFill>
                  <a:schemeClr val="bg1"/>
                </a:solidFill>
              </a:rPr>
              <a:t>Arthritis is a disorder that causes swelling, tenderness, inflammation, stiffness etc. in one or more joints. Arthritis is more common in older people and typically worsens with age. While there are many different types of arthritis with different causes and treatments, osteoarthritis is the most prevalent. Osteoarthritis is estimated to affect nearly 237 million people globally, this accounts for almost 3.3% of the human population.</a:t>
            </a:r>
            <a:endParaRPr lang="en-US">
              <a:solidFill>
                <a:schemeClr val="bg1"/>
              </a:solidFill>
            </a:endParaRPr>
          </a:p>
          <a:p>
            <a:pPr algn="just">
              <a:lnSpc>
                <a:spcPct val="150000"/>
              </a:lnSpc>
            </a:pPr>
            <a:endParaRPr lang="en-US">
              <a:solidFill>
                <a:schemeClr val="bg1"/>
              </a:solidFill>
            </a:endParaRPr>
          </a:p>
          <a:p>
            <a:pPr algn="just">
              <a:lnSpc>
                <a:spcPct val="150000"/>
              </a:lnSpc>
            </a:pPr>
            <a:r>
              <a:rPr lang="en-US">
                <a:solidFill>
                  <a:schemeClr val="bg1"/>
                </a:solidFill>
              </a:rPr>
              <a:t>The Knee Osteoarthritis Detection helps patients detect Osteoarthritis in their knees. Along with helping with early detection, this also detects the severity of the disorder.</a:t>
            </a:r>
            <a:endParaRPr lang="en-IN" alt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28675" y="579120"/>
            <a:ext cx="3470910" cy="2515870"/>
          </a:xfrm>
          <a:prstGeom prst="rect">
            <a:avLst/>
          </a:prstGeom>
        </p:spPr>
      </p:pic>
      <p:pic>
        <p:nvPicPr>
          <p:cNvPr id="5" name="Picture 4"/>
          <p:cNvPicPr>
            <a:picLocks noChangeAspect="1"/>
          </p:cNvPicPr>
          <p:nvPr/>
        </p:nvPicPr>
        <p:blipFill>
          <a:blip r:embed="rId2"/>
          <a:stretch>
            <a:fillRect/>
          </a:stretch>
        </p:blipFill>
        <p:spPr>
          <a:xfrm>
            <a:off x="4124960" y="3459480"/>
            <a:ext cx="3637280" cy="2503805"/>
          </a:xfrm>
          <a:prstGeom prst="rect">
            <a:avLst/>
          </a:prstGeom>
        </p:spPr>
      </p:pic>
      <p:pic>
        <p:nvPicPr>
          <p:cNvPr id="6" name="Picture 5"/>
          <p:cNvPicPr>
            <a:picLocks noChangeAspect="1"/>
          </p:cNvPicPr>
          <p:nvPr/>
        </p:nvPicPr>
        <p:blipFill>
          <a:blip r:embed="rId3"/>
          <a:stretch>
            <a:fillRect/>
          </a:stretch>
        </p:blipFill>
        <p:spPr>
          <a:xfrm>
            <a:off x="7762240" y="579120"/>
            <a:ext cx="3601720" cy="2584450"/>
          </a:xfrm>
          <a:prstGeom prst="rect">
            <a:avLst/>
          </a:prstGeom>
        </p:spPr>
      </p:pic>
      <p:sp>
        <p:nvSpPr>
          <p:cNvPr id="7" name="Text Box 6"/>
          <p:cNvSpPr txBox="1"/>
          <p:nvPr/>
        </p:nvSpPr>
        <p:spPr>
          <a:xfrm>
            <a:off x="1057275" y="3338195"/>
            <a:ext cx="3013075" cy="645160"/>
          </a:xfrm>
          <a:prstGeom prst="rect">
            <a:avLst/>
          </a:prstGeom>
          <a:noFill/>
        </p:spPr>
        <p:txBody>
          <a:bodyPr wrap="square" rtlCol="0">
            <a:spAutoFit/>
          </a:bodyPr>
          <a:p>
            <a:r>
              <a:rPr lang="en-IN" altLang="en-US">
                <a:solidFill>
                  <a:schemeClr val="bg1"/>
                </a:solidFill>
              </a:rPr>
              <a:t>VGG16  With 20 Epochs 			</a:t>
            </a:r>
            <a:endParaRPr lang="en-IN" altLang="en-US">
              <a:solidFill>
                <a:schemeClr val="bg1"/>
              </a:solidFill>
            </a:endParaRPr>
          </a:p>
        </p:txBody>
      </p:sp>
      <p:sp>
        <p:nvSpPr>
          <p:cNvPr id="8" name="Text Box 7"/>
          <p:cNvSpPr txBox="1"/>
          <p:nvPr/>
        </p:nvSpPr>
        <p:spPr>
          <a:xfrm>
            <a:off x="8121650" y="3459480"/>
            <a:ext cx="3366135" cy="368300"/>
          </a:xfrm>
          <a:prstGeom prst="rect">
            <a:avLst/>
          </a:prstGeom>
          <a:noFill/>
        </p:spPr>
        <p:txBody>
          <a:bodyPr wrap="square" rtlCol="0">
            <a:spAutoFit/>
          </a:bodyPr>
          <a:p>
            <a:r>
              <a:rPr lang="en-IN" altLang="en-US">
                <a:solidFill>
                  <a:schemeClr val="bg1"/>
                </a:solidFill>
              </a:rPr>
              <a:t>INCEPTION V3 With 20 Epochs</a:t>
            </a:r>
            <a:endParaRPr lang="en-IN" altLang="en-US">
              <a:solidFill>
                <a:schemeClr val="bg1"/>
              </a:solidFill>
            </a:endParaRPr>
          </a:p>
        </p:txBody>
      </p:sp>
      <p:sp>
        <p:nvSpPr>
          <p:cNvPr id="9" name="Text Box 8"/>
          <p:cNvSpPr txBox="1"/>
          <p:nvPr/>
        </p:nvSpPr>
        <p:spPr>
          <a:xfrm>
            <a:off x="4543425" y="6106160"/>
            <a:ext cx="3105150" cy="368300"/>
          </a:xfrm>
          <a:prstGeom prst="rect">
            <a:avLst/>
          </a:prstGeom>
          <a:noFill/>
        </p:spPr>
        <p:txBody>
          <a:bodyPr wrap="square" rtlCol="0">
            <a:spAutoFit/>
          </a:bodyPr>
          <a:p>
            <a:r>
              <a:rPr lang="en-IN" altLang="en-US">
                <a:solidFill>
                  <a:schemeClr val="bg1"/>
                </a:solidFill>
              </a:rPr>
              <a:t>RESNET50 With 20 Epochs</a:t>
            </a:r>
            <a:endParaRPr lang="en-IN" altLang="en-US">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descr="acc&amp;lossforallmodels"/>
          <p:cNvPicPr>
            <a:picLocks noChangeAspect="1"/>
          </p:cNvPicPr>
          <p:nvPr>
            <p:ph idx="1"/>
          </p:nvPr>
        </p:nvPicPr>
        <p:blipFill>
          <a:blip r:embed="rId1"/>
          <a:stretch>
            <a:fillRect/>
          </a:stretch>
        </p:blipFill>
        <p:spPr>
          <a:xfrm>
            <a:off x="1296670" y="1838960"/>
            <a:ext cx="9885045" cy="4112260"/>
          </a:xfrm>
          <a:prstGeom prst="rect">
            <a:avLst/>
          </a:prstGeom>
        </p:spPr>
      </p:pic>
      <p:sp>
        <p:nvSpPr>
          <p:cNvPr id="4" name="Text Box 3"/>
          <p:cNvSpPr txBox="1"/>
          <p:nvPr/>
        </p:nvSpPr>
        <p:spPr>
          <a:xfrm>
            <a:off x="1297305" y="628650"/>
            <a:ext cx="8611870" cy="583565"/>
          </a:xfrm>
          <a:prstGeom prst="rect">
            <a:avLst/>
          </a:prstGeom>
          <a:noFill/>
        </p:spPr>
        <p:txBody>
          <a:bodyPr wrap="square" rtlCol="0">
            <a:spAutoFit/>
          </a:bodyPr>
          <a:p>
            <a:r>
              <a:rPr lang="en-IN" altLang="en-US" sz="3200" b="1">
                <a:solidFill>
                  <a:schemeClr val="bg1"/>
                </a:solidFill>
              </a:rPr>
              <a:t>ACCURACY AND LOSS FOR ALL MODELS:</a:t>
            </a:r>
            <a:endParaRPr lang="en-IN" altLang="en-US" sz="3200" b="1">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65480" y="739775"/>
            <a:ext cx="10881360" cy="5437505"/>
          </a:xfrm>
        </p:spPr>
        <p:txBody>
          <a:bodyPr>
            <a:normAutofit fontScale="80000"/>
          </a:bodyPr>
          <a:p>
            <a:pPr marL="0" indent="0">
              <a:lnSpc>
                <a:spcPct val="100000"/>
              </a:lnSpc>
              <a:spcBef>
                <a:spcPts val="140"/>
              </a:spcBef>
              <a:buNone/>
            </a:pPr>
            <a:r>
              <a:rPr sz="4000" b="1" spc="-5" dirty="0">
                <a:solidFill>
                  <a:schemeClr val="bg1"/>
                </a:solidFill>
                <a:uFill>
                  <a:solidFill>
                    <a:srgbClr val="000000"/>
                  </a:solidFill>
                </a:uFill>
                <a:cs typeface="+mn-lt"/>
                <a:sym typeface="+mn-ea"/>
              </a:rPr>
              <a:t> </a:t>
            </a:r>
            <a:r>
              <a:rPr sz="4000" b="1" cap="all" dirty="0">
                <a:solidFill>
                  <a:schemeClr val="bg1"/>
                </a:solidFill>
                <a:uFill>
                  <a:solidFill>
                    <a:srgbClr val="000000"/>
                  </a:solidFill>
                </a:uFill>
                <a:cs typeface="+mn-lt"/>
                <a:sym typeface="+mn-ea"/>
              </a:rPr>
              <a:t>Purpose of the system</a:t>
            </a:r>
            <a:r>
              <a:rPr sz="4000" b="1" spc="15" dirty="0">
                <a:solidFill>
                  <a:schemeClr val="bg1"/>
                </a:solidFill>
                <a:uFill>
                  <a:solidFill>
                    <a:srgbClr val="000000"/>
                  </a:solidFill>
                </a:uFill>
                <a:cs typeface="+mn-lt"/>
                <a:sym typeface="+mn-ea"/>
              </a:rPr>
              <a:t>:</a:t>
            </a:r>
            <a:endParaRPr sz="4000">
              <a:solidFill>
                <a:schemeClr val="bg1"/>
              </a:solidFill>
              <a:cs typeface="+mn-lt"/>
            </a:endParaRPr>
          </a:p>
          <a:p>
            <a:pPr marL="0" marR="5080" indent="0" algn="just">
              <a:lnSpc>
                <a:spcPct val="110000"/>
              </a:lnSpc>
              <a:spcBef>
                <a:spcPts val="1580"/>
              </a:spcBef>
              <a:buSzPct val="80000"/>
              <a:tabLst>
                <a:tab pos="134620" algn="l"/>
              </a:tabLst>
            </a:pPr>
            <a:r>
              <a:rPr lang="en-IN" dirty="0">
                <a:solidFill>
                  <a:schemeClr val="bg1"/>
                </a:solidFill>
                <a:cs typeface="+mn-lt"/>
                <a:sym typeface="+mn-ea"/>
              </a:rPr>
              <a:t> </a:t>
            </a:r>
            <a:r>
              <a:rPr dirty="0">
                <a:solidFill>
                  <a:schemeClr val="bg1"/>
                </a:solidFill>
                <a:cs typeface="+mn-lt"/>
                <a:sym typeface="+mn-ea"/>
              </a:rPr>
              <a:t>The</a:t>
            </a:r>
            <a:r>
              <a:rPr spc="5" dirty="0">
                <a:solidFill>
                  <a:schemeClr val="bg1"/>
                </a:solidFill>
                <a:cs typeface="+mn-lt"/>
                <a:sym typeface="+mn-ea"/>
              </a:rPr>
              <a:t> </a:t>
            </a:r>
            <a:r>
              <a:rPr dirty="0">
                <a:solidFill>
                  <a:schemeClr val="bg1"/>
                </a:solidFill>
                <a:cs typeface="+mn-lt"/>
                <a:sym typeface="+mn-ea"/>
              </a:rPr>
              <a:t>Knee</a:t>
            </a:r>
            <a:r>
              <a:rPr spc="20" dirty="0">
                <a:solidFill>
                  <a:schemeClr val="bg1"/>
                </a:solidFill>
                <a:cs typeface="+mn-lt"/>
                <a:sym typeface="+mn-ea"/>
              </a:rPr>
              <a:t> </a:t>
            </a:r>
            <a:r>
              <a:rPr dirty="0">
                <a:solidFill>
                  <a:schemeClr val="bg1"/>
                </a:solidFill>
                <a:cs typeface="+mn-lt"/>
                <a:sym typeface="+mn-ea"/>
              </a:rPr>
              <a:t>Osteoarthritis</a:t>
            </a:r>
            <a:r>
              <a:rPr spc="5" dirty="0">
                <a:solidFill>
                  <a:schemeClr val="bg1"/>
                </a:solidFill>
                <a:cs typeface="+mn-lt"/>
                <a:sym typeface="+mn-ea"/>
              </a:rPr>
              <a:t> </a:t>
            </a:r>
            <a:r>
              <a:rPr dirty="0">
                <a:solidFill>
                  <a:schemeClr val="bg1"/>
                </a:solidFill>
                <a:cs typeface="+mn-lt"/>
                <a:sym typeface="+mn-ea"/>
              </a:rPr>
              <a:t>Detection</a:t>
            </a:r>
            <a:r>
              <a:rPr spc="15" dirty="0">
                <a:solidFill>
                  <a:schemeClr val="bg1"/>
                </a:solidFill>
                <a:cs typeface="+mn-lt"/>
                <a:sym typeface="+mn-ea"/>
              </a:rPr>
              <a:t> </a:t>
            </a:r>
            <a:r>
              <a:rPr dirty="0">
                <a:solidFill>
                  <a:schemeClr val="bg1"/>
                </a:solidFill>
                <a:cs typeface="+mn-lt"/>
                <a:sym typeface="+mn-ea"/>
              </a:rPr>
              <a:t>helps</a:t>
            </a:r>
            <a:r>
              <a:rPr spc="15" dirty="0">
                <a:solidFill>
                  <a:schemeClr val="bg1"/>
                </a:solidFill>
                <a:cs typeface="+mn-lt"/>
                <a:sym typeface="+mn-ea"/>
              </a:rPr>
              <a:t> </a:t>
            </a:r>
            <a:r>
              <a:rPr dirty="0">
                <a:solidFill>
                  <a:schemeClr val="bg1"/>
                </a:solidFill>
                <a:cs typeface="+mn-lt"/>
                <a:sym typeface="+mn-ea"/>
              </a:rPr>
              <a:t>doctors</a:t>
            </a:r>
            <a:r>
              <a:rPr spc="15" dirty="0">
                <a:solidFill>
                  <a:schemeClr val="bg1"/>
                </a:solidFill>
                <a:cs typeface="+mn-lt"/>
                <a:sym typeface="+mn-ea"/>
              </a:rPr>
              <a:t> </a:t>
            </a:r>
            <a:r>
              <a:rPr dirty="0">
                <a:solidFill>
                  <a:schemeClr val="bg1"/>
                </a:solidFill>
                <a:cs typeface="+mn-lt"/>
                <a:sym typeface="+mn-ea"/>
              </a:rPr>
              <a:t>and</a:t>
            </a:r>
            <a:r>
              <a:rPr spc="15" dirty="0">
                <a:solidFill>
                  <a:schemeClr val="bg1"/>
                </a:solidFill>
                <a:cs typeface="+mn-lt"/>
                <a:sym typeface="+mn-ea"/>
              </a:rPr>
              <a:t> </a:t>
            </a:r>
            <a:r>
              <a:rPr spc="5" dirty="0">
                <a:solidFill>
                  <a:schemeClr val="bg1"/>
                </a:solidFill>
                <a:cs typeface="+mn-lt"/>
                <a:sym typeface="+mn-ea"/>
              </a:rPr>
              <a:t>patient</a:t>
            </a:r>
            <a:r>
              <a:rPr spc="30" dirty="0">
                <a:solidFill>
                  <a:schemeClr val="bg1"/>
                </a:solidFill>
                <a:cs typeface="+mn-lt"/>
                <a:sym typeface="+mn-ea"/>
              </a:rPr>
              <a:t> </a:t>
            </a:r>
            <a:r>
              <a:rPr spc="-10" dirty="0">
                <a:solidFill>
                  <a:schemeClr val="bg1"/>
                </a:solidFill>
                <a:cs typeface="+mn-lt"/>
                <a:sym typeface="+mn-ea"/>
              </a:rPr>
              <a:t>to</a:t>
            </a:r>
            <a:r>
              <a:rPr spc="15" dirty="0">
                <a:solidFill>
                  <a:schemeClr val="bg1"/>
                </a:solidFill>
                <a:cs typeface="+mn-lt"/>
                <a:sym typeface="+mn-ea"/>
              </a:rPr>
              <a:t> </a:t>
            </a:r>
            <a:r>
              <a:rPr spc="5" dirty="0">
                <a:solidFill>
                  <a:schemeClr val="bg1"/>
                </a:solidFill>
                <a:cs typeface="+mn-lt"/>
                <a:sym typeface="+mn-ea"/>
              </a:rPr>
              <a:t>detect</a:t>
            </a:r>
            <a:r>
              <a:rPr spc="10" dirty="0">
                <a:solidFill>
                  <a:schemeClr val="bg1"/>
                </a:solidFill>
                <a:cs typeface="+mn-lt"/>
                <a:sym typeface="+mn-ea"/>
              </a:rPr>
              <a:t> </a:t>
            </a:r>
            <a:r>
              <a:rPr lang="en-IN" spc="10" dirty="0">
                <a:solidFill>
                  <a:schemeClr val="bg1"/>
                </a:solidFill>
                <a:cs typeface="+mn-lt"/>
                <a:sym typeface="+mn-ea"/>
              </a:rPr>
              <a:t>         </a:t>
            </a:r>
            <a:r>
              <a:rPr spc="5" dirty="0">
                <a:solidFill>
                  <a:schemeClr val="bg1"/>
                </a:solidFill>
                <a:cs typeface="+mn-lt"/>
                <a:sym typeface="+mn-ea"/>
              </a:rPr>
              <a:t>Osteoarthritis</a:t>
            </a:r>
            <a:r>
              <a:rPr spc="30" dirty="0">
                <a:solidFill>
                  <a:schemeClr val="bg1"/>
                </a:solidFill>
                <a:cs typeface="+mn-lt"/>
                <a:sym typeface="+mn-ea"/>
              </a:rPr>
              <a:t> </a:t>
            </a:r>
            <a:r>
              <a:rPr spc="-10" dirty="0">
                <a:solidFill>
                  <a:schemeClr val="bg1"/>
                </a:solidFill>
                <a:cs typeface="+mn-lt"/>
                <a:sym typeface="+mn-ea"/>
              </a:rPr>
              <a:t>in</a:t>
            </a:r>
            <a:r>
              <a:rPr spc="15" dirty="0">
                <a:solidFill>
                  <a:schemeClr val="bg1"/>
                </a:solidFill>
                <a:cs typeface="+mn-lt"/>
                <a:sym typeface="+mn-ea"/>
              </a:rPr>
              <a:t> </a:t>
            </a:r>
            <a:r>
              <a:rPr spc="5" dirty="0">
                <a:solidFill>
                  <a:schemeClr val="bg1"/>
                </a:solidFill>
                <a:cs typeface="+mn-lt"/>
                <a:sym typeface="+mn-ea"/>
              </a:rPr>
              <a:t>their </a:t>
            </a:r>
            <a:r>
              <a:rPr spc="10" dirty="0">
                <a:solidFill>
                  <a:schemeClr val="bg1"/>
                </a:solidFill>
                <a:cs typeface="+mn-lt"/>
                <a:sym typeface="+mn-ea"/>
              </a:rPr>
              <a:t> knees.</a:t>
            </a:r>
            <a:r>
              <a:rPr spc="20" dirty="0">
                <a:solidFill>
                  <a:schemeClr val="bg1"/>
                </a:solidFill>
                <a:cs typeface="+mn-lt"/>
                <a:sym typeface="+mn-ea"/>
              </a:rPr>
              <a:t> </a:t>
            </a:r>
            <a:r>
              <a:rPr dirty="0">
                <a:solidFill>
                  <a:schemeClr val="bg1"/>
                </a:solidFill>
                <a:cs typeface="+mn-lt"/>
                <a:sym typeface="+mn-ea"/>
              </a:rPr>
              <a:t>Along</a:t>
            </a:r>
            <a:r>
              <a:rPr spc="25" dirty="0">
                <a:solidFill>
                  <a:schemeClr val="bg1"/>
                </a:solidFill>
                <a:cs typeface="+mn-lt"/>
                <a:sym typeface="+mn-ea"/>
              </a:rPr>
              <a:t> </a:t>
            </a:r>
            <a:r>
              <a:rPr dirty="0">
                <a:solidFill>
                  <a:schemeClr val="bg1"/>
                </a:solidFill>
                <a:cs typeface="+mn-lt"/>
                <a:sym typeface="+mn-ea"/>
              </a:rPr>
              <a:t>with</a:t>
            </a:r>
            <a:r>
              <a:rPr spc="10" dirty="0">
                <a:solidFill>
                  <a:schemeClr val="bg1"/>
                </a:solidFill>
                <a:cs typeface="+mn-lt"/>
                <a:sym typeface="+mn-ea"/>
              </a:rPr>
              <a:t> </a:t>
            </a:r>
            <a:r>
              <a:rPr spc="5" dirty="0">
                <a:solidFill>
                  <a:schemeClr val="bg1"/>
                </a:solidFill>
                <a:cs typeface="+mn-lt"/>
                <a:sym typeface="+mn-ea"/>
              </a:rPr>
              <a:t>helping</a:t>
            </a:r>
            <a:r>
              <a:rPr spc="25" dirty="0">
                <a:solidFill>
                  <a:schemeClr val="bg1"/>
                </a:solidFill>
                <a:cs typeface="+mn-lt"/>
                <a:sym typeface="+mn-ea"/>
              </a:rPr>
              <a:t> </a:t>
            </a:r>
            <a:r>
              <a:rPr dirty="0">
                <a:solidFill>
                  <a:schemeClr val="bg1"/>
                </a:solidFill>
                <a:cs typeface="+mn-lt"/>
                <a:sym typeface="+mn-ea"/>
              </a:rPr>
              <a:t>with</a:t>
            </a:r>
            <a:r>
              <a:rPr spc="20" dirty="0">
                <a:solidFill>
                  <a:schemeClr val="bg1"/>
                </a:solidFill>
                <a:cs typeface="+mn-lt"/>
                <a:sym typeface="+mn-ea"/>
              </a:rPr>
              <a:t> </a:t>
            </a:r>
            <a:r>
              <a:rPr spc="10" dirty="0">
                <a:solidFill>
                  <a:schemeClr val="bg1"/>
                </a:solidFill>
                <a:cs typeface="+mn-lt"/>
                <a:sym typeface="+mn-ea"/>
              </a:rPr>
              <a:t>early</a:t>
            </a:r>
            <a:r>
              <a:rPr spc="25" dirty="0">
                <a:solidFill>
                  <a:schemeClr val="bg1"/>
                </a:solidFill>
                <a:cs typeface="+mn-lt"/>
                <a:sym typeface="+mn-ea"/>
              </a:rPr>
              <a:t> </a:t>
            </a:r>
            <a:r>
              <a:rPr spc="10" dirty="0">
                <a:solidFill>
                  <a:schemeClr val="bg1"/>
                </a:solidFill>
                <a:cs typeface="+mn-lt"/>
                <a:sym typeface="+mn-ea"/>
              </a:rPr>
              <a:t>detection,</a:t>
            </a:r>
            <a:r>
              <a:rPr spc="35" dirty="0">
                <a:solidFill>
                  <a:schemeClr val="bg1"/>
                </a:solidFill>
                <a:cs typeface="+mn-lt"/>
                <a:sym typeface="+mn-ea"/>
              </a:rPr>
              <a:t> </a:t>
            </a:r>
            <a:r>
              <a:rPr spc="5" dirty="0">
                <a:solidFill>
                  <a:schemeClr val="bg1"/>
                </a:solidFill>
                <a:cs typeface="+mn-lt"/>
                <a:sym typeface="+mn-ea"/>
              </a:rPr>
              <a:t>this</a:t>
            </a:r>
            <a:r>
              <a:rPr spc="40" dirty="0">
                <a:solidFill>
                  <a:schemeClr val="bg1"/>
                </a:solidFill>
                <a:cs typeface="+mn-lt"/>
                <a:sym typeface="+mn-ea"/>
              </a:rPr>
              <a:t> </a:t>
            </a:r>
            <a:r>
              <a:rPr spc="10" dirty="0">
                <a:solidFill>
                  <a:schemeClr val="bg1"/>
                </a:solidFill>
                <a:cs typeface="+mn-lt"/>
                <a:sym typeface="+mn-ea"/>
              </a:rPr>
              <a:t>application</a:t>
            </a:r>
            <a:r>
              <a:rPr spc="40" dirty="0">
                <a:solidFill>
                  <a:schemeClr val="bg1"/>
                </a:solidFill>
                <a:cs typeface="+mn-lt"/>
                <a:sym typeface="+mn-ea"/>
              </a:rPr>
              <a:t> </a:t>
            </a:r>
            <a:r>
              <a:rPr spc="5" dirty="0">
                <a:solidFill>
                  <a:schemeClr val="bg1"/>
                </a:solidFill>
                <a:cs typeface="+mn-lt"/>
                <a:sym typeface="+mn-ea"/>
              </a:rPr>
              <a:t>also</a:t>
            </a:r>
            <a:r>
              <a:rPr spc="35" dirty="0">
                <a:solidFill>
                  <a:schemeClr val="bg1"/>
                </a:solidFill>
                <a:cs typeface="+mn-lt"/>
                <a:sym typeface="+mn-ea"/>
              </a:rPr>
              <a:t> </a:t>
            </a:r>
            <a:r>
              <a:rPr spc="15" dirty="0">
                <a:solidFill>
                  <a:schemeClr val="bg1"/>
                </a:solidFill>
                <a:cs typeface="+mn-lt"/>
                <a:sym typeface="+mn-ea"/>
              </a:rPr>
              <a:t>detects</a:t>
            </a:r>
            <a:r>
              <a:rPr spc="30" dirty="0">
                <a:solidFill>
                  <a:schemeClr val="bg1"/>
                </a:solidFill>
                <a:cs typeface="+mn-lt"/>
                <a:sym typeface="+mn-ea"/>
              </a:rPr>
              <a:t> </a:t>
            </a:r>
            <a:r>
              <a:rPr spc="10" dirty="0">
                <a:solidFill>
                  <a:schemeClr val="bg1"/>
                </a:solidFill>
                <a:cs typeface="+mn-lt"/>
                <a:sym typeface="+mn-ea"/>
              </a:rPr>
              <a:t>the</a:t>
            </a:r>
            <a:r>
              <a:rPr spc="15" dirty="0">
                <a:solidFill>
                  <a:schemeClr val="bg1"/>
                </a:solidFill>
                <a:cs typeface="+mn-lt"/>
                <a:sym typeface="+mn-ea"/>
              </a:rPr>
              <a:t> </a:t>
            </a:r>
            <a:r>
              <a:rPr spc="10" dirty="0">
                <a:solidFill>
                  <a:schemeClr val="bg1"/>
                </a:solidFill>
                <a:cs typeface="+mn-lt"/>
                <a:sym typeface="+mn-ea"/>
              </a:rPr>
              <a:t>severity</a:t>
            </a:r>
            <a:r>
              <a:rPr spc="40" dirty="0">
                <a:solidFill>
                  <a:schemeClr val="bg1"/>
                </a:solidFill>
                <a:cs typeface="+mn-lt"/>
                <a:sym typeface="+mn-ea"/>
              </a:rPr>
              <a:t> </a:t>
            </a:r>
            <a:r>
              <a:rPr dirty="0">
                <a:solidFill>
                  <a:schemeClr val="bg1"/>
                </a:solidFill>
                <a:cs typeface="+mn-lt"/>
                <a:sym typeface="+mn-ea"/>
              </a:rPr>
              <a:t>of </a:t>
            </a:r>
            <a:r>
              <a:rPr spc="-300" dirty="0">
                <a:solidFill>
                  <a:schemeClr val="bg1"/>
                </a:solidFill>
                <a:cs typeface="+mn-lt"/>
                <a:sym typeface="+mn-ea"/>
              </a:rPr>
              <a:t> </a:t>
            </a:r>
            <a:r>
              <a:rPr spc="10" dirty="0">
                <a:solidFill>
                  <a:schemeClr val="bg1"/>
                </a:solidFill>
                <a:cs typeface="+mn-lt"/>
                <a:sym typeface="+mn-ea"/>
              </a:rPr>
              <a:t>the</a:t>
            </a:r>
            <a:r>
              <a:rPr spc="50" dirty="0">
                <a:solidFill>
                  <a:schemeClr val="bg1"/>
                </a:solidFill>
                <a:cs typeface="+mn-lt"/>
                <a:sym typeface="+mn-ea"/>
              </a:rPr>
              <a:t> </a:t>
            </a:r>
            <a:r>
              <a:rPr spc="5" dirty="0">
                <a:solidFill>
                  <a:schemeClr val="bg1"/>
                </a:solidFill>
                <a:cs typeface="+mn-lt"/>
                <a:sym typeface="+mn-ea"/>
              </a:rPr>
              <a:t>disorder.This</a:t>
            </a:r>
            <a:r>
              <a:rPr spc="65" dirty="0">
                <a:solidFill>
                  <a:schemeClr val="bg1"/>
                </a:solidFill>
                <a:cs typeface="+mn-lt"/>
                <a:sym typeface="+mn-ea"/>
              </a:rPr>
              <a:t> </a:t>
            </a:r>
            <a:r>
              <a:rPr spc="5" dirty="0">
                <a:solidFill>
                  <a:schemeClr val="bg1"/>
                </a:solidFill>
                <a:cs typeface="+mn-lt"/>
                <a:sym typeface="+mn-ea"/>
              </a:rPr>
              <a:t>is</a:t>
            </a:r>
            <a:r>
              <a:rPr spc="35" dirty="0">
                <a:solidFill>
                  <a:schemeClr val="bg1"/>
                </a:solidFill>
                <a:cs typeface="+mn-lt"/>
                <a:sym typeface="+mn-ea"/>
              </a:rPr>
              <a:t> </a:t>
            </a:r>
            <a:r>
              <a:rPr spc="-5" dirty="0">
                <a:solidFill>
                  <a:schemeClr val="bg1"/>
                </a:solidFill>
                <a:cs typeface="+mn-lt"/>
                <a:sym typeface="+mn-ea"/>
              </a:rPr>
              <a:t>a</a:t>
            </a:r>
            <a:r>
              <a:rPr spc="30" dirty="0">
                <a:solidFill>
                  <a:schemeClr val="bg1"/>
                </a:solidFill>
                <a:cs typeface="+mn-lt"/>
                <a:sym typeface="+mn-ea"/>
              </a:rPr>
              <a:t> </a:t>
            </a:r>
            <a:r>
              <a:rPr spc="15" dirty="0">
                <a:solidFill>
                  <a:schemeClr val="bg1"/>
                </a:solidFill>
                <a:cs typeface="+mn-lt"/>
                <a:sym typeface="+mn-ea"/>
              </a:rPr>
              <a:t>fresh</a:t>
            </a:r>
            <a:r>
              <a:rPr spc="55" dirty="0">
                <a:solidFill>
                  <a:schemeClr val="bg1"/>
                </a:solidFill>
                <a:cs typeface="+mn-lt"/>
                <a:sym typeface="+mn-ea"/>
              </a:rPr>
              <a:t> </a:t>
            </a:r>
            <a:r>
              <a:rPr spc="20" dirty="0">
                <a:solidFill>
                  <a:schemeClr val="bg1"/>
                </a:solidFill>
                <a:cs typeface="+mn-lt"/>
                <a:sym typeface="+mn-ea"/>
              </a:rPr>
              <a:t>method</a:t>
            </a:r>
            <a:r>
              <a:rPr spc="60" dirty="0">
                <a:solidFill>
                  <a:schemeClr val="bg1"/>
                </a:solidFill>
                <a:cs typeface="+mn-lt"/>
                <a:sym typeface="+mn-ea"/>
              </a:rPr>
              <a:t> </a:t>
            </a:r>
            <a:r>
              <a:rPr spc="10" dirty="0">
                <a:solidFill>
                  <a:schemeClr val="bg1"/>
                </a:solidFill>
                <a:cs typeface="+mn-lt"/>
                <a:sym typeface="+mn-ea"/>
              </a:rPr>
              <a:t>for</a:t>
            </a:r>
            <a:r>
              <a:rPr spc="55" dirty="0">
                <a:solidFill>
                  <a:schemeClr val="bg1"/>
                </a:solidFill>
                <a:cs typeface="+mn-lt"/>
                <a:sym typeface="+mn-ea"/>
              </a:rPr>
              <a:t> </a:t>
            </a:r>
            <a:r>
              <a:rPr spc="15" dirty="0">
                <a:solidFill>
                  <a:schemeClr val="bg1"/>
                </a:solidFill>
                <a:cs typeface="+mn-lt"/>
                <a:sym typeface="+mn-ea"/>
              </a:rPr>
              <a:t>using</a:t>
            </a:r>
            <a:r>
              <a:rPr spc="75" dirty="0">
                <a:solidFill>
                  <a:schemeClr val="bg1"/>
                </a:solidFill>
                <a:cs typeface="+mn-lt"/>
                <a:sym typeface="+mn-ea"/>
              </a:rPr>
              <a:t> </a:t>
            </a:r>
            <a:r>
              <a:rPr spc="15" dirty="0">
                <a:solidFill>
                  <a:schemeClr val="bg1"/>
                </a:solidFill>
                <a:cs typeface="+mn-lt"/>
                <a:sym typeface="+mn-ea"/>
              </a:rPr>
              <a:t>X-ray</a:t>
            </a:r>
            <a:r>
              <a:rPr spc="75" dirty="0">
                <a:solidFill>
                  <a:schemeClr val="bg1"/>
                </a:solidFill>
                <a:cs typeface="+mn-lt"/>
                <a:sym typeface="+mn-ea"/>
              </a:rPr>
              <a:t> </a:t>
            </a:r>
            <a:r>
              <a:rPr spc="15" dirty="0">
                <a:solidFill>
                  <a:schemeClr val="bg1"/>
                </a:solidFill>
                <a:cs typeface="+mn-lt"/>
                <a:sym typeface="+mn-ea"/>
              </a:rPr>
              <a:t>pictures</a:t>
            </a:r>
            <a:r>
              <a:rPr spc="60" dirty="0">
                <a:solidFill>
                  <a:schemeClr val="bg1"/>
                </a:solidFill>
                <a:cs typeface="+mn-lt"/>
                <a:sym typeface="+mn-ea"/>
              </a:rPr>
              <a:t> </a:t>
            </a:r>
            <a:r>
              <a:rPr spc="10" dirty="0">
                <a:solidFill>
                  <a:schemeClr val="bg1"/>
                </a:solidFill>
                <a:cs typeface="+mn-lt"/>
                <a:sym typeface="+mn-ea"/>
              </a:rPr>
              <a:t>to</a:t>
            </a:r>
            <a:r>
              <a:rPr spc="50" dirty="0">
                <a:solidFill>
                  <a:schemeClr val="bg1"/>
                </a:solidFill>
                <a:cs typeface="+mn-lt"/>
                <a:sym typeface="+mn-ea"/>
              </a:rPr>
              <a:t> </a:t>
            </a:r>
            <a:r>
              <a:rPr spc="25" dirty="0">
                <a:solidFill>
                  <a:schemeClr val="bg1"/>
                </a:solidFill>
                <a:cs typeface="+mn-lt"/>
                <a:sym typeface="+mn-ea"/>
              </a:rPr>
              <a:t>automatically</a:t>
            </a:r>
            <a:r>
              <a:rPr spc="85" dirty="0">
                <a:solidFill>
                  <a:schemeClr val="bg1"/>
                </a:solidFill>
                <a:cs typeface="+mn-lt"/>
                <a:sym typeface="+mn-ea"/>
              </a:rPr>
              <a:t> </a:t>
            </a:r>
            <a:r>
              <a:rPr spc="20" dirty="0">
                <a:solidFill>
                  <a:schemeClr val="bg1"/>
                </a:solidFill>
                <a:cs typeface="+mn-lt"/>
                <a:sym typeface="+mn-ea"/>
              </a:rPr>
              <a:t>measure</a:t>
            </a:r>
            <a:r>
              <a:rPr spc="65" dirty="0">
                <a:solidFill>
                  <a:schemeClr val="bg1"/>
                </a:solidFill>
                <a:cs typeface="+mn-lt"/>
                <a:sym typeface="+mn-ea"/>
              </a:rPr>
              <a:t> </a:t>
            </a:r>
            <a:r>
              <a:rPr spc="10" dirty="0">
                <a:solidFill>
                  <a:schemeClr val="bg1"/>
                </a:solidFill>
                <a:cs typeface="+mn-lt"/>
                <a:sym typeface="+mn-ea"/>
              </a:rPr>
              <a:t>the </a:t>
            </a:r>
            <a:r>
              <a:rPr spc="-295" dirty="0">
                <a:solidFill>
                  <a:schemeClr val="bg1"/>
                </a:solidFill>
                <a:cs typeface="+mn-lt"/>
                <a:sym typeface="+mn-ea"/>
              </a:rPr>
              <a:t> </a:t>
            </a:r>
            <a:r>
              <a:rPr spc="-5" dirty="0">
                <a:solidFill>
                  <a:schemeClr val="bg1"/>
                </a:solidFill>
                <a:cs typeface="+mn-lt"/>
                <a:sym typeface="+mn-ea"/>
              </a:rPr>
              <a:t>severity</a:t>
            </a:r>
            <a:r>
              <a:rPr spc="-20" dirty="0">
                <a:solidFill>
                  <a:schemeClr val="bg1"/>
                </a:solidFill>
                <a:cs typeface="+mn-lt"/>
                <a:sym typeface="+mn-ea"/>
              </a:rPr>
              <a:t> </a:t>
            </a:r>
            <a:r>
              <a:rPr spc="-5" dirty="0">
                <a:solidFill>
                  <a:schemeClr val="bg1"/>
                </a:solidFill>
                <a:cs typeface="+mn-lt"/>
                <a:sym typeface="+mn-ea"/>
              </a:rPr>
              <a:t>of </a:t>
            </a:r>
            <a:r>
              <a:rPr spc="-10" dirty="0">
                <a:solidFill>
                  <a:schemeClr val="bg1"/>
                </a:solidFill>
                <a:cs typeface="+mn-lt"/>
                <a:sym typeface="+mn-ea"/>
              </a:rPr>
              <a:t>knee OA.</a:t>
            </a:r>
            <a:endParaRPr>
              <a:solidFill>
                <a:schemeClr val="bg1"/>
              </a:solidFill>
              <a:cs typeface="+mn-lt"/>
            </a:endParaRPr>
          </a:p>
          <a:p>
            <a:pPr>
              <a:lnSpc>
                <a:spcPct val="100000"/>
              </a:lnSpc>
              <a:spcBef>
                <a:spcPts val="10"/>
              </a:spcBef>
            </a:pPr>
            <a:endParaRPr>
              <a:solidFill>
                <a:schemeClr val="bg1"/>
              </a:solidFill>
              <a:cs typeface="+mn-lt"/>
            </a:endParaRPr>
          </a:p>
          <a:p>
            <a:pPr marL="0" indent="0">
              <a:lnSpc>
                <a:spcPct val="100000"/>
              </a:lnSpc>
              <a:buNone/>
            </a:pPr>
            <a:r>
              <a:rPr lang="en-IN" sz="4000" b="1" cap="all" dirty="0">
                <a:solidFill>
                  <a:schemeClr val="bg1"/>
                </a:solidFill>
                <a:uFill>
                  <a:solidFill>
                    <a:srgbClr val="000000"/>
                  </a:solidFill>
                </a:uFill>
                <a:cs typeface="+mn-lt"/>
                <a:sym typeface="+mn-ea"/>
              </a:rPr>
              <a:t> </a:t>
            </a:r>
            <a:r>
              <a:rPr sz="4000" b="1" cap="all" dirty="0">
                <a:solidFill>
                  <a:schemeClr val="bg1"/>
                </a:solidFill>
                <a:uFill>
                  <a:solidFill>
                    <a:srgbClr val="000000"/>
                  </a:solidFill>
                </a:uFill>
                <a:cs typeface="+mn-lt"/>
                <a:sym typeface="+mn-ea"/>
              </a:rPr>
              <a:t>Scope of the System</a:t>
            </a:r>
            <a:r>
              <a:rPr lang="en-IN" sz="4000" b="1" cap="all" dirty="0">
                <a:solidFill>
                  <a:schemeClr val="bg1"/>
                </a:solidFill>
                <a:uFill>
                  <a:solidFill>
                    <a:srgbClr val="000000"/>
                  </a:solidFill>
                </a:uFill>
                <a:cs typeface="+mn-lt"/>
                <a:sym typeface="+mn-ea"/>
              </a:rPr>
              <a:t>:</a:t>
            </a:r>
            <a:endParaRPr sz="4000" cap="all">
              <a:solidFill>
                <a:schemeClr val="bg1"/>
              </a:solidFill>
              <a:cs typeface="+mn-lt"/>
            </a:endParaRPr>
          </a:p>
          <a:p>
            <a:pPr marL="0" indent="0">
              <a:lnSpc>
                <a:spcPct val="100000"/>
              </a:lnSpc>
              <a:spcBef>
                <a:spcPts val="30"/>
              </a:spcBef>
              <a:buFont typeface="Arial" panose="020B0604020202020204" pitchFamily="34" charset="0"/>
              <a:buNone/>
            </a:pPr>
            <a:endParaRPr>
              <a:solidFill>
                <a:schemeClr val="bg1"/>
              </a:solidFill>
              <a:cs typeface="+mn-lt"/>
            </a:endParaRPr>
          </a:p>
          <a:p>
            <a:pPr marL="81280" indent="0">
              <a:lnSpc>
                <a:spcPct val="100000"/>
              </a:lnSpc>
              <a:spcBef>
                <a:spcPts val="5"/>
              </a:spcBef>
              <a:buSzPct val="80000"/>
              <a:buFont typeface="Arial" panose="020B0604020202020204" pitchFamily="34" charset="0"/>
              <a:buChar char="•"/>
              <a:tabLst>
                <a:tab pos="216535" algn="l"/>
              </a:tabLst>
            </a:pPr>
            <a:r>
              <a:rPr lang="en-IN" spc="-5" dirty="0">
                <a:solidFill>
                  <a:schemeClr val="bg1"/>
                </a:solidFill>
                <a:cs typeface="+mn-lt"/>
                <a:sym typeface="+mn-ea"/>
              </a:rPr>
              <a:t>  </a:t>
            </a:r>
            <a:r>
              <a:rPr spc="-5" dirty="0">
                <a:solidFill>
                  <a:schemeClr val="bg1"/>
                </a:solidFill>
                <a:cs typeface="+mn-lt"/>
                <a:sym typeface="+mn-ea"/>
              </a:rPr>
              <a:t>Based on</a:t>
            </a:r>
            <a:r>
              <a:rPr dirty="0">
                <a:solidFill>
                  <a:schemeClr val="bg1"/>
                </a:solidFill>
                <a:cs typeface="+mn-lt"/>
                <a:sym typeface="+mn-ea"/>
              </a:rPr>
              <a:t> </a:t>
            </a:r>
            <a:r>
              <a:rPr spc="-5" dirty="0">
                <a:solidFill>
                  <a:schemeClr val="bg1"/>
                </a:solidFill>
                <a:cs typeface="+mn-lt"/>
                <a:sym typeface="+mn-ea"/>
              </a:rPr>
              <a:t>the</a:t>
            </a:r>
            <a:r>
              <a:rPr spc="-10" dirty="0">
                <a:solidFill>
                  <a:schemeClr val="bg1"/>
                </a:solidFill>
                <a:cs typeface="+mn-lt"/>
                <a:sym typeface="+mn-ea"/>
              </a:rPr>
              <a:t> </a:t>
            </a:r>
            <a:r>
              <a:rPr spc="-5" dirty="0">
                <a:solidFill>
                  <a:schemeClr val="bg1"/>
                </a:solidFill>
                <a:cs typeface="+mn-lt"/>
                <a:sym typeface="+mn-ea"/>
              </a:rPr>
              <a:t>X-</a:t>
            </a:r>
            <a:r>
              <a:rPr spc="10" dirty="0">
                <a:solidFill>
                  <a:schemeClr val="bg1"/>
                </a:solidFill>
                <a:cs typeface="+mn-lt"/>
                <a:sym typeface="+mn-ea"/>
              </a:rPr>
              <a:t> </a:t>
            </a:r>
            <a:r>
              <a:rPr spc="-10" dirty="0">
                <a:solidFill>
                  <a:schemeClr val="bg1"/>
                </a:solidFill>
                <a:cs typeface="+mn-lt"/>
                <a:sym typeface="+mn-ea"/>
              </a:rPr>
              <a:t>rays</a:t>
            </a:r>
            <a:r>
              <a:rPr spc="15" dirty="0">
                <a:solidFill>
                  <a:schemeClr val="bg1"/>
                </a:solidFill>
                <a:cs typeface="+mn-lt"/>
                <a:sym typeface="+mn-ea"/>
              </a:rPr>
              <a:t> </a:t>
            </a:r>
            <a:r>
              <a:rPr spc="-10" dirty="0">
                <a:solidFill>
                  <a:schemeClr val="bg1"/>
                </a:solidFill>
                <a:cs typeface="+mn-lt"/>
                <a:sym typeface="+mn-ea"/>
              </a:rPr>
              <a:t>detecting</a:t>
            </a:r>
            <a:r>
              <a:rPr spc="-5" dirty="0">
                <a:solidFill>
                  <a:schemeClr val="bg1"/>
                </a:solidFill>
                <a:cs typeface="+mn-lt"/>
                <a:sym typeface="+mn-ea"/>
              </a:rPr>
              <a:t> </a:t>
            </a:r>
            <a:r>
              <a:rPr spc="-10" dirty="0">
                <a:solidFill>
                  <a:schemeClr val="bg1"/>
                </a:solidFill>
                <a:cs typeface="+mn-lt"/>
                <a:sym typeface="+mn-ea"/>
              </a:rPr>
              <a:t>the</a:t>
            </a:r>
            <a:r>
              <a:rPr spc="10" dirty="0">
                <a:solidFill>
                  <a:schemeClr val="bg1"/>
                </a:solidFill>
                <a:cs typeface="+mn-lt"/>
                <a:sym typeface="+mn-ea"/>
              </a:rPr>
              <a:t> </a:t>
            </a:r>
            <a:r>
              <a:rPr spc="-10" dirty="0">
                <a:solidFill>
                  <a:schemeClr val="bg1"/>
                </a:solidFill>
                <a:cs typeface="+mn-lt"/>
                <a:sym typeface="+mn-ea"/>
              </a:rPr>
              <a:t>knee</a:t>
            </a:r>
            <a:r>
              <a:rPr spc="10" dirty="0">
                <a:solidFill>
                  <a:schemeClr val="bg1"/>
                </a:solidFill>
                <a:cs typeface="+mn-lt"/>
                <a:sym typeface="+mn-ea"/>
              </a:rPr>
              <a:t> </a:t>
            </a:r>
            <a:r>
              <a:rPr spc="-10" dirty="0">
                <a:solidFill>
                  <a:schemeClr val="bg1"/>
                </a:solidFill>
                <a:cs typeface="+mn-lt"/>
                <a:sym typeface="+mn-ea"/>
              </a:rPr>
              <a:t>OA.</a:t>
            </a:r>
            <a:endParaRPr>
              <a:solidFill>
                <a:schemeClr val="bg1"/>
              </a:solidFill>
              <a:cs typeface="+mn-lt"/>
            </a:endParaRPr>
          </a:p>
          <a:p>
            <a:pPr marL="81280" indent="0">
              <a:lnSpc>
                <a:spcPct val="100000"/>
              </a:lnSpc>
              <a:buSzPct val="80000"/>
              <a:tabLst>
                <a:tab pos="253365" algn="l"/>
              </a:tabLst>
            </a:pPr>
            <a:r>
              <a:rPr lang="en-IN" spc="-5" dirty="0">
                <a:solidFill>
                  <a:schemeClr val="bg1"/>
                </a:solidFill>
                <a:cs typeface="+mn-lt"/>
                <a:sym typeface="+mn-ea"/>
              </a:rPr>
              <a:t>  </a:t>
            </a:r>
            <a:r>
              <a:rPr spc="-5" dirty="0">
                <a:solidFill>
                  <a:schemeClr val="bg1"/>
                </a:solidFill>
                <a:cs typeface="+mn-lt"/>
                <a:sym typeface="+mn-ea"/>
              </a:rPr>
              <a:t>The</a:t>
            </a:r>
            <a:r>
              <a:rPr spc="-10" dirty="0">
                <a:solidFill>
                  <a:schemeClr val="bg1"/>
                </a:solidFill>
                <a:cs typeface="+mn-lt"/>
                <a:sym typeface="+mn-ea"/>
              </a:rPr>
              <a:t> </a:t>
            </a:r>
            <a:r>
              <a:rPr spc="-5" dirty="0">
                <a:solidFill>
                  <a:schemeClr val="bg1"/>
                </a:solidFill>
                <a:cs typeface="+mn-lt"/>
                <a:sym typeface="+mn-ea"/>
              </a:rPr>
              <a:t>aim</a:t>
            </a:r>
            <a:r>
              <a:rPr spc="5" dirty="0">
                <a:solidFill>
                  <a:schemeClr val="bg1"/>
                </a:solidFill>
                <a:cs typeface="+mn-lt"/>
                <a:sym typeface="+mn-ea"/>
              </a:rPr>
              <a:t> </a:t>
            </a:r>
            <a:r>
              <a:rPr spc="-10" dirty="0">
                <a:solidFill>
                  <a:schemeClr val="bg1"/>
                </a:solidFill>
                <a:cs typeface="+mn-lt"/>
                <a:sym typeface="+mn-ea"/>
              </a:rPr>
              <a:t>is</a:t>
            </a:r>
            <a:r>
              <a:rPr spc="10" dirty="0">
                <a:solidFill>
                  <a:schemeClr val="bg1"/>
                </a:solidFill>
                <a:cs typeface="+mn-lt"/>
                <a:sym typeface="+mn-ea"/>
              </a:rPr>
              <a:t> </a:t>
            </a:r>
            <a:r>
              <a:rPr spc="-10" dirty="0">
                <a:solidFill>
                  <a:schemeClr val="bg1"/>
                </a:solidFill>
                <a:cs typeface="+mn-lt"/>
                <a:sym typeface="+mn-ea"/>
              </a:rPr>
              <a:t>to</a:t>
            </a:r>
            <a:r>
              <a:rPr dirty="0">
                <a:solidFill>
                  <a:schemeClr val="bg1"/>
                </a:solidFill>
                <a:cs typeface="+mn-lt"/>
                <a:sym typeface="+mn-ea"/>
              </a:rPr>
              <a:t> </a:t>
            </a:r>
            <a:r>
              <a:rPr spc="-10" dirty="0">
                <a:solidFill>
                  <a:schemeClr val="bg1"/>
                </a:solidFill>
                <a:cs typeface="+mn-lt"/>
                <a:sym typeface="+mn-ea"/>
              </a:rPr>
              <a:t>apply</a:t>
            </a:r>
            <a:r>
              <a:rPr spc="-5" dirty="0">
                <a:solidFill>
                  <a:schemeClr val="bg1"/>
                </a:solidFill>
                <a:cs typeface="+mn-lt"/>
                <a:sym typeface="+mn-ea"/>
              </a:rPr>
              <a:t> deep</a:t>
            </a:r>
            <a:r>
              <a:rPr dirty="0">
                <a:solidFill>
                  <a:schemeClr val="bg1"/>
                </a:solidFill>
                <a:cs typeface="+mn-lt"/>
                <a:sym typeface="+mn-ea"/>
              </a:rPr>
              <a:t> </a:t>
            </a:r>
            <a:r>
              <a:rPr spc="-10" dirty="0">
                <a:solidFill>
                  <a:schemeClr val="bg1"/>
                </a:solidFill>
                <a:cs typeface="+mn-lt"/>
                <a:sym typeface="+mn-ea"/>
              </a:rPr>
              <a:t>learning</a:t>
            </a:r>
            <a:r>
              <a:rPr spc="-15" dirty="0">
                <a:solidFill>
                  <a:schemeClr val="bg1"/>
                </a:solidFill>
                <a:cs typeface="+mn-lt"/>
                <a:sym typeface="+mn-ea"/>
              </a:rPr>
              <a:t> </a:t>
            </a:r>
            <a:r>
              <a:rPr spc="-5" dirty="0">
                <a:solidFill>
                  <a:schemeClr val="bg1"/>
                </a:solidFill>
                <a:cs typeface="+mn-lt"/>
                <a:sym typeface="+mn-ea"/>
              </a:rPr>
              <a:t>in</a:t>
            </a:r>
            <a:r>
              <a:rPr dirty="0">
                <a:solidFill>
                  <a:schemeClr val="bg1"/>
                </a:solidFill>
                <a:cs typeface="+mn-lt"/>
                <a:sym typeface="+mn-ea"/>
              </a:rPr>
              <a:t> </a:t>
            </a:r>
            <a:r>
              <a:rPr spc="-5" dirty="0">
                <a:solidFill>
                  <a:schemeClr val="bg1"/>
                </a:solidFill>
                <a:cs typeface="+mn-lt"/>
                <a:sym typeface="+mn-ea"/>
              </a:rPr>
              <a:t>detecting</a:t>
            </a:r>
            <a:r>
              <a:rPr spc="-15" dirty="0">
                <a:solidFill>
                  <a:schemeClr val="bg1"/>
                </a:solidFill>
                <a:cs typeface="+mn-lt"/>
                <a:sym typeface="+mn-ea"/>
              </a:rPr>
              <a:t> </a:t>
            </a:r>
            <a:r>
              <a:rPr spc="-5" dirty="0">
                <a:solidFill>
                  <a:schemeClr val="bg1"/>
                </a:solidFill>
                <a:cs typeface="+mn-lt"/>
                <a:sym typeface="+mn-ea"/>
              </a:rPr>
              <a:t>the knee</a:t>
            </a:r>
            <a:r>
              <a:rPr spc="-10" dirty="0">
                <a:solidFill>
                  <a:schemeClr val="bg1"/>
                </a:solidFill>
                <a:cs typeface="+mn-lt"/>
                <a:sym typeface="+mn-ea"/>
              </a:rPr>
              <a:t> </a:t>
            </a:r>
            <a:r>
              <a:rPr spc="-5" dirty="0">
                <a:solidFill>
                  <a:schemeClr val="bg1"/>
                </a:solidFill>
                <a:cs typeface="+mn-lt"/>
                <a:sym typeface="+mn-ea"/>
              </a:rPr>
              <a:t>OA</a:t>
            </a:r>
            <a:r>
              <a:rPr spc="-55" dirty="0">
                <a:solidFill>
                  <a:schemeClr val="bg1"/>
                </a:solidFill>
                <a:cs typeface="+mn-lt"/>
                <a:sym typeface="+mn-ea"/>
              </a:rPr>
              <a:t> </a:t>
            </a:r>
            <a:r>
              <a:rPr spc="-5" dirty="0">
                <a:solidFill>
                  <a:schemeClr val="bg1"/>
                </a:solidFill>
                <a:cs typeface="+mn-lt"/>
                <a:sym typeface="+mn-ea"/>
              </a:rPr>
              <a:t>and</a:t>
            </a:r>
            <a:r>
              <a:rPr dirty="0">
                <a:solidFill>
                  <a:schemeClr val="bg1"/>
                </a:solidFill>
                <a:cs typeface="+mn-lt"/>
                <a:sym typeface="+mn-ea"/>
              </a:rPr>
              <a:t> </a:t>
            </a:r>
            <a:r>
              <a:rPr spc="-5" dirty="0">
                <a:solidFill>
                  <a:schemeClr val="bg1"/>
                </a:solidFill>
                <a:cs typeface="+mn-lt"/>
                <a:sym typeface="+mn-ea"/>
              </a:rPr>
              <a:t>its</a:t>
            </a:r>
            <a:r>
              <a:rPr dirty="0">
                <a:solidFill>
                  <a:schemeClr val="bg1"/>
                </a:solidFill>
                <a:cs typeface="+mn-lt"/>
                <a:sym typeface="+mn-ea"/>
              </a:rPr>
              <a:t> </a:t>
            </a:r>
            <a:r>
              <a:rPr spc="-5" dirty="0">
                <a:solidFill>
                  <a:schemeClr val="bg1"/>
                </a:solidFill>
                <a:cs typeface="+mn-lt"/>
                <a:sym typeface="+mn-ea"/>
              </a:rPr>
              <a:t>stage</a:t>
            </a:r>
            <a:r>
              <a:rPr spc="25" dirty="0">
                <a:solidFill>
                  <a:schemeClr val="bg1"/>
                </a:solidFill>
                <a:cs typeface="+mn-lt"/>
                <a:sym typeface="+mn-ea"/>
              </a:rPr>
              <a:t> </a:t>
            </a:r>
            <a:r>
              <a:rPr spc="-5" dirty="0">
                <a:solidFill>
                  <a:schemeClr val="bg1"/>
                </a:solidFill>
                <a:cs typeface="+mn-lt"/>
                <a:sym typeface="+mn-ea"/>
              </a:rPr>
              <a:t>.</a:t>
            </a:r>
            <a:endParaRPr>
              <a:solidFill>
                <a:schemeClr val="bg1"/>
              </a:solidFill>
              <a:cs typeface="+mn-lt"/>
            </a:endParaRPr>
          </a:p>
          <a:p>
            <a:endParaRPr lang="en-US">
              <a:solidFill>
                <a:schemeClr val="bg1"/>
              </a:solidFill>
              <a:cs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7080" y="770255"/>
            <a:ext cx="10586720" cy="5407025"/>
          </a:xfrm>
        </p:spPr>
        <p:txBody>
          <a:bodyPr>
            <a:noAutofit/>
          </a:bodyPr>
          <a:p>
            <a:pPr marL="306705" indent="0">
              <a:lnSpc>
                <a:spcPct val="100000"/>
              </a:lnSpc>
              <a:spcBef>
                <a:spcPts val="1430"/>
              </a:spcBef>
              <a:buNone/>
              <a:tabLst>
                <a:tab pos="527050" algn="l"/>
              </a:tabLst>
            </a:pPr>
            <a:r>
              <a:rPr sz="3200" b="1" cap="all" dirty="0">
                <a:solidFill>
                  <a:schemeClr val="bg1"/>
                </a:solidFill>
                <a:uFill>
                  <a:solidFill>
                    <a:srgbClr val="000000"/>
                  </a:solidFill>
                </a:uFill>
                <a:cs typeface="+mn-lt"/>
                <a:sym typeface="+mn-ea"/>
              </a:rPr>
              <a:t>Existing System:</a:t>
            </a:r>
            <a:endParaRPr sz="3200" cap="all">
              <a:solidFill>
                <a:schemeClr val="bg1"/>
              </a:solidFill>
              <a:cs typeface="+mn-lt"/>
            </a:endParaRPr>
          </a:p>
          <a:p>
            <a:pPr>
              <a:lnSpc>
                <a:spcPct val="100000"/>
              </a:lnSpc>
              <a:spcBef>
                <a:spcPts val="10"/>
              </a:spcBef>
              <a:buFont typeface="Times New Roman" panose="02020603050405020304"/>
              <a:buAutoNum type="arabicPeriod" startAt="2"/>
            </a:pPr>
            <a:endParaRPr sz="1900">
              <a:solidFill>
                <a:schemeClr val="bg1"/>
              </a:solidFill>
              <a:cs typeface="+mn-lt"/>
            </a:endParaRPr>
          </a:p>
          <a:p>
            <a:pPr marL="307340" marR="227965">
              <a:lnSpc>
                <a:spcPct val="110000"/>
              </a:lnSpc>
              <a:spcBef>
                <a:spcPts val="5"/>
              </a:spcBef>
            </a:pPr>
            <a:r>
              <a:rPr sz="1900" spc="-5" dirty="0">
                <a:solidFill>
                  <a:schemeClr val="bg1"/>
                </a:solidFill>
                <a:cs typeface="+mn-lt"/>
                <a:sym typeface="+mn-ea"/>
              </a:rPr>
              <a:t>In</a:t>
            </a:r>
            <a:r>
              <a:rPr sz="1900" dirty="0">
                <a:solidFill>
                  <a:schemeClr val="bg1"/>
                </a:solidFill>
                <a:cs typeface="+mn-lt"/>
                <a:sym typeface="+mn-ea"/>
              </a:rPr>
              <a:t> </a:t>
            </a:r>
            <a:r>
              <a:rPr sz="1900" spc="-5" dirty="0">
                <a:solidFill>
                  <a:schemeClr val="bg1"/>
                </a:solidFill>
                <a:cs typeface="+mn-lt"/>
                <a:sym typeface="+mn-ea"/>
              </a:rPr>
              <a:t>the existing</a:t>
            </a:r>
            <a:r>
              <a:rPr sz="1900" spc="-10" dirty="0">
                <a:solidFill>
                  <a:schemeClr val="bg1"/>
                </a:solidFill>
                <a:cs typeface="+mn-lt"/>
                <a:sym typeface="+mn-ea"/>
              </a:rPr>
              <a:t> </a:t>
            </a:r>
            <a:r>
              <a:rPr sz="1900" spc="-5" dirty="0">
                <a:solidFill>
                  <a:schemeClr val="bg1"/>
                </a:solidFill>
                <a:cs typeface="+mn-lt"/>
                <a:sym typeface="+mn-ea"/>
              </a:rPr>
              <a:t>system</a:t>
            </a:r>
            <a:r>
              <a:rPr sz="1900" spc="-10" dirty="0">
                <a:solidFill>
                  <a:schemeClr val="bg1"/>
                </a:solidFill>
                <a:cs typeface="+mn-lt"/>
                <a:sym typeface="+mn-ea"/>
              </a:rPr>
              <a:t> </a:t>
            </a:r>
            <a:r>
              <a:rPr sz="1900" spc="-5" dirty="0">
                <a:solidFill>
                  <a:schemeClr val="bg1"/>
                </a:solidFill>
                <a:cs typeface="+mn-lt"/>
                <a:sym typeface="+mn-ea"/>
              </a:rPr>
              <a:t>it</a:t>
            </a:r>
            <a:r>
              <a:rPr sz="1900" spc="-10" dirty="0">
                <a:solidFill>
                  <a:schemeClr val="bg1"/>
                </a:solidFill>
                <a:cs typeface="+mn-lt"/>
                <a:sym typeface="+mn-ea"/>
              </a:rPr>
              <a:t> </a:t>
            </a:r>
            <a:r>
              <a:rPr sz="1900" spc="-5" dirty="0">
                <a:solidFill>
                  <a:schemeClr val="bg1"/>
                </a:solidFill>
                <a:cs typeface="+mn-lt"/>
                <a:sym typeface="+mn-ea"/>
              </a:rPr>
              <a:t>become</a:t>
            </a:r>
            <a:r>
              <a:rPr sz="1900" spc="15" dirty="0">
                <a:solidFill>
                  <a:schemeClr val="bg1"/>
                </a:solidFill>
                <a:cs typeface="+mn-lt"/>
                <a:sym typeface="+mn-ea"/>
              </a:rPr>
              <a:t> </a:t>
            </a:r>
            <a:r>
              <a:rPr sz="1900" spc="-10" dirty="0">
                <a:solidFill>
                  <a:schemeClr val="bg1"/>
                </a:solidFill>
                <a:cs typeface="+mn-lt"/>
                <a:sym typeface="+mn-ea"/>
              </a:rPr>
              <a:t>more</a:t>
            </a:r>
            <a:r>
              <a:rPr sz="1900" spc="-5" dirty="0">
                <a:solidFill>
                  <a:schemeClr val="bg1"/>
                </a:solidFill>
                <a:cs typeface="+mn-lt"/>
                <a:sym typeface="+mn-ea"/>
              </a:rPr>
              <a:t> </a:t>
            </a:r>
            <a:r>
              <a:rPr sz="1900" spc="-10" dirty="0">
                <a:solidFill>
                  <a:schemeClr val="bg1"/>
                </a:solidFill>
                <a:cs typeface="+mn-lt"/>
                <a:sym typeface="+mn-ea"/>
              </a:rPr>
              <a:t>di</a:t>
            </a:r>
            <a:r>
              <a:rPr lang="en-IN" sz="1900" spc="-10" dirty="0">
                <a:solidFill>
                  <a:schemeClr val="bg1"/>
                </a:solidFill>
                <a:cs typeface="+mn-lt"/>
                <a:sym typeface="+mn-ea"/>
              </a:rPr>
              <a:t>ffi</a:t>
            </a:r>
            <a:r>
              <a:rPr sz="1900" spc="-10" dirty="0">
                <a:solidFill>
                  <a:schemeClr val="bg1"/>
                </a:solidFill>
                <a:cs typeface="+mn-lt"/>
                <a:sym typeface="+mn-ea"/>
              </a:rPr>
              <a:t>cult</a:t>
            </a:r>
            <a:r>
              <a:rPr sz="1900" spc="5" dirty="0">
                <a:solidFill>
                  <a:schemeClr val="bg1"/>
                </a:solidFill>
                <a:cs typeface="+mn-lt"/>
                <a:sym typeface="+mn-ea"/>
              </a:rPr>
              <a:t> </a:t>
            </a:r>
            <a:r>
              <a:rPr sz="1900" spc="-10" dirty="0">
                <a:solidFill>
                  <a:schemeClr val="bg1"/>
                </a:solidFill>
                <a:cs typeface="+mn-lt"/>
                <a:sym typeface="+mn-ea"/>
              </a:rPr>
              <a:t>to</a:t>
            </a:r>
            <a:r>
              <a:rPr sz="1900" dirty="0">
                <a:solidFill>
                  <a:schemeClr val="bg1"/>
                </a:solidFill>
                <a:cs typeface="+mn-lt"/>
                <a:sym typeface="+mn-ea"/>
              </a:rPr>
              <a:t> </a:t>
            </a:r>
            <a:r>
              <a:rPr sz="1900" spc="-5" dirty="0">
                <a:solidFill>
                  <a:schemeClr val="bg1"/>
                </a:solidFill>
                <a:cs typeface="+mn-lt"/>
                <a:sym typeface="+mn-ea"/>
              </a:rPr>
              <a:t>accuratley</a:t>
            </a:r>
            <a:r>
              <a:rPr sz="1900" dirty="0">
                <a:solidFill>
                  <a:schemeClr val="bg1"/>
                </a:solidFill>
                <a:cs typeface="+mn-lt"/>
                <a:sym typeface="+mn-ea"/>
              </a:rPr>
              <a:t> </a:t>
            </a:r>
            <a:r>
              <a:rPr sz="1900" spc="-5" dirty="0">
                <a:solidFill>
                  <a:schemeClr val="bg1"/>
                </a:solidFill>
                <a:cs typeface="+mn-lt"/>
                <a:sym typeface="+mn-ea"/>
              </a:rPr>
              <a:t>predict</a:t>
            </a:r>
            <a:r>
              <a:rPr sz="1900" spc="-10" dirty="0">
                <a:solidFill>
                  <a:schemeClr val="bg1"/>
                </a:solidFill>
                <a:cs typeface="+mn-lt"/>
                <a:sym typeface="+mn-ea"/>
              </a:rPr>
              <a:t> </a:t>
            </a:r>
            <a:r>
              <a:rPr sz="1900" spc="-5" dirty="0">
                <a:solidFill>
                  <a:schemeClr val="bg1"/>
                </a:solidFill>
                <a:cs typeface="+mn-lt"/>
                <a:sym typeface="+mn-ea"/>
              </a:rPr>
              <a:t>or</a:t>
            </a:r>
            <a:r>
              <a:rPr sz="1900" spc="5" dirty="0">
                <a:solidFill>
                  <a:schemeClr val="bg1"/>
                </a:solidFill>
                <a:cs typeface="+mn-lt"/>
                <a:sym typeface="+mn-ea"/>
              </a:rPr>
              <a:t> </a:t>
            </a:r>
            <a:r>
              <a:rPr sz="1900" spc="-5" dirty="0">
                <a:solidFill>
                  <a:schemeClr val="bg1"/>
                </a:solidFill>
                <a:cs typeface="+mn-lt"/>
                <a:sym typeface="+mn-ea"/>
              </a:rPr>
              <a:t>detect</a:t>
            </a:r>
            <a:r>
              <a:rPr sz="1900" spc="5" dirty="0">
                <a:solidFill>
                  <a:schemeClr val="bg1"/>
                </a:solidFill>
                <a:cs typeface="+mn-lt"/>
                <a:sym typeface="+mn-ea"/>
              </a:rPr>
              <a:t> </a:t>
            </a:r>
            <a:r>
              <a:rPr sz="1900" spc="-5" dirty="0">
                <a:solidFill>
                  <a:schemeClr val="bg1"/>
                </a:solidFill>
                <a:cs typeface="+mn-lt"/>
                <a:sym typeface="+mn-ea"/>
              </a:rPr>
              <a:t>the </a:t>
            </a:r>
            <a:r>
              <a:rPr sz="1900" spc="-10" dirty="0">
                <a:solidFill>
                  <a:schemeClr val="bg1"/>
                </a:solidFill>
                <a:cs typeface="+mn-lt"/>
                <a:sym typeface="+mn-ea"/>
              </a:rPr>
              <a:t>severity</a:t>
            </a:r>
            <a:r>
              <a:rPr sz="1900" dirty="0">
                <a:solidFill>
                  <a:schemeClr val="bg1"/>
                </a:solidFill>
                <a:cs typeface="+mn-lt"/>
                <a:sym typeface="+mn-ea"/>
              </a:rPr>
              <a:t> </a:t>
            </a:r>
            <a:r>
              <a:rPr sz="1900" spc="-5" dirty="0">
                <a:solidFill>
                  <a:schemeClr val="bg1"/>
                </a:solidFill>
                <a:cs typeface="+mn-lt"/>
                <a:sym typeface="+mn-ea"/>
              </a:rPr>
              <a:t>of</a:t>
            </a:r>
            <a:r>
              <a:rPr sz="1900" spc="-15" dirty="0">
                <a:solidFill>
                  <a:schemeClr val="bg1"/>
                </a:solidFill>
                <a:cs typeface="+mn-lt"/>
                <a:sym typeface="+mn-ea"/>
              </a:rPr>
              <a:t> </a:t>
            </a:r>
            <a:r>
              <a:rPr sz="1900" spc="-5" dirty="0">
                <a:solidFill>
                  <a:schemeClr val="bg1"/>
                </a:solidFill>
                <a:cs typeface="+mn-lt"/>
                <a:sym typeface="+mn-ea"/>
              </a:rPr>
              <a:t>knee </a:t>
            </a:r>
            <a:r>
              <a:rPr sz="1900" spc="-295" dirty="0">
                <a:solidFill>
                  <a:schemeClr val="bg1"/>
                </a:solidFill>
                <a:cs typeface="+mn-lt"/>
                <a:sym typeface="+mn-ea"/>
              </a:rPr>
              <a:t> </a:t>
            </a:r>
            <a:r>
              <a:rPr sz="1900" spc="-10" dirty="0">
                <a:solidFill>
                  <a:schemeClr val="bg1"/>
                </a:solidFill>
                <a:cs typeface="+mn-lt"/>
                <a:sym typeface="+mn-ea"/>
              </a:rPr>
              <a:t>osteoarthrities.(X-ray) has been traditionally preferred, and remains the main accessible</a:t>
            </a:r>
            <a:r>
              <a:rPr lang="en-IN" sz="1900" spc="-10" dirty="0">
                <a:solidFill>
                  <a:schemeClr val="bg1"/>
                </a:solidFill>
                <a:cs typeface="+mn-lt"/>
                <a:sym typeface="+mn-ea"/>
              </a:rPr>
              <a:t> </a:t>
            </a:r>
            <a:r>
              <a:rPr sz="1900">
                <a:solidFill>
                  <a:schemeClr val="bg1"/>
                </a:solidFill>
                <a:cs typeface="+mn-lt"/>
              </a:rPr>
              <a:t>tool for preliminary knee OA diagnosis</a:t>
            </a:r>
            <a:r>
              <a:rPr lang="en-IN" sz="1900">
                <a:solidFill>
                  <a:schemeClr val="bg1"/>
                </a:solidFill>
                <a:cs typeface="+mn-lt"/>
              </a:rPr>
              <a:t>.</a:t>
            </a:r>
            <a:endParaRPr sz="1900">
              <a:solidFill>
                <a:schemeClr val="bg1"/>
              </a:solidFill>
              <a:cs typeface="+mn-lt"/>
            </a:endParaRPr>
          </a:p>
          <a:p>
            <a:pPr>
              <a:lnSpc>
                <a:spcPct val="100000"/>
              </a:lnSpc>
              <a:spcBef>
                <a:spcPts val="45"/>
              </a:spcBef>
            </a:pPr>
            <a:endParaRPr sz="1900">
              <a:solidFill>
                <a:schemeClr val="bg1"/>
              </a:solidFill>
              <a:cs typeface="+mn-lt"/>
            </a:endParaRPr>
          </a:p>
          <a:p>
            <a:pPr marL="306705" indent="0">
              <a:lnSpc>
                <a:spcPct val="100000"/>
              </a:lnSpc>
              <a:buNone/>
              <a:tabLst>
                <a:tab pos="527050" algn="l"/>
              </a:tabLst>
            </a:pPr>
            <a:r>
              <a:rPr sz="3200" b="1" cap="all" dirty="0">
                <a:solidFill>
                  <a:schemeClr val="bg1"/>
                </a:solidFill>
                <a:uFill>
                  <a:solidFill>
                    <a:srgbClr val="000000"/>
                  </a:solidFill>
                </a:uFill>
                <a:cs typeface="+mn-lt"/>
                <a:sym typeface="+mn-ea"/>
              </a:rPr>
              <a:t>Proposed System:</a:t>
            </a:r>
            <a:endParaRPr sz="3200" cap="all">
              <a:solidFill>
                <a:schemeClr val="bg1"/>
              </a:solidFill>
              <a:cs typeface="+mn-lt"/>
            </a:endParaRPr>
          </a:p>
          <a:p>
            <a:pPr marL="0" indent="0">
              <a:lnSpc>
                <a:spcPct val="100000"/>
              </a:lnSpc>
              <a:spcBef>
                <a:spcPts val="20"/>
              </a:spcBef>
              <a:buNone/>
            </a:pPr>
            <a:endParaRPr sz="1900">
              <a:solidFill>
                <a:schemeClr val="bg1"/>
              </a:solidFill>
              <a:cs typeface="+mn-lt"/>
            </a:endParaRPr>
          </a:p>
          <a:p>
            <a:pPr marL="307340" marR="169545" algn="just">
              <a:lnSpc>
                <a:spcPct val="102000"/>
              </a:lnSpc>
              <a:spcBef>
                <a:spcPts val="5"/>
              </a:spcBef>
            </a:pPr>
            <a:r>
              <a:rPr sz="1900" spc="20" dirty="0">
                <a:solidFill>
                  <a:schemeClr val="bg1"/>
                </a:solidFill>
                <a:cs typeface="+mn-lt"/>
                <a:sym typeface="+mn-ea"/>
              </a:rPr>
              <a:t>This</a:t>
            </a:r>
            <a:r>
              <a:rPr sz="1900" spc="65" dirty="0">
                <a:solidFill>
                  <a:schemeClr val="bg1"/>
                </a:solidFill>
                <a:cs typeface="+mn-lt"/>
                <a:sym typeface="+mn-ea"/>
              </a:rPr>
              <a:t> </a:t>
            </a:r>
            <a:r>
              <a:rPr sz="1900" spc="10" dirty="0">
                <a:solidFill>
                  <a:schemeClr val="bg1"/>
                </a:solidFill>
                <a:cs typeface="+mn-lt"/>
                <a:sym typeface="+mn-ea"/>
              </a:rPr>
              <a:t>is</a:t>
            </a:r>
            <a:r>
              <a:rPr sz="1900" spc="40" dirty="0">
                <a:solidFill>
                  <a:schemeClr val="bg1"/>
                </a:solidFill>
                <a:cs typeface="+mn-lt"/>
                <a:sym typeface="+mn-ea"/>
              </a:rPr>
              <a:t> </a:t>
            </a:r>
            <a:r>
              <a:rPr sz="1900" spc="5" dirty="0">
                <a:solidFill>
                  <a:schemeClr val="bg1"/>
                </a:solidFill>
                <a:cs typeface="+mn-lt"/>
                <a:sym typeface="+mn-ea"/>
              </a:rPr>
              <a:t>a</a:t>
            </a:r>
            <a:r>
              <a:rPr sz="1900" spc="25" dirty="0">
                <a:solidFill>
                  <a:schemeClr val="bg1"/>
                </a:solidFill>
                <a:cs typeface="+mn-lt"/>
                <a:sym typeface="+mn-ea"/>
              </a:rPr>
              <a:t> </a:t>
            </a:r>
            <a:r>
              <a:rPr sz="1900" spc="20" dirty="0">
                <a:solidFill>
                  <a:schemeClr val="bg1"/>
                </a:solidFill>
                <a:cs typeface="+mn-lt"/>
                <a:sym typeface="+mn-ea"/>
              </a:rPr>
              <a:t>fresh</a:t>
            </a:r>
            <a:r>
              <a:rPr sz="1900" spc="60" dirty="0">
                <a:solidFill>
                  <a:schemeClr val="bg1"/>
                </a:solidFill>
                <a:cs typeface="+mn-lt"/>
                <a:sym typeface="+mn-ea"/>
              </a:rPr>
              <a:t> </a:t>
            </a:r>
            <a:r>
              <a:rPr sz="1900" spc="25" dirty="0">
                <a:solidFill>
                  <a:schemeClr val="bg1"/>
                </a:solidFill>
                <a:cs typeface="+mn-lt"/>
                <a:sym typeface="+mn-ea"/>
              </a:rPr>
              <a:t>method</a:t>
            </a:r>
            <a:r>
              <a:rPr sz="1900" spc="50" dirty="0">
                <a:solidFill>
                  <a:schemeClr val="bg1"/>
                </a:solidFill>
                <a:cs typeface="+mn-lt"/>
                <a:sym typeface="+mn-ea"/>
              </a:rPr>
              <a:t> </a:t>
            </a:r>
            <a:r>
              <a:rPr sz="1900" spc="25" dirty="0">
                <a:solidFill>
                  <a:schemeClr val="bg1"/>
                </a:solidFill>
                <a:cs typeface="+mn-lt"/>
                <a:sym typeface="+mn-ea"/>
              </a:rPr>
              <a:t>for</a:t>
            </a:r>
            <a:r>
              <a:rPr sz="1900" spc="50" dirty="0">
                <a:solidFill>
                  <a:schemeClr val="bg1"/>
                </a:solidFill>
                <a:cs typeface="+mn-lt"/>
                <a:sym typeface="+mn-ea"/>
              </a:rPr>
              <a:t> </a:t>
            </a:r>
            <a:r>
              <a:rPr sz="1900" spc="20" dirty="0">
                <a:solidFill>
                  <a:schemeClr val="bg1"/>
                </a:solidFill>
                <a:cs typeface="+mn-lt"/>
                <a:sym typeface="+mn-ea"/>
              </a:rPr>
              <a:t>using</a:t>
            </a:r>
            <a:r>
              <a:rPr sz="1900" spc="65" dirty="0">
                <a:solidFill>
                  <a:schemeClr val="bg1"/>
                </a:solidFill>
                <a:cs typeface="+mn-lt"/>
                <a:sym typeface="+mn-ea"/>
              </a:rPr>
              <a:t> </a:t>
            </a:r>
            <a:r>
              <a:rPr sz="1900" spc="30" dirty="0">
                <a:solidFill>
                  <a:schemeClr val="bg1"/>
                </a:solidFill>
                <a:cs typeface="+mn-lt"/>
                <a:sym typeface="+mn-ea"/>
              </a:rPr>
              <a:t>X-ray</a:t>
            </a:r>
            <a:r>
              <a:rPr sz="1900" spc="60" dirty="0">
                <a:solidFill>
                  <a:schemeClr val="bg1"/>
                </a:solidFill>
                <a:cs typeface="+mn-lt"/>
                <a:sym typeface="+mn-ea"/>
              </a:rPr>
              <a:t> </a:t>
            </a:r>
            <a:r>
              <a:rPr sz="1900" spc="30" dirty="0">
                <a:solidFill>
                  <a:schemeClr val="bg1"/>
                </a:solidFill>
                <a:cs typeface="+mn-lt"/>
                <a:sym typeface="+mn-ea"/>
              </a:rPr>
              <a:t>pictures</a:t>
            </a:r>
            <a:r>
              <a:rPr sz="1900" spc="65" dirty="0">
                <a:solidFill>
                  <a:schemeClr val="bg1"/>
                </a:solidFill>
                <a:cs typeface="+mn-lt"/>
                <a:sym typeface="+mn-ea"/>
              </a:rPr>
              <a:t> </a:t>
            </a:r>
            <a:r>
              <a:rPr sz="1900" spc="15" dirty="0">
                <a:solidFill>
                  <a:schemeClr val="bg1"/>
                </a:solidFill>
                <a:cs typeface="+mn-lt"/>
                <a:sym typeface="+mn-ea"/>
              </a:rPr>
              <a:t>to</a:t>
            </a:r>
            <a:r>
              <a:rPr sz="1900" spc="50" dirty="0">
                <a:solidFill>
                  <a:schemeClr val="bg1"/>
                </a:solidFill>
                <a:cs typeface="+mn-lt"/>
                <a:sym typeface="+mn-ea"/>
              </a:rPr>
              <a:t> </a:t>
            </a:r>
            <a:r>
              <a:rPr sz="1900" spc="30" dirty="0">
                <a:solidFill>
                  <a:schemeClr val="bg1"/>
                </a:solidFill>
                <a:cs typeface="+mn-lt"/>
                <a:sym typeface="+mn-ea"/>
              </a:rPr>
              <a:t>automatically</a:t>
            </a:r>
            <a:r>
              <a:rPr sz="1900" spc="50" dirty="0">
                <a:solidFill>
                  <a:schemeClr val="bg1"/>
                </a:solidFill>
                <a:cs typeface="+mn-lt"/>
                <a:sym typeface="+mn-ea"/>
              </a:rPr>
              <a:t> </a:t>
            </a:r>
            <a:r>
              <a:rPr sz="1900" spc="30" dirty="0">
                <a:solidFill>
                  <a:schemeClr val="bg1"/>
                </a:solidFill>
                <a:cs typeface="+mn-lt"/>
                <a:sym typeface="+mn-ea"/>
              </a:rPr>
              <a:t>measure</a:t>
            </a:r>
            <a:r>
              <a:rPr sz="1900" spc="65" dirty="0">
                <a:solidFill>
                  <a:schemeClr val="bg1"/>
                </a:solidFill>
                <a:cs typeface="+mn-lt"/>
                <a:sym typeface="+mn-ea"/>
              </a:rPr>
              <a:t> </a:t>
            </a:r>
            <a:r>
              <a:rPr sz="1900" spc="20" dirty="0">
                <a:solidFill>
                  <a:schemeClr val="bg1"/>
                </a:solidFill>
                <a:cs typeface="+mn-lt"/>
                <a:sym typeface="+mn-ea"/>
              </a:rPr>
              <a:t>the</a:t>
            </a:r>
            <a:r>
              <a:rPr sz="1900" spc="60" dirty="0">
                <a:solidFill>
                  <a:schemeClr val="bg1"/>
                </a:solidFill>
                <a:cs typeface="+mn-lt"/>
                <a:sym typeface="+mn-ea"/>
              </a:rPr>
              <a:t> </a:t>
            </a:r>
            <a:r>
              <a:rPr sz="1900" spc="30" dirty="0">
                <a:solidFill>
                  <a:schemeClr val="bg1"/>
                </a:solidFill>
                <a:cs typeface="+mn-lt"/>
                <a:sym typeface="+mn-ea"/>
              </a:rPr>
              <a:t>severity</a:t>
            </a:r>
            <a:r>
              <a:rPr sz="1900" spc="75" dirty="0">
                <a:solidFill>
                  <a:schemeClr val="bg1"/>
                </a:solidFill>
                <a:cs typeface="+mn-lt"/>
                <a:sym typeface="+mn-ea"/>
              </a:rPr>
              <a:t> </a:t>
            </a:r>
            <a:r>
              <a:rPr sz="1900" spc="15" dirty="0">
                <a:solidFill>
                  <a:schemeClr val="bg1"/>
                </a:solidFill>
                <a:cs typeface="+mn-lt"/>
                <a:sym typeface="+mn-ea"/>
              </a:rPr>
              <a:t>of</a:t>
            </a:r>
            <a:r>
              <a:rPr sz="1900" spc="50" dirty="0">
                <a:solidFill>
                  <a:schemeClr val="bg1"/>
                </a:solidFill>
                <a:cs typeface="+mn-lt"/>
                <a:sym typeface="+mn-ea"/>
              </a:rPr>
              <a:t> </a:t>
            </a:r>
            <a:r>
              <a:rPr sz="1900" spc="25" dirty="0">
                <a:solidFill>
                  <a:schemeClr val="bg1"/>
                </a:solidFill>
                <a:cs typeface="+mn-lt"/>
                <a:sym typeface="+mn-ea"/>
              </a:rPr>
              <a:t>knee</a:t>
            </a:r>
            <a:r>
              <a:rPr sz="1900" spc="70" dirty="0">
                <a:solidFill>
                  <a:schemeClr val="bg1"/>
                </a:solidFill>
                <a:cs typeface="+mn-lt"/>
                <a:sym typeface="+mn-ea"/>
              </a:rPr>
              <a:t> </a:t>
            </a:r>
            <a:r>
              <a:rPr sz="1900" spc="20" dirty="0">
                <a:solidFill>
                  <a:schemeClr val="bg1"/>
                </a:solidFill>
                <a:cs typeface="+mn-lt"/>
                <a:sym typeface="+mn-ea"/>
              </a:rPr>
              <a:t>OA.</a:t>
            </a:r>
            <a:r>
              <a:rPr sz="1900" spc="65" dirty="0">
                <a:solidFill>
                  <a:schemeClr val="bg1"/>
                </a:solidFill>
                <a:cs typeface="+mn-lt"/>
                <a:sym typeface="+mn-ea"/>
              </a:rPr>
              <a:t> </a:t>
            </a:r>
            <a:r>
              <a:rPr sz="1900" spc="-20" dirty="0">
                <a:solidFill>
                  <a:schemeClr val="bg1"/>
                </a:solidFill>
                <a:cs typeface="+mn-lt"/>
                <a:sym typeface="+mn-ea"/>
              </a:rPr>
              <a:t>Two </a:t>
            </a:r>
            <a:r>
              <a:rPr sz="1900" spc="-15" dirty="0">
                <a:solidFill>
                  <a:schemeClr val="bg1"/>
                </a:solidFill>
                <a:cs typeface="+mn-lt"/>
                <a:sym typeface="+mn-ea"/>
              </a:rPr>
              <a:t> </a:t>
            </a:r>
            <a:r>
              <a:rPr sz="1900" spc="10" dirty="0">
                <a:solidFill>
                  <a:schemeClr val="bg1"/>
                </a:solidFill>
                <a:cs typeface="+mn-lt"/>
                <a:sym typeface="+mn-ea"/>
              </a:rPr>
              <a:t>stages</a:t>
            </a:r>
            <a:r>
              <a:rPr sz="1900" spc="25" dirty="0">
                <a:solidFill>
                  <a:schemeClr val="bg1"/>
                </a:solidFill>
                <a:cs typeface="+mn-lt"/>
                <a:sym typeface="+mn-ea"/>
              </a:rPr>
              <a:t> </a:t>
            </a:r>
            <a:r>
              <a:rPr sz="1900" spc="5" dirty="0">
                <a:solidFill>
                  <a:schemeClr val="bg1"/>
                </a:solidFill>
                <a:cs typeface="+mn-lt"/>
                <a:sym typeface="+mn-ea"/>
              </a:rPr>
              <a:t>are</a:t>
            </a:r>
            <a:r>
              <a:rPr sz="1900" spc="25" dirty="0">
                <a:solidFill>
                  <a:schemeClr val="bg1"/>
                </a:solidFill>
                <a:cs typeface="+mn-lt"/>
                <a:sym typeface="+mn-ea"/>
              </a:rPr>
              <a:t> </a:t>
            </a:r>
            <a:r>
              <a:rPr sz="1900" spc="15" dirty="0">
                <a:solidFill>
                  <a:schemeClr val="bg1"/>
                </a:solidFill>
                <a:cs typeface="+mn-lt"/>
                <a:sym typeface="+mn-ea"/>
              </a:rPr>
              <a:t>required</a:t>
            </a:r>
            <a:r>
              <a:rPr sz="1900" spc="30" dirty="0">
                <a:solidFill>
                  <a:schemeClr val="bg1"/>
                </a:solidFill>
                <a:cs typeface="+mn-lt"/>
                <a:sym typeface="+mn-ea"/>
              </a:rPr>
              <a:t> </a:t>
            </a:r>
            <a:r>
              <a:rPr sz="1900" spc="10" dirty="0">
                <a:solidFill>
                  <a:schemeClr val="bg1"/>
                </a:solidFill>
                <a:cs typeface="+mn-lt"/>
                <a:sym typeface="+mn-ea"/>
              </a:rPr>
              <a:t>to</a:t>
            </a:r>
            <a:r>
              <a:rPr sz="1900" dirty="0">
                <a:solidFill>
                  <a:schemeClr val="bg1"/>
                </a:solidFill>
                <a:cs typeface="+mn-lt"/>
                <a:sym typeface="+mn-ea"/>
              </a:rPr>
              <a:t> </a:t>
            </a:r>
            <a:r>
              <a:rPr sz="1900" spc="15" dirty="0">
                <a:solidFill>
                  <a:schemeClr val="bg1"/>
                </a:solidFill>
                <a:cs typeface="+mn-lt"/>
                <a:sym typeface="+mn-ea"/>
              </a:rPr>
              <a:t>automatically</a:t>
            </a:r>
            <a:r>
              <a:rPr sz="1900" spc="20" dirty="0">
                <a:solidFill>
                  <a:schemeClr val="bg1"/>
                </a:solidFill>
                <a:cs typeface="+mn-lt"/>
                <a:sym typeface="+mn-ea"/>
              </a:rPr>
              <a:t> </a:t>
            </a:r>
            <a:r>
              <a:rPr sz="1900" spc="15" dirty="0">
                <a:solidFill>
                  <a:schemeClr val="bg1"/>
                </a:solidFill>
                <a:cs typeface="+mn-lt"/>
                <a:sym typeface="+mn-ea"/>
              </a:rPr>
              <a:t>determine</a:t>
            </a:r>
            <a:r>
              <a:rPr sz="1900" spc="35" dirty="0">
                <a:solidFill>
                  <a:schemeClr val="bg1"/>
                </a:solidFill>
                <a:cs typeface="+mn-lt"/>
                <a:sym typeface="+mn-ea"/>
              </a:rPr>
              <a:t> </a:t>
            </a:r>
            <a:r>
              <a:rPr sz="1900" spc="5" dirty="0">
                <a:solidFill>
                  <a:schemeClr val="bg1"/>
                </a:solidFill>
                <a:cs typeface="+mn-lt"/>
                <a:sym typeface="+mn-ea"/>
              </a:rPr>
              <a:t>the</a:t>
            </a:r>
            <a:r>
              <a:rPr sz="1900" spc="20" dirty="0">
                <a:solidFill>
                  <a:schemeClr val="bg1"/>
                </a:solidFill>
                <a:cs typeface="+mn-lt"/>
                <a:sym typeface="+mn-ea"/>
              </a:rPr>
              <a:t> </a:t>
            </a:r>
            <a:r>
              <a:rPr sz="1900" spc="15" dirty="0">
                <a:solidFill>
                  <a:schemeClr val="bg1"/>
                </a:solidFill>
                <a:cs typeface="+mn-lt"/>
                <a:sym typeface="+mn-ea"/>
              </a:rPr>
              <a:t>severity</a:t>
            </a:r>
            <a:r>
              <a:rPr sz="1900" spc="30" dirty="0">
                <a:solidFill>
                  <a:schemeClr val="bg1"/>
                </a:solidFill>
                <a:cs typeface="+mn-lt"/>
                <a:sym typeface="+mn-ea"/>
              </a:rPr>
              <a:t> </a:t>
            </a:r>
            <a:r>
              <a:rPr sz="1900" spc="10" dirty="0">
                <a:solidFill>
                  <a:schemeClr val="bg1"/>
                </a:solidFill>
                <a:cs typeface="+mn-lt"/>
                <a:sym typeface="+mn-ea"/>
              </a:rPr>
              <a:t>of</a:t>
            </a:r>
            <a:r>
              <a:rPr sz="1900" spc="25" dirty="0">
                <a:solidFill>
                  <a:schemeClr val="bg1"/>
                </a:solidFill>
                <a:cs typeface="+mn-lt"/>
                <a:sym typeface="+mn-ea"/>
              </a:rPr>
              <a:t> </a:t>
            </a:r>
            <a:r>
              <a:rPr sz="1900" spc="10" dirty="0">
                <a:solidFill>
                  <a:schemeClr val="bg1"/>
                </a:solidFill>
                <a:cs typeface="+mn-lt"/>
                <a:sym typeface="+mn-ea"/>
              </a:rPr>
              <a:t>knee</a:t>
            </a:r>
            <a:r>
              <a:rPr sz="1900" spc="35" dirty="0">
                <a:solidFill>
                  <a:schemeClr val="bg1"/>
                </a:solidFill>
                <a:cs typeface="+mn-lt"/>
                <a:sym typeface="+mn-ea"/>
              </a:rPr>
              <a:t> </a:t>
            </a:r>
            <a:r>
              <a:rPr sz="1900" spc="15" dirty="0">
                <a:solidFill>
                  <a:schemeClr val="bg1"/>
                </a:solidFill>
                <a:cs typeface="+mn-lt"/>
                <a:sym typeface="+mn-ea"/>
              </a:rPr>
              <a:t>OA: </a:t>
            </a:r>
            <a:r>
              <a:rPr sz="1900" dirty="0">
                <a:solidFill>
                  <a:schemeClr val="bg1"/>
                </a:solidFill>
                <a:cs typeface="+mn-lt"/>
                <a:sym typeface="+mn-ea"/>
              </a:rPr>
              <a:t>initially,</a:t>
            </a:r>
            <a:r>
              <a:rPr sz="1900" spc="20" dirty="0">
                <a:solidFill>
                  <a:schemeClr val="bg1"/>
                </a:solidFill>
                <a:cs typeface="+mn-lt"/>
                <a:sym typeface="+mn-ea"/>
              </a:rPr>
              <a:t> </a:t>
            </a:r>
            <a:r>
              <a:rPr sz="1900" spc="15" dirty="0">
                <a:solidFill>
                  <a:schemeClr val="bg1"/>
                </a:solidFill>
                <a:cs typeface="+mn-lt"/>
                <a:sym typeface="+mn-ea"/>
              </a:rPr>
              <a:t>naturally</a:t>
            </a:r>
            <a:r>
              <a:rPr sz="1900" spc="40" dirty="0">
                <a:solidFill>
                  <a:schemeClr val="bg1"/>
                </a:solidFill>
                <a:cs typeface="+mn-lt"/>
                <a:sym typeface="+mn-ea"/>
              </a:rPr>
              <a:t> </a:t>
            </a:r>
            <a:r>
              <a:rPr sz="1900" spc="15" dirty="0">
                <a:solidFill>
                  <a:schemeClr val="bg1"/>
                </a:solidFill>
                <a:cs typeface="+mn-lt"/>
                <a:sym typeface="+mn-ea"/>
              </a:rPr>
              <a:t>Localizing</a:t>
            </a:r>
            <a:r>
              <a:rPr sz="1900" spc="25" dirty="0">
                <a:solidFill>
                  <a:schemeClr val="bg1"/>
                </a:solidFill>
                <a:cs typeface="+mn-lt"/>
                <a:sym typeface="+mn-ea"/>
              </a:rPr>
              <a:t> </a:t>
            </a:r>
            <a:r>
              <a:rPr sz="1900" spc="15" dirty="0">
                <a:solidFill>
                  <a:schemeClr val="bg1"/>
                </a:solidFill>
                <a:cs typeface="+mn-lt"/>
                <a:sym typeface="+mn-ea"/>
              </a:rPr>
              <a:t>the </a:t>
            </a:r>
            <a:r>
              <a:rPr sz="1900" spc="20" dirty="0">
                <a:solidFill>
                  <a:schemeClr val="bg1"/>
                </a:solidFill>
                <a:cs typeface="+mn-lt"/>
                <a:sym typeface="+mn-ea"/>
              </a:rPr>
              <a:t> </a:t>
            </a:r>
            <a:r>
              <a:rPr sz="1900" spc="40" dirty="0">
                <a:solidFill>
                  <a:schemeClr val="bg1"/>
                </a:solidFill>
                <a:cs typeface="+mn-lt"/>
                <a:sym typeface="+mn-ea"/>
              </a:rPr>
              <a:t>knee</a:t>
            </a:r>
            <a:r>
              <a:rPr sz="1900" spc="90" dirty="0">
                <a:solidFill>
                  <a:schemeClr val="bg1"/>
                </a:solidFill>
                <a:cs typeface="+mn-lt"/>
                <a:sym typeface="+mn-ea"/>
              </a:rPr>
              <a:t> </a:t>
            </a:r>
            <a:r>
              <a:rPr sz="1900" spc="45" dirty="0">
                <a:solidFill>
                  <a:schemeClr val="bg1"/>
                </a:solidFill>
                <a:cs typeface="+mn-lt"/>
                <a:sym typeface="+mn-ea"/>
              </a:rPr>
              <a:t>joints,</a:t>
            </a:r>
            <a:r>
              <a:rPr sz="1900" spc="105" dirty="0">
                <a:solidFill>
                  <a:schemeClr val="bg1"/>
                </a:solidFill>
                <a:cs typeface="+mn-lt"/>
                <a:sym typeface="+mn-ea"/>
              </a:rPr>
              <a:t> </a:t>
            </a:r>
            <a:r>
              <a:rPr sz="1900" spc="40" dirty="0">
                <a:solidFill>
                  <a:schemeClr val="bg1"/>
                </a:solidFill>
                <a:cs typeface="+mn-lt"/>
                <a:sym typeface="+mn-ea"/>
              </a:rPr>
              <a:t>then</a:t>
            </a:r>
            <a:r>
              <a:rPr sz="1900" spc="95" dirty="0">
                <a:solidFill>
                  <a:schemeClr val="bg1"/>
                </a:solidFill>
                <a:cs typeface="+mn-lt"/>
                <a:sym typeface="+mn-ea"/>
              </a:rPr>
              <a:t> </a:t>
            </a:r>
            <a:r>
              <a:rPr sz="1900" spc="50" dirty="0">
                <a:solidFill>
                  <a:schemeClr val="bg1"/>
                </a:solidFill>
                <a:cs typeface="+mn-lt"/>
                <a:sym typeface="+mn-ea"/>
              </a:rPr>
              <a:t>categorising</a:t>
            </a:r>
            <a:r>
              <a:rPr sz="1900" spc="105" dirty="0">
                <a:solidFill>
                  <a:schemeClr val="bg1"/>
                </a:solidFill>
                <a:cs typeface="+mn-lt"/>
                <a:sym typeface="+mn-ea"/>
              </a:rPr>
              <a:t> </a:t>
            </a:r>
            <a:r>
              <a:rPr sz="1900" spc="35" dirty="0">
                <a:solidFill>
                  <a:schemeClr val="bg1"/>
                </a:solidFill>
                <a:cs typeface="+mn-lt"/>
                <a:sym typeface="+mn-ea"/>
              </a:rPr>
              <a:t>the</a:t>
            </a:r>
            <a:r>
              <a:rPr sz="1900" spc="80" dirty="0">
                <a:solidFill>
                  <a:schemeClr val="bg1"/>
                </a:solidFill>
                <a:cs typeface="+mn-lt"/>
                <a:sym typeface="+mn-ea"/>
              </a:rPr>
              <a:t> </a:t>
            </a:r>
            <a:r>
              <a:rPr sz="1900" spc="50" dirty="0">
                <a:solidFill>
                  <a:schemeClr val="bg1"/>
                </a:solidFill>
                <a:cs typeface="+mn-lt"/>
                <a:sym typeface="+mn-ea"/>
              </a:rPr>
              <a:t>photos</a:t>
            </a:r>
            <a:r>
              <a:rPr sz="1900" spc="110" dirty="0">
                <a:solidFill>
                  <a:schemeClr val="bg1"/>
                </a:solidFill>
                <a:cs typeface="+mn-lt"/>
                <a:sym typeface="+mn-ea"/>
              </a:rPr>
              <a:t> </a:t>
            </a:r>
            <a:r>
              <a:rPr sz="1900" spc="25" dirty="0">
                <a:solidFill>
                  <a:schemeClr val="bg1"/>
                </a:solidFill>
                <a:cs typeface="+mn-lt"/>
                <a:sym typeface="+mn-ea"/>
              </a:rPr>
              <a:t>of</a:t>
            </a:r>
            <a:r>
              <a:rPr sz="1900" spc="70" dirty="0">
                <a:solidFill>
                  <a:schemeClr val="bg1"/>
                </a:solidFill>
                <a:cs typeface="+mn-lt"/>
                <a:sym typeface="+mn-ea"/>
              </a:rPr>
              <a:t> </a:t>
            </a:r>
            <a:r>
              <a:rPr sz="1900" spc="30" dirty="0">
                <a:solidFill>
                  <a:schemeClr val="bg1"/>
                </a:solidFill>
                <a:cs typeface="+mn-lt"/>
                <a:sym typeface="+mn-ea"/>
              </a:rPr>
              <a:t>the</a:t>
            </a:r>
            <a:r>
              <a:rPr sz="1900" spc="110" dirty="0">
                <a:solidFill>
                  <a:schemeClr val="bg1"/>
                </a:solidFill>
                <a:cs typeface="+mn-lt"/>
                <a:sym typeface="+mn-ea"/>
              </a:rPr>
              <a:t> </a:t>
            </a:r>
            <a:r>
              <a:rPr sz="1900" spc="50" dirty="0">
                <a:solidFill>
                  <a:schemeClr val="bg1"/>
                </a:solidFill>
                <a:cs typeface="+mn-lt"/>
                <a:sym typeface="+mn-ea"/>
              </a:rPr>
              <a:t>localised</a:t>
            </a:r>
            <a:r>
              <a:rPr sz="1900" spc="105" dirty="0">
                <a:solidFill>
                  <a:schemeClr val="bg1"/>
                </a:solidFill>
                <a:cs typeface="+mn-lt"/>
                <a:sym typeface="+mn-ea"/>
              </a:rPr>
              <a:t> </a:t>
            </a:r>
            <a:r>
              <a:rPr sz="1900" spc="40" dirty="0">
                <a:solidFill>
                  <a:schemeClr val="bg1"/>
                </a:solidFill>
                <a:cs typeface="+mn-lt"/>
                <a:sym typeface="+mn-ea"/>
              </a:rPr>
              <a:t>knee</a:t>
            </a:r>
            <a:r>
              <a:rPr sz="1900" spc="105" dirty="0">
                <a:solidFill>
                  <a:schemeClr val="bg1"/>
                </a:solidFill>
                <a:cs typeface="+mn-lt"/>
                <a:sym typeface="+mn-ea"/>
              </a:rPr>
              <a:t> </a:t>
            </a:r>
            <a:r>
              <a:rPr sz="1900" spc="30" dirty="0">
                <a:solidFill>
                  <a:schemeClr val="bg1"/>
                </a:solidFill>
                <a:cs typeface="+mn-lt"/>
                <a:sym typeface="+mn-ea"/>
              </a:rPr>
              <a:t>joints</a:t>
            </a:r>
            <a:r>
              <a:rPr lang="en-IN" sz="1900" spc="30" dirty="0">
                <a:solidFill>
                  <a:schemeClr val="bg1"/>
                </a:solidFill>
                <a:cs typeface="+mn-lt"/>
                <a:sym typeface="+mn-ea"/>
              </a:rPr>
              <a:t> using CNN model</a:t>
            </a:r>
            <a:r>
              <a:rPr sz="1900" spc="30" dirty="0">
                <a:solidFill>
                  <a:schemeClr val="bg1"/>
                </a:solidFill>
                <a:cs typeface="+mn-lt"/>
                <a:sym typeface="+mn-ea"/>
              </a:rPr>
              <a:t>.</a:t>
            </a:r>
            <a:endParaRPr sz="1900" spc="30" dirty="0">
              <a:solidFill>
                <a:schemeClr val="bg1"/>
              </a:solidFill>
              <a:cs typeface="+mn-lt"/>
              <a:sym typeface="+mn-ea"/>
            </a:endParaRPr>
          </a:p>
          <a:p>
            <a:pPr marL="307340" marR="169545" algn="just">
              <a:lnSpc>
                <a:spcPct val="102000"/>
              </a:lnSpc>
              <a:spcBef>
                <a:spcPts val="5"/>
              </a:spcBef>
            </a:pPr>
            <a:r>
              <a:rPr lang="en-IN" sz="1900" spc="30" dirty="0">
                <a:solidFill>
                  <a:schemeClr val="bg1"/>
                </a:solidFill>
                <a:cs typeface="+mn-lt"/>
                <a:sym typeface="+mn-ea"/>
              </a:rPr>
              <a:t>Along with CNN model we also used various transfer learning models for better accuracy.</a:t>
            </a:r>
            <a:endParaRPr lang="en-IN" sz="1900" spc="30" dirty="0">
              <a:solidFill>
                <a:schemeClr val="bg1"/>
              </a:solidFill>
              <a:cs typeface="+mn-lt"/>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92200" y="1552575"/>
            <a:ext cx="10485120" cy="4615815"/>
          </a:xfrm>
          <a:prstGeom prst="rect">
            <a:avLst/>
          </a:prstGeom>
          <a:noFill/>
        </p:spPr>
        <p:txBody>
          <a:bodyPr wrap="square" rtlCol="0" anchor="t">
            <a:spAutoFit/>
          </a:bodyPr>
          <a:p>
            <a:r>
              <a:rPr lang="en-IN" sz="2700" b="1" cap="all" dirty="0">
                <a:solidFill>
                  <a:schemeClr val="bg1"/>
                </a:solidFill>
                <a:uFill>
                  <a:solidFill>
                    <a:srgbClr val="000000"/>
                  </a:solidFill>
                </a:uFill>
                <a:cs typeface="+mn-lt"/>
                <a:sym typeface="+mn-ea"/>
              </a:rPr>
              <a:t>FUNCTIONAL REQUIREMENTS</a:t>
            </a:r>
            <a:endParaRPr lang="en-IN" sz="2700" b="1" cap="all" dirty="0">
              <a:solidFill>
                <a:schemeClr val="bg1"/>
              </a:solidFill>
              <a:uFill>
                <a:solidFill>
                  <a:srgbClr val="000000"/>
                </a:solidFill>
              </a:uFill>
              <a:cs typeface="+mn-lt"/>
              <a:sym typeface="+mn-ea"/>
            </a:endParaRPr>
          </a:p>
          <a:p>
            <a:r>
              <a:rPr lang="en-US" sz="2700">
                <a:solidFill>
                  <a:schemeClr val="bg1"/>
                </a:solidFill>
              </a:rPr>
              <a:t> </a:t>
            </a:r>
            <a:endParaRPr lang="en-US" sz="2700">
              <a:solidFill>
                <a:schemeClr val="bg1"/>
              </a:solidFill>
            </a:endParaRPr>
          </a:p>
          <a:p>
            <a:r>
              <a:rPr lang="en-IN" altLang="en-US" sz="2000">
                <a:solidFill>
                  <a:schemeClr val="bg1"/>
                </a:solidFill>
              </a:rPr>
              <a:t>1. </a:t>
            </a:r>
            <a:r>
              <a:rPr lang="en-US" sz="2000" b="1">
                <a:solidFill>
                  <a:schemeClr val="bg1"/>
                </a:solidFill>
              </a:rPr>
              <a:t>Software Requirements:</a:t>
            </a:r>
            <a:endParaRPr lang="en-US" sz="2000" b="1">
              <a:solidFill>
                <a:schemeClr val="bg1"/>
              </a:solidFill>
            </a:endParaRPr>
          </a:p>
          <a:p>
            <a:endParaRPr lang="en-US" sz="2000">
              <a:solidFill>
                <a:schemeClr val="bg1"/>
              </a:solidFill>
            </a:endParaRPr>
          </a:p>
          <a:p>
            <a:r>
              <a:rPr lang="en-US" sz="2000">
                <a:solidFill>
                  <a:schemeClr val="bg1"/>
                </a:solidFill>
              </a:rPr>
              <a:t> </a:t>
            </a:r>
            <a:r>
              <a:rPr lang="en-IN" altLang="en-US" sz="2000">
                <a:solidFill>
                  <a:schemeClr val="bg1"/>
                </a:solidFill>
              </a:rPr>
              <a:t>	</a:t>
            </a:r>
            <a:r>
              <a:rPr lang="en-US" sz="2000">
                <a:solidFill>
                  <a:schemeClr val="bg1"/>
                </a:solidFill>
              </a:rPr>
              <a:t>Operating System - Windows</a:t>
            </a:r>
            <a:r>
              <a:rPr lang="en-IN" altLang="en-US" sz="2000">
                <a:solidFill>
                  <a:schemeClr val="bg1"/>
                </a:solidFill>
              </a:rPr>
              <a:t> (version - 11)</a:t>
            </a:r>
            <a:endParaRPr lang="en-IN" altLang="en-US" sz="2000">
              <a:solidFill>
                <a:schemeClr val="bg1"/>
              </a:solidFill>
            </a:endParaRPr>
          </a:p>
          <a:p>
            <a:r>
              <a:rPr lang="en-US" sz="2000">
                <a:solidFill>
                  <a:schemeClr val="bg1"/>
                </a:solidFill>
              </a:rPr>
              <a:t> </a:t>
            </a:r>
            <a:r>
              <a:rPr lang="en-IN" altLang="en-US" sz="2000">
                <a:solidFill>
                  <a:schemeClr val="bg1"/>
                </a:solidFill>
              </a:rPr>
              <a:t>	</a:t>
            </a:r>
            <a:r>
              <a:rPr lang="en-US" sz="2000">
                <a:solidFill>
                  <a:schemeClr val="bg1"/>
                </a:solidFill>
              </a:rPr>
              <a:t>IDE – </a:t>
            </a:r>
            <a:r>
              <a:rPr lang="en-IN" altLang="en-US" sz="2000">
                <a:solidFill>
                  <a:schemeClr val="bg1"/>
                </a:solidFill>
              </a:rPr>
              <a:t>Jupyter Notebook</a:t>
            </a:r>
            <a:endParaRPr lang="en-US" sz="2000">
              <a:solidFill>
                <a:schemeClr val="bg1"/>
              </a:solidFill>
            </a:endParaRPr>
          </a:p>
          <a:p>
            <a:endParaRPr lang="en-US" sz="2000">
              <a:solidFill>
                <a:schemeClr val="bg1"/>
              </a:solidFill>
            </a:endParaRPr>
          </a:p>
          <a:p>
            <a:r>
              <a:rPr lang="en-US" sz="2000">
                <a:solidFill>
                  <a:schemeClr val="bg1"/>
                </a:solidFill>
              </a:rPr>
              <a:t>2</a:t>
            </a:r>
            <a:r>
              <a:rPr lang="en-IN" altLang="en-US" sz="2000">
                <a:solidFill>
                  <a:schemeClr val="bg1"/>
                </a:solidFill>
              </a:rPr>
              <a:t>.</a:t>
            </a:r>
            <a:r>
              <a:rPr lang="en-US" sz="2000" b="1">
                <a:solidFill>
                  <a:schemeClr val="bg1"/>
                </a:solidFill>
              </a:rPr>
              <a:t> Hardware Requirements:</a:t>
            </a:r>
            <a:endParaRPr lang="en-US" sz="2000" b="1">
              <a:solidFill>
                <a:schemeClr val="bg1"/>
              </a:solidFill>
            </a:endParaRPr>
          </a:p>
          <a:p>
            <a:endParaRPr lang="en-US" sz="2000">
              <a:solidFill>
                <a:schemeClr val="bg1"/>
              </a:solidFill>
            </a:endParaRPr>
          </a:p>
          <a:p>
            <a:pPr lvl="1"/>
            <a:r>
              <a:rPr lang="en-US" sz="2000">
                <a:solidFill>
                  <a:schemeClr val="bg1"/>
                </a:solidFill>
              </a:rPr>
              <a:t> Processor</a:t>
            </a:r>
            <a:r>
              <a:rPr lang="en-IN" altLang="en-US" sz="2000">
                <a:solidFill>
                  <a:schemeClr val="bg1"/>
                </a:solidFill>
              </a:rPr>
              <a:t> -</a:t>
            </a:r>
            <a:r>
              <a:rPr lang="en-US" sz="2000">
                <a:solidFill>
                  <a:schemeClr val="bg1"/>
                </a:solidFill>
              </a:rPr>
              <a:t> Intel i</a:t>
            </a:r>
            <a:r>
              <a:rPr lang="en-IN" altLang="en-US" sz="2000">
                <a:solidFill>
                  <a:schemeClr val="bg1"/>
                </a:solidFill>
              </a:rPr>
              <a:t>5</a:t>
            </a:r>
            <a:endParaRPr lang="en-US" sz="2000">
              <a:solidFill>
                <a:schemeClr val="bg1"/>
              </a:solidFill>
            </a:endParaRPr>
          </a:p>
          <a:p>
            <a:pPr lvl="1"/>
            <a:r>
              <a:rPr lang="en-US" sz="2000">
                <a:solidFill>
                  <a:schemeClr val="bg1"/>
                </a:solidFill>
              </a:rPr>
              <a:t> Ram</a:t>
            </a:r>
            <a:r>
              <a:rPr lang="en-IN" altLang="en-US" sz="2000">
                <a:solidFill>
                  <a:schemeClr val="bg1"/>
                </a:solidFill>
              </a:rPr>
              <a:t> -</a:t>
            </a:r>
            <a:r>
              <a:rPr lang="en-US" sz="2000">
                <a:solidFill>
                  <a:schemeClr val="bg1"/>
                </a:solidFill>
              </a:rPr>
              <a:t> </a:t>
            </a:r>
            <a:r>
              <a:rPr lang="en-IN" altLang="en-US" sz="2000">
                <a:solidFill>
                  <a:schemeClr val="bg1"/>
                </a:solidFill>
              </a:rPr>
              <a:t>8GB</a:t>
            </a:r>
            <a:r>
              <a:rPr lang="en-US" sz="2000">
                <a:solidFill>
                  <a:schemeClr val="bg1"/>
                </a:solidFill>
              </a:rPr>
              <a:t> </a:t>
            </a:r>
            <a:endParaRPr lang="en-US" sz="2000">
              <a:solidFill>
                <a:schemeClr val="bg1"/>
              </a:solidFill>
            </a:endParaRPr>
          </a:p>
          <a:p>
            <a:pPr lvl="1"/>
            <a:r>
              <a:rPr lang="en-US" sz="2000">
                <a:solidFill>
                  <a:schemeClr val="bg1"/>
                </a:solidFill>
              </a:rPr>
              <a:t> Hard Disk</a:t>
            </a:r>
            <a:r>
              <a:rPr lang="en-IN" altLang="en-US" sz="2000">
                <a:solidFill>
                  <a:schemeClr val="bg1"/>
                </a:solidFill>
              </a:rPr>
              <a:t> -</a:t>
            </a:r>
            <a:r>
              <a:rPr lang="en-US" sz="2000">
                <a:solidFill>
                  <a:schemeClr val="bg1"/>
                </a:solidFill>
              </a:rPr>
              <a:t> 2GB</a:t>
            </a:r>
            <a:endParaRPr lang="en-US" sz="2000">
              <a:solidFill>
                <a:schemeClr val="bg1"/>
              </a:solidFill>
            </a:endParaRPr>
          </a:p>
          <a:p>
            <a:pPr lvl="1"/>
            <a:r>
              <a:rPr lang="en-US" sz="2000">
                <a:solidFill>
                  <a:schemeClr val="bg1"/>
                </a:solidFill>
              </a:rPr>
              <a:t> System Type</a:t>
            </a:r>
            <a:r>
              <a:rPr lang="en-IN" altLang="en-US" sz="2000">
                <a:solidFill>
                  <a:schemeClr val="bg1"/>
                </a:solidFill>
              </a:rPr>
              <a:t> -</a:t>
            </a:r>
            <a:r>
              <a:rPr lang="en-US" sz="2000">
                <a:solidFill>
                  <a:schemeClr val="bg1"/>
                </a:solidFill>
              </a:rPr>
              <a:t> 64 bit</a:t>
            </a:r>
            <a:endParaRPr lang="en-US" sz="2000">
              <a:solidFill>
                <a:schemeClr val="bg1"/>
              </a:solidFill>
            </a:endParaRPr>
          </a:p>
          <a:p>
            <a:pPr lvl="1"/>
            <a:r>
              <a:rPr lang="en-US" sz="2000">
                <a:solidFill>
                  <a:schemeClr val="bg1"/>
                </a:solidFill>
              </a:rPr>
              <a:t> Grapic card</a:t>
            </a:r>
            <a:r>
              <a:rPr lang="en-IN" altLang="en-US" sz="2000">
                <a:solidFill>
                  <a:schemeClr val="bg1"/>
                </a:solidFill>
              </a:rPr>
              <a:t> - 2GB</a:t>
            </a:r>
            <a:endParaRPr lang="en-IN" altLang="en-US" sz="2000">
              <a:solidFill>
                <a:schemeClr val="bg1"/>
              </a:solidFill>
            </a:endParaRPr>
          </a:p>
        </p:txBody>
      </p:sp>
      <p:sp>
        <p:nvSpPr>
          <p:cNvPr id="2" name="Text Box 1"/>
          <p:cNvSpPr txBox="1"/>
          <p:nvPr/>
        </p:nvSpPr>
        <p:spPr>
          <a:xfrm>
            <a:off x="993140" y="598805"/>
            <a:ext cx="5639435" cy="583565"/>
          </a:xfrm>
          <a:prstGeom prst="rect">
            <a:avLst/>
          </a:prstGeom>
          <a:noFill/>
        </p:spPr>
        <p:txBody>
          <a:bodyPr wrap="square" rtlCol="0">
            <a:spAutoFit/>
          </a:bodyPr>
          <a:p>
            <a:r>
              <a:rPr lang="en-IN" altLang="en-US" sz="3200" b="1">
                <a:solidFill>
                  <a:schemeClr val="bg1"/>
                </a:solidFill>
              </a:rPr>
              <a:t>SYSTEM REQUIREMENTS:</a:t>
            </a:r>
            <a:endParaRPr lang="en-IN" altLang="en-US" sz="3200" b="1">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17550" y="670560"/>
            <a:ext cx="10756900" cy="6101080"/>
          </a:xfrm>
          <a:prstGeom prst="rect">
            <a:avLst/>
          </a:prstGeom>
          <a:noFill/>
        </p:spPr>
        <p:txBody>
          <a:bodyPr wrap="square" rtlCol="0" anchor="t">
            <a:spAutoFit/>
          </a:bodyPr>
          <a:p>
            <a:pPr marL="285750" indent="-285750" algn="just">
              <a:buFont typeface="Arial" panose="020B0604020202020204" pitchFamily="34" charset="0"/>
              <a:buChar char="•"/>
            </a:pPr>
            <a:endParaRPr lang="en-US" b="1">
              <a:solidFill>
                <a:schemeClr val="bg1"/>
              </a:solidFill>
            </a:endParaRPr>
          </a:p>
          <a:p>
            <a:pPr indent="0" algn="just">
              <a:buFont typeface="Arial" panose="020B0604020202020204" pitchFamily="34" charset="0"/>
              <a:buNone/>
            </a:pPr>
            <a:r>
              <a:rPr lang="en-US" b="1">
                <a:solidFill>
                  <a:schemeClr val="bg1"/>
                </a:solidFill>
              </a:rPr>
              <a:t> </a:t>
            </a:r>
            <a:endParaRPr lang="en-US" b="1">
              <a:solidFill>
                <a:schemeClr val="bg1"/>
              </a:solidFill>
            </a:endParaRPr>
          </a:p>
          <a:p>
            <a:pPr marL="285750" indent="-285750" algn="just">
              <a:buFont typeface="Arial" panose="020B0604020202020204" pitchFamily="34" charset="0"/>
              <a:buChar char="•"/>
            </a:pPr>
            <a:endParaRPr lang="en-US" b="1">
              <a:solidFill>
                <a:schemeClr val="bg1"/>
              </a:solidFill>
            </a:endParaRPr>
          </a:p>
          <a:p>
            <a:pPr marL="285750" indent="-285750" algn="just">
              <a:buFont typeface="Arial" panose="020B0604020202020204" pitchFamily="34" charset="0"/>
              <a:buChar char="•"/>
            </a:pPr>
            <a:endParaRPr lang="en-US" b="1">
              <a:solidFill>
                <a:schemeClr val="bg1"/>
              </a:solidFill>
            </a:endParaRPr>
          </a:p>
          <a:p>
            <a:pPr marL="285750" indent="-285750" algn="just">
              <a:buFont typeface="Arial" panose="020B0604020202020204" pitchFamily="34" charset="0"/>
              <a:buChar char="•"/>
            </a:pPr>
            <a:r>
              <a:rPr lang="en-US" b="1">
                <a:solidFill>
                  <a:schemeClr val="bg1"/>
                </a:solidFill>
              </a:rPr>
              <a:t>Us</a:t>
            </a:r>
            <a:r>
              <a:rPr lang="en-IN" altLang="en-US" b="1">
                <a:solidFill>
                  <a:schemeClr val="bg1"/>
                </a:solidFill>
              </a:rPr>
              <a:t>a</a:t>
            </a:r>
            <a:r>
              <a:rPr lang="en-US" b="1">
                <a:solidFill>
                  <a:schemeClr val="bg1"/>
                </a:solidFill>
              </a:rPr>
              <a:t>bility:</a:t>
            </a:r>
            <a:endParaRPr lang="en-US" b="1">
              <a:solidFill>
                <a:schemeClr val="bg1"/>
              </a:solidFill>
            </a:endParaRPr>
          </a:p>
          <a:p>
            <a:pPr algn="just"/>
            <a:endParaRPr lang="en-US" b="1">
              <a:solidFill>
                <a:schemeClr val="bg1"/>
              </a:solidFill>
            </a:endParaRPr>
          </a:p>
          <a:p>
            <a:pPr algn="just">
              <a:lnSpc>
                <a:spcPct val="110000"/>
              </a:lnSpc>
            </a:pPr>
            <a:r>
              <a:rPr lang="en-IN" altLang="en-US">
                <a:solidFill>
                  <a:schemeClr val="bg1"/>
                </a:solidFill>
              </a:rPr>
              <a:t>	</a:t>
            </a:r>
            <a:r>
              <a:rPr lang="en-US">
                <a:solidFill>
                  <a:schemeClr val="bg1"/>
                </a:solidFill>
              </a:rPr>
              <a:t>This is used to Detect the Knee Osteoarthritis helps patients detect Osteoarthritis </a:t>
            </a:r>
            <a:r>
              <a:rPr lang="en-IN" altLang="en-US">
                <a:solidFill>
                  <a:schemeClr val="bg1"/>
                </a:solidFill>
              </a:rPr>
              <a:t>	</a:t>
            </a:r>
            <a:r>
              <a:rPr lang="en-US">
                <a:solidFill>
                  <a:schemeClr val="bg1"/>
                </a:solidFill>
              </a:rPr>
              <a:t>in their knees. Along with helping with early detection, this web application also </a:t>
            </a:r>
            <a:r>
              <a:rPr lang="en-IN" altLang="en-US">
                <a:solidFill>
                  <a:schemeClr val="bg1"/>
                </a:solidFill>
              </a:rPr>
              <a:t>	</a:t>
            </a:r>
            <a:r>
              <a:rPr lang="en-US">
                <a:solidFill>
                  <a:schemeClr val="bg1"/>
                </a:solidFill>
              </a:rPr>
              <a:t>detects the severity of the disorder.</a:t>
            </a:r>
            <a:endParaRPr lang="en-US">
              <a:solidFill>
                <a:schemeClr val="bg1"/>
              </a:solidFill>
            </a:endParaRPr>
          </a:p>
          <a:p>
            <a:pPr algn="just"/>
            <a:endParaRPr lang="en-US">
              <a:solidFill>
                <a:schemeClr val="bg1"/>
              </a:solidFill>
            </a:endParaRPr>
          </a:p>
          <a:p>
            <a:pPr marL="285750" indent="-285750" algn="just">
              <a:buFont typeface="Arial" panose="020B0604020202020204" pitchFamily="34" charset="0"/>
              <a:buChar char="•"/>
            </a:pPr>
            <a:r>
              <a:rPr lang="en-US" b="1">
                <a:solidFill>
                  <a:schemeClr val="bg1"/>
                </a:solidFill>
              </a:rPr>
              <a:t> Reliability:</a:t>
            </a:r>
            <a:endParaRPr lang="en-US" b="1">
              <a:solidFill>
                <a:schemeClr val="bg1"/>
              </a:solidFill>
            </a:endParaRPr>
          </a:p>
          <a:p>
            <a:pPr algn="just"/>
            <a:endParaRPr lang="en-US" b="1">
              <a:solidFill>
                <a:schemeClr val="bg1"/>
              </a:solidFill>
            </a:endParaRPr>
          </a:p>
          <a:p>
            <a:pPr algn="just">
              <a:lnSpc>
                <a:spcPct val="110000"/>
              </a:lnSpc>
            </a:pPr>
            <a:r>
              <a:rPr lang="en-US">
                <a:solidFill>
                  <a:schemeClr val="bg1"/>
                </a:solidFill>
              </a:rPr>
              <a:t> </a:t>
            </a:r>
            <a:r>
              <a:rPr lang="en-IN" altLang="en-US">
                <a:solidFill>
                  <a:schemeClr val="bg1"/>
                </a:solidFill>
              </a:rPr>
              <a:t>	</a:t>
            </a:r>
            <a:r>
              <a:rPr lang="en-US">
                <a:solidFill>
                  <a:schemeClr val="bg1"/>
                </a:solidFill>
              </a:rPr>
              <a:t>This system is used to make accuracy between different models,thus it has high</a:t>
            </a:r>
            <a:r>
              <a:rPr lang="en-IN" altLang="en-US">
                <a:solidFill>
                  <a:schemeClr val="bg1"/>
                </a:solidFill>
              </a:rPr>
              <a:t> 	</a:t>
            </a:r>
            <a:r>
              <a:rPr lang="en-US">
                <a:solidFill>
                  <a:schemeClr val="bg1"/>
                </a:solidFill>
              </a:rPr>
              <a:t>Reliability with value lying between 0 and 1.</a:t>
            </a:r>
            <a:endParaRPr lang="en-US">
              <a:solidFill>
                <a:schemeClr val="bg1"/>
              </a:solidFill>
            </a:endParaRPr>
          </a:p>
          <a:p>
            <a:pPr algn="just"/>
            <a:endParaRPr lang="en-US">
              <a:solidFill>
                <a:schemeClr val="bg1"/>
              </a:solidFill>
            </a:endParaRPr>
          </a:p>
          <a:p>
            <a:pPr marL="285750" indent="-285750" algn="just">
              <a:buFont typeface="Arial" panose="020B0604020202020204" pitchFamily="34" charset="0"/>
              <a:buChar char="•"/>
            </a:pPr>
            <a:r>
              <a:rPr lang="en-US" b="1">
                <a:solidFill>
                  <a:schemeClr val="bg1"/>
                </a:solidFill>
              </a:rPr>
              <a:t> Performance:</a:t>
            </a:r>
            <a:endParaRPr lang="en-US" b="1">
              <a:solidFill>
                <a:schemeClr val="bg1"/>
              </a:solidFill>
            </a:endParaRPr>
          </a:p>
          <a:p>
            <a:pPr algn="just"/>
            <a:endParaRPr lang="en-US" b="1">
              <a:solidFill>
                <a:schemeClr val="bg1"/>
              </a:solidFill>
            </a:endParaRPr>
          </a:p>
          <a:p>
            <a:pPr algn="just">
              <a:lnSpc>
                <a:spcPct val="110000"/>
              </a:lnSpc>
            </a:pPr>
            <a:r>
              <a:rPr lang="en-US">
                <a:solidFill>
                  <a:schemeClr val="bg1"/>
                </a:solidFill>
              </a:rPr>
              <a:t> </a:t>
            </a:r>
            <a:r>
              <a:rPr lang="en-IN" altLang="en-US">
                <a:solidFill>
                  <a:schemeClr val="bg1"/>
                </a:solidFill>
              </a:rPr>
              <a:t>	</a:t>
            </a:r>
            <a:r>
              <a:rPr lang="en-IN" altLang="en-US">
                <a:solidFill>
                  <a:schemeClr val="bg1"/>
                </a:solidFill>
                <a:sym typeface="+mn-ea"/>
              </a:rPr>
              <a:t>As it makes uses an algorithm along with x-rays it help us to make the system having 	high performance output.</a:t>
            </a:r>
            <a:endParaRPr lang="en-IN" altLang="en-US">
              <a:solidFill>
                <a:schemeClr val="bg1"/>
              </a:solidFill>
              <a:sym typeface="+mn-ea"/>
            </a:endParaRPr>
          </a:p>
          <a:p>
            <a:pPr algn="just"/>
            <a:endParaRPr lang="en-US">
              <a:solidFill>
                <a:schemeClr val="bg1"/>
              </a:solidFill>
            </a:endParaRPr>
          </a:p>
          <a:p>
            <a:pPr indent="0" algn="just">
              <a:buFont typeface="Arial" panose="020B0604020202020204" pitchFamily="34" charset="0"/>
              <a:buNone/>
            </a:pPr>
            <a:endParaRPr lang="en-US">
              <a:solidFill>
                <a:schemeClr val="bg1"/>
              </a:solidFill>
            </a:endParaRPr>
          </a:p>
        </p:txBody>
      </p:sp>
      <p:sp>
        <p:nvSpPr>
          <p:cNvPr id="2" name="Text Box 1"/>
          <p:cNvSpPr txBox="1"/>
          <p:nvPr/>
        </p:nvSpPr>
        <p:spPr>
          <a:xfrm>
            <a:off x="957580" y="829310"/>
            <a:ext cx="7332980" cy="506730"/>
          </a:xfrm>
          <a:prstGeom prst="rect">
            <a:avLst/>
          </a:prstGeom>
          <a:noFill/>
        </p:spPr>
        <p:txBody>
          <a:bodyPr wrap="square" rtlCol="0" anchor="t">
            <a:spAutoFit/>
          </a:bodyPr>
          <a:p>
            <a:r>
              <a:rPr lang="en-IN" sz="2700" b="1" cap="all" dirty="0">
                <a:solidFill>
                  <a:schemeClr val="bg1"/>
                </a:solidFill>
                <a:uFill>
                  <a:solidFill>
                    <a:srgbClr val="000000"/>
                  </a:solidFill>
                </a:uFill>
                <a:cs typeface="+mn-lt"/>
                <a:sym typeface="+mn-ea"/>
              </a:rPr>
              <a:t>non FUNCTIONAL REQUIREMENTS</a:t>
            </a:r>
            <a:endParaRPr lang="en-US" sz="27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42975"/>
            <a:ext cx="10515600" cy="5234305"/>
          </a:xfrm>
        </p:spPr>
        <p:txBody>
          <a:bodyPr>
            <a:normAutofit lnSpcReduction="20000"/>
          </a:bodyPr>
          <a:p>
            <a:pPr marL="285750" indent="-285750" algn="just">
              <a:buFont typeface="Arial" panose="020B0604020202020204" pitchFamily="34" charset="0"/>
              <a:buChar char="•"/>
            </a:pPr>
            <a:r>
              <a:rPr lang="en-IN" altLang="en-US" sz="1800" b="1">
                <a:solidFill>
                  <a:schemeClr val="bg1"/>
                </a:solidFill>
                <a:sym typeface="+mn-ea"/>
              </a:rPr>
              <a:t>P</a:t>
            </a:r>
            <a:r>
              <a:rPr lang="en-US" sz="1800" b="1">
                <a:solidFill>
                  <a:schemeClr val="bg1"/>
                </a:solidFill>
                <a:sym typeface="+mn-ea"/>
              </a:rPr>
              <a:t>ortability:</a:t>
            </a:r>
            <a:endParaRPr lang="en-US" sz="1800" b="1">
              <a:solidFill>
                <a:schemeClr val="bg1"/>
              </a:solidFill>
              <a:sym typeface="+mn-ea"/>
            </a:endParaRPr>
          </a:p>
          <a:p>
            <a:pPr marL="0" indent="0" algn="just">
              <a:buFont typeface="Arial" panose="020B0604020202020204" pitchFamily="34" charset="0"/>
              <a:buNone/>
            </a:pPr>
            <a:endParaRPr lang="en-US" sz="1800" b="1">
              <a:solidFill>
                <a:schemeClr val="bg1"/>
              </a:solidFill>
            </a:endParaRPr>
          </a:p>
          <a:p>
            <a:pPr marL="0" indent="0" algn="just">
              <a:lnSpc>
                <a:spcPct val="130000"/>
              </a:lnSpc>
              <a:buNone/>
            </a:pPr>
            <a:r>
              <a:rPr lang="en-IN" altLang="en-US" sz="1800" b="1">
                <a:solidFill>
                  <a:schemeClr val="bg1"/>
                </a:solidFill>
                <a:sym typeface="+mn-ea"/>
              </a:rPr>
              <a:t>	</a:t>
            </a:r>
            <a:r>
              <a:rPr lang="en-IN" altLang="en-US" sz="1800">
                <a:solidFill>
                  <a:schemeClr val="bg1"/>
                </a:solidFill>
                <a:sym typeface="+mn-ea"/>
              </a:rPr>
              <a:t>Since the deep learning code is written in python language which is having rich 	library functions it is more portable.</a:t>
            </a:r>
            <a:endParaRPr lang="en-IN" altLang="en-US" sz="1800">
              <a:solidFill>
                <a:schemeClr val="bg1"/>
              </a:solidFill>
              <a:sym typeface="+mn-ea"/>
            </a:endParaRPr>
          </a:p>
          <a:p>
            <a:pPr marL="0" indent="0">
              <a:buNone/>
            </a:pPr>
            <a:endParaRPr lang="en-US" sz="1800">
              <a:solidFill>
                <a:schemeClr val="bg1"/>
              </a:solidFill>
            </a:endParaRPr>
          </a:p>
          <a:p>
            <a:r>
              <a:rPr lang="en-US" sz="1800" b="1">
                <a:solidFill>
                  <a:schemeClr val="bg1"/>
                </a:solidFill>
                <a:sym typeface="+mn-ea"/>
              </a:rPr>
              <a:t> Resource Requirements: </a:t>
            </a:r>
            <a:r>
              <a:rPr lang="en-US" sz="1800">
                <a:solidFill>
                  <a:schemeClr val="bg1"/>
                </a:solidFill>
                <a:sym typeface="+mn-ea"/>
              </a:rPr>
              <a:t></a:t>
            </a:r>
            <a:endParaRPr lang="en-US" sz="1800">
              <a:solidFill>
                <a:schemeClr val="bg1"/>
              </a:solidFill>
              <a:sym typeface="+mn-ea"/>
            </a:endParaRPr>
          </a:p>
          <a:p>
            <a:pPr marL="0" indent="0">
              <a:buNone/>
            </a:pPr>
            <a:endParaRPr lang="en-US" sz="1800">
              <a:solidFill>
                <a:schemeClr val="bg1"/>
              </a:solidFill>
              <a:sym typeface="+mn-ea"/>
            </a:endParaRPr>
          </a:p>
          <a:p>
            <a:pPr marL="0" indent="0" algn="just">
              <a:lnSpc>
                <a:spcPct val="120000"/>
              </a:lnSpc>
              <a:buNone/>
            </a:pPr>
            <a:r>
              <a:rPr lang="en-IN" altLang="en-US" sz="1800">
                <a:solidFill>
                  <a:schemeClr val="bg1"/>
                </a:solidFill>
                <a:sym typeface="+mn-ea"/>
              </a:rPr>
              <a:t>	</a:t>
            </a:r>
            <a:r>
              <a:rPr lang="en-US" sz="1800">
                <a:solidFill>
                  <a:schemeClr val="bg1"/>
                </a:solidFill>
                <a:sym typeface="+mn-ea"/>
              </a:rPr>
              <a:t>Required software is to be installed like </a:t>
            </a:r>
            <a:r>
              <a:rPr lang="en-IN" altLang="en-US" sz="1800">
                <a:solidFill>
                  <a:schemeClr val="bg1"/>
                </a:solidFill>
                <a:sym typeface="+mn-ea"/>
              </a:rPr>
              <a:t>spyder </a:t>
            </a:r>
            <a:r>
              <a:rPr lang="en-US" sz="1800">
                <a:solidFill>
                  <a:schemeClr val="bg1"/>
                </a:solidFill>
                <a:sym typeface="+mn-ea"/>
              </a:rPr>
              <a:t>and respected libraries </a:t>
            </a:r>
            <a:r>
              <a:rPr lang="en-IN" altLang="en-US" sz="1800">
                <a:solidFill>
                  <a:schemeClr val="bg1"/>
                </a:solidFill>
                <a:sym typeface="+mn-ea"/>
              </a:rPr>
              <a:t>like 	tensorflow,keras</a:t>
            </a:r>
            <a:r>
              <a:rPr lang="en-US" sz="1800">
                <a:solidFill>
                  <a:schemeClr val="bg1"/>
                </a:solidFill>
                <a:sym typeface="+mn-ea"/>
              </a:rPr>
              <a:t>,numpy,</a:t>
            </a:r>
            <a:r>
              <a:rPr lang="en-IN" altLang="en-US" sz="1800">
                <a:solidFill>
                  <a:schemeClr val="bg1"/>
                </a:solidFill>
                <a:sym typeface="+mn-ea"/>
              </a:rPr>
              <a:t> and </a:t>
            </a:r>
            <a:r>
              <a:rPr lang="en-US" sz="1800">
                <a:solidFill>
                  <a:schemeClr val="bg1"/>
                </a:solidFill>
                <a:sym typeface="+mn-ea"/>
              </a:rPr>
              <a:t>sklearn are to be installed in our </a:t>
            </a:r>
            <a:r>
              <a:rPr lang="en-IN" altLang="en-US" sz="1800">
                <a:solidFill>
                  <a:schemeClr val="bg1"/>
                </a:solidFill>
                <a:sym typeface="+mn-ea"/>
              </a:rPr>
              <a:t>	</a:t>
            </a:r>
            <a:r>
              <a:rPr lang="en-US" sz="1800">
                <a:solidFill>
                  <a:schemeClr val="bg1"/>
                </a:solidFill>
                <a:sym typeface="+mn-ea"/>
              </a:rPr>
              <a:t>system to execute </a:t>
            </a:r>
            <a:r>
              <a:rPr lang="en-IN" altLang="en-US" sz="1800">
                <a:solidFill>
                  <a:schemeClr val="bg1"/>
                </a:solidFill>
                <a:sym typeface="+mn-ea"/>
              </a:rPr>
              <a:t>	</a:t>
            </a:r>
            <a:r>
              <a:rPr lang="en-US" sz="1800">
                <a:solidFill>
                  <a:schemeClr val="bg1"/>
                </a:solidFill>
                <a:sym typeface="+mn-ea"/>
              </a:rPr>
              <a:t>our project successfully</a:t>
            </a:r>
            <a:r>
              <a:rPr lang="en-IN" altLang="en-US" sz="1800">
                <a:solidFill>
                  <a:schemeClr val="bg1"/>
                </a:solidFill>
                <a:sym typeface="+mn-ea"/>
              </a:rPr>
              <a:t>.</a:t>
            </a:r>
            <a:endParaRPr lang="en-US" sz="1800">
              <a:solidFill>
                <a:schemeClr val="bg1"/>
              </a:solidFill>
            </a:endParaRPr>
          </a:p>
          <a:p>
            <a:pPr>
              <a:lnSpc>
                <a:spcPct val="120000"/>
              </a:lnSpc>
            </a:pPr>
            <a:endParaRPr 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5320" y="657860"/>
            <a:ext cx="10515600" cy="1325563"/>
          </a:xfrm>
        </p:spPr>
        <p:txBody>
          <a:bodyPr>
            <a:normAutofit fontScale="90000"/>
          </a:bodyPr>
          <a:p>
            <a:br>
              <a:rPr lang="en-IN" sz="2700" b="1" cap="all" dirty="0">
                <a:solidFill>
                  <a:schemeClr val="bg1"/>
                </a:solidFill>
                <a:uFill>
                  <a:solidFill>
                    <a:srgbClr val="000000"/>
                  </a:solidFill>
                </a:uFill>
                <a:cs typeface="+mn-lt"/>
                <a:sym typeface="+mn-ea"/>
              </a:rPr>
            </a:br>
            <a:r>
              <a:rPr lang="en-IN" sz="2700" b="1" cap="all" dirty="0">
                <a:solidFill>
                  <a:schemeClr val="bg1"/>
                </a:solidFill>
                <a:uFill>
                  <a:solidFill>
                    <a:srgbClr val="000000"/>
                  </a:solidFill>
                </a:uFill>
                <a:cs typeface="+mn-lt"/>
                <a:sym typeface="+mn-ea"/>
              </a:rPr>
              <a:t> </a:t>
            </a:r>
            <a:r>
              <a:rPr lang="en-IN" sz="3780" b="1" cap="all" dirty="0">
                <a:solidFill>
                  <a:schemeClr val="bg1"/>
                </a:solidFill>
                <a:uFill>
                  <a:solidFill>
                    <a:srgbClr val="000000"/>
                  </a:solidFill>
                </a:uFill>
                <a:cs typeface="+mn-lt"/>
                <a:sym typeface="+mn-ea"/>
              </a:rPr>
              <a:t>SYSTEM ANALYSIS:</a:t>
            </a:r>
            <a:br>
              <a:rPr lang="en-IN" sz="3780" b="1" cap="all" dirty="0">
                <a:solidFill>
                  <a:schemeClr val="bg1"/>
                </a:solidFill>
                <a:uFill>
                  <a:solidFill>
                    <a:srgbClr val="000000"/>
                  </a:solidFill>
                </a:uFill>
                <a:cs typeface="+mn-lt"/>
                <a:sym typeface="+mn-ea"/>
              </a:rPr>
            </a:br>
            <a:r>
              <a:rPr lang="en-IN" sz="2700" b="1" cap="all" dirty="0">
                <a:solidFill>
                  <a:schemeClr val="bg1"/>
                </a:solidFill>
                <a:uFill>
                  <a:solidFill>
                    <a:srgbClr val="000000"/>
                  </a:solidFill>
                </a:uFill>
                <a:cs typeface="+mn-lt"/>
                <a:sym typeface="+mn-ea"/>
              </a:rPr>
              <a:t> </a:t>
            </a:r>
            <a:br>
              <a:rPr lang="en-IN" sz="2700" b="1" cap="all" dirty="0">
                <a:solidFill>
                  <a:schemeClr val="bg1"/>
                </a:solidFill>
                <a:uFill>
                  <a:solidFill>
                    <a:srgbClr val="000000"/>
                  </a:solidFill>
                </a:uFill>
                <a:cs typeface="+mn-lt"/>
                <a:sym typeface="+mn-ea"/>
              </a:rPr>
            </a:br>
            <a:r>
              <a:rPr lang="en-IN" sz="2700" b="1" cap="all" dirty="0">
                <a:solidFill>
                  <a:schemeClr val="bg1"/>
                </a:solidFill>
                <a:uFill>
                  <a:solidFill>
                    <a:srgbClr val="000000"/>
                  </a:solidFill>
                </a:uFill>
                <a:cs typeface="+mn-lt"/>
                <a:sym typeface="+mn-ea"/>
              </a:rPr>
              <a:t>	</a:t>
            </a:r>
            <a:r>
              <a:rPr lang="en-IN" sz="3000" cap="all" dirty="0">
                <a:solidFill>
                  <a:schemeClr val="bg1"/>
                </a:solidFill>
                <a:uFill>
                  <a:solidFill>
                    <a:srgbClr val="000000"/>
                  </a:solidFill>
                </a:uFill>
                <a:cs typeface="+mn-lt"/>
                <a:sym typeface="+mn-ea"/>
              </a:rPr>
              <a:t>Use case diagrams</a:t>
            </a:r>
            <a:r>
              <a:rPr lang="en-IN" sz="3000" b="1" cap="all" dirty="0">
                <a:solidFill>
                  <a:schemeClr val="bg1"/>
                </a:solidFill>
                <a:uFill>
                  <a:solidFill>
                    <a:srgbClr val="000000"/>
                  </a:solidFill>
                </a:uFill>
                <a:cs typeface="+mn-lt"/>
                <a:sym typeface="+mn-ea"/>
              </a:rPr>
              <a:t> </a:t>
            </a:r>
            <a:br>
              <a:rPr lang="en-IN" b="1" cap="all" dirty="0">
                <a:solidFill>
                  <a:schemeClr val="bg1"/>
                </a:solidFill>
                <a:uFill>
                  <a:solidFill>
                    <a:srgbClr val="000000"/>
                  </a:solidFill>
                </a:uFill>
                <a:cs typeface="+mn-lt"/>
                <a:sym typeface="+mn-ea"/>
              </a:rPr>
            </a:br>
            <a:endParaRPr lang="en-US"/>
          </a:p>
        </p:txBody>
      </p:sp>
      <p:pic>
        <p:nvPicPr>
          <p:cNvPr id="5" name="Content Placeholder 4"/>
          <p:cNvPicPr>
            <a:picLocks noChangeAspect="1"/>
          </p:cNvPicPr>
          <p:nvPr>
            <p:ph idx="1"/>
          </p:nvPr>
        </p:nvPicPr>
        <p:blipFill>
          <a:blip r:embed="rId1"/>
          <a:stretch>
            <a:fillRect/>
          </a:stretch>
        </p:blipFill>
        <p:spPr>
          <a:xfrm>
            <a:off x="7419340" y="1983740"/>
            <a:ext cx="4107180" cy="4351655"/>
          </a:xfrm>
          <a:prstGeom prst="rect">
            <a:avLst/>
          </a:prstGeom>
        </p:spPr>
      </p:pic>
      <p:sp>
        <p:nvSpPr>
          <p:cNvPr id="6" name="Text Box 5"/>
          <p:cNvSpPr txBox="1"/>
          <p:nvPr/>
        </p:nvSpPr>
        <p:spPr>
          <a:xfrm>
            <a:off x="942340" y="2231390"/>
            <a:ext cx="5720715" cy="424624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a:solidFill>
                  <a:schemeClr val="bg1"/>
                </a:solidFill>
              </a:rPr>
              <a:t>The Usecase diagram is a graphic that is used to define the core elements and processes that make up a system. The key elements are termed as "actors" and the processes are called "actions".</a:t>
            </a:r>
            <a:endParaRPr lang="en-US">
              <a:solidFill>
                <a:schemeClr val="bg1"/>
              </a:solidFill>
            </a:endParaRPr>
          </a:p>
          <a:p>
            <a:pPr marL="285750" indent="-285750" algn="just">
              <a:lnSpc>
                <a:spcPct val="150000"/>
              </a:lnSpc>
              <a:buFont typeface="Arial" panose="020B0604020202020204" pitchFamily="34" charset="0"/>
              <a:buChar char="•"/>
            </a:pPr>
            <a:r>
              <a:rPr lang="en-US">
                <a:solidFill>
                  <a:schemeClr val="bg1"/>
                </a:solidFill>
              </a:rPr>
              <a:t>It shows which actors interact with each usecase. Usecase diagrams are created to visualize the relationship between actors and usecases. A usecase is a pattern of behaviour the system exhibits.</a:t>
            </a:r>
            <a:endParaRPr lang="en-US">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nSpc>
                <a:spcPct val="150000"/>
              </a:lnSpc>
            </a:pPr>
            <a:r>
              <a:rPr lang="en-IN" altLang="en-US" sz="3555" b="1">
                <a:solidFill>
                  <a:schemeClr val="bg1"/>
                </a:solidFill>
              </a:rPr>
              <a:t>SYSTEM DESIGN</a:t>
            </a:r>
            <a:br>
              <a:rPr lang="en-IN" altLang="en-US" sz="3555" b="1">
                <a:solidFill>
                  <a:schemeClr val="bg1"/>
                </a:solidFill>
              </a:rPr>
            </a:br>
            <a:r>
              <a:rPr lang="en-IN" altLang="en-US" sz="3400">
                <a:solidFill>
                  <a:schemeClr val="bg1"/>
                </a:solidFill>
              </a:rPr>
              <a:t>	</a:t>
            </a:r>
            <a:r>
              <a:rPr lang="en-IN" altLang="en-US" sz="3110">
                <a:solidFill>
                  <a:schemeClr val="bg1"/>
                </a:solidFill>
              </a:rPr>
              <a:t>SYSTEM ARCHITECHTURE</a:t>
            </a:r>
            <a:endParaRPr lang="en-IN" altLang="en-US" sz="3110">
              <a:solidFill>
                <a:schemeClr val="bg1"/>
              </a:solidFill>
            </a:endParaRPr>
          </a:p>
        </p:txBody>
      </p:sp>
      <p:pic>
        <p:nvPicPr>
          <p:cNvPr id="5" name="Content Placeholder 4"/>
          <p:cNvPicPr>
            <a:picLocks noChangeAspect="1"/>
          </p:cNvPicPr>
          <p:nvPr>
            <p:ph idx="1"/>
          </p:nvPr>
        </p:nvPicPr>
        <p:blipFill>
          <a:blip r:embed="rId1"/>
          <a:stretch>
            <a:fillRect/>
          </a:stretch>
        </p:blipFill>
        <p:spPr>
          <a:xfrm>
            <a:off x="8215630" y="1691005"/>
            <a:ext cx="2350770" cy="4351655"/>
          </a:xfrm>
          <a:prstGeom prst="rect">
            <a:avLst/>
          </a:prstGeom>
        </p:spPr>
      </p:pic>
      <p:sp>
        <p:nvSpPr>
          <p:cNvPr id="6" name="Text Box 5"/>
          <p:cNvSpPr txBox="1"/>
          <p:nvPr/>
        </p:nvSpPr>
        <p:spPr>
          <a:xfrm>
            <a:off x="1429385" y="2445385"/>
            <a:ext cx="5690235" cy="341503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a:solidFill>
                  <a:schemeClr val="bg1"/>
                </a:solidFill>
              </a:rPr>
              <a:t>A system architecture, sometimes known as a systems architecture, is a conceptual model that describes a system's behaviour, structure, and other aspects. </a:t>
            </a:r>
            <a:endParaRPr lang="en-US">
              <a:solidFill>
                <a:schemeClr val="bg1"/>
              </a:solidFill>
            </a:endParaRPr>
          </a:p>
          <a:p>
            <a:pPr marL="285750" indent="-285750" algn="just">
              <a:lnSpc>
                <a:spcPct val="150000"/>
              </a:lnSpc>
              <a:buFont typeface="Arial" panose="020B0604020202020204" pitchFamily="34" charset="0"/>
              <a:buChar char="•"/>
            </a:pPr>
            <a:r>
              <a:rPr lang="en-US">
                <a:solidFill>
                  <a:schemeClr val="bg1"/>
                </a:solidFill>
              </a:rPr>
              <a:t>A description and representation of a system's architecture that is set up to facilitate analysis of a system's behaviour and structure.</a:t>
            </a:r>
            <a:endParaRPr lang="en-US">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8675" y="365125"/>
            <a:ext cx="10525125" cy="1072515"/>
          </a:xfrm>
        </p:spPr>
        <p:txBody>
          <a:bodyPr>
            <a:normAutofit/>
          </a:bodyPr>
          <a:p>
            <a:pPr marL="0" indent="0">
              <a:buFont typeface="Arial" panose="020B0604020202020204" pitchFamily="34" charset="0"/>
            </a:pPr>
            <a:r>
              <a:rPr lang="en-IN" altLang="en-US" sz="3400">
                <a:solidFill>
                  <a:schemeClr val="bg1"/>
                </a:solidFill>
              </a:rPr>
              <a:t>CLASS DIAGRAM</a:t>
            </a:r>
            <a:br>
              <a:rPr lang="en-IN" altLang="en-US" sz="2665">
                <a:solidFill>
                  <a:schemeClr val="bg1"/>
                </a:solidFill>
              </a:rPr>
            </a:br>
            <a:endParaRPr lang="en-IN" altLang="en-US" sz="2665">
              <a:solidFill>
                <a:schemeClr val="bg1"/>
              </a:solidFill>
            </a:endParaRPr>
          </a:p>
        </p:txBody>
      </p:sp>
      <p:sp>
        <p:nvSpPr>
          <p:cNvPr id="5" name="Text Box 4"/>
          <p:cNvSpPr txBox="1"/>
          <p:nvPr/>
        </p:nvSpPr>
        <p:spPr>
          <a:xfrm>
            <a:off x="984250" y="1247775"/>
            <a:ext cx="9858375" cy="216852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a:solidFill>
                  <a:schemeClr val="bg1"/>
                </a:solidFill>
              </a:rPr>
              <a:t>A Class diagrams describe the static structure of a system, or how it is structured rather than how it behaves. </a:t>
            </a:r>
            <a:endParaRPr lang="en-US">
              <a:solidFill>
                <a:schemeClr val="bg1"/>
              </a:solidFill>
            </a:endParaRPr>
          </a:p>
          <a:p>
            <a:pPr marL="285750" indent="-285750" algn="just">
              <a:lnSpc>
                <a:spcPct val="150000"/>
              </a:lnSpc>
              <a:buFont typeface="Arial" panose="020B0604020202020204" pitchFamily="34" charset="0"/>
              <a:buChar char="•"/>
            </a:pPr>
            <a:r>
              <a:rPr lang="en-US">
                <a:solidFill>
                  <a:schemeClr val="bg1"/>
                </a:solidFill>
              </a:rPr>
              <a:t>Class diagram gives an overview of a system by showing its classes and the relationships among them. </a:t>
            </a:r>
            <a:endParaRPr lang="en-US">
              <a:solidFill>
                <a:schemeClr val="bg1"/>
              </a:solidFill>
            </a:endParaRPr>
          </a:p>
          <a:p>
            <a:pPr marL="285750" indent="-285750" algn="just">
              <a:lnSpc>
                <a:spcPct val="150000"/>
              </a:lnSpc>
              <a:buFont typeface="Arial" panose="020B0604020202020204" pitchFamily="34" charset="0"/>
              <a:buChar char="•"/>
            </a:pPr>
            <a:r>
              <a:rPr lang="en-US">
                <a:solidFill>
                  <a:schemeClr val="bg1"/>
                </a:solidFill>
              </a:rPr>
              <a:t>UML class is a rectangle divided into: class name, attributes, and operations.</a:t>
            </a:r>
            <a:endParaRPr lang="en-US">
              <a:solidFill>
                <a:schemeClr val="bg1"/>
              </a:solidFill>
            </a:endParaRPr>
          </a:p>
        </p:txBody>
      </p:sp>
      <p:pic>
        <p:nvPicPr>
          <p:cNvPr id="6" name="Content Placeholder 5"/>
          <p:cNvPicPr>
            <a:picLocks noChangeAspect="1"/>
          </p:cNvPicPr>
          <p:nvPr>
            <p:ph idx="1"/>
          </p:nvPr>
        </p:nvPicPr>
        <p:blipFill>
          <a:blip r:embed="rId1"/>
          <a:stretch>
            <a:fillRect/>
          </a:stretch>
        </p:blipFill>
        <p:spPr>
          <a:xfrm>
            <a:off x="2999105" y="3803015"/>
            <a:ext cx="5829300" cy="2324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411605" y="741680"/>
            <a:ext cx="7608570" cy="583565"/>
          </a:xfrm>
          <a:prstGeom prst="rect">
            <a:avLst/>
          </a:prstGeom>
          <a:noFill/>
        </p:spPr>
        <p:txBody>
          <a:bodyPr wrap="square" rtlCol="0">
            <a:spAutoFit/>
          </a:bodyPr>
          <a:p>
            <a:r>
              <a:rPr lang="en-IN" altLang="en-US" sz="3200">
                <a:solidFill>
                  <a:schemeClr val="bg1"/>
                </a:solidFill>
              </a:rPr>
              <a:t>INTRODUCTION:</a:t>
            </a:r>
            <a:endParaRPr lang="en-IN" altLang="en-US" sz="3200">
              <a:solidFill>
                <a:schemeClr val="bg1"/>
              </a:solidFill>
            </a:endParaRPr>
          </a:p>
        </p:txBody>
      </p:sp>
      <p:sp>
        <p:nvSpPr>
          <p:cNvPr id="121" name="Text Box 120"/>
          <p:cNvSpPr txBox="1"/>
          <p:nvPr/>
        </p:nvSpPr>
        <p:spPr>
          <a:xfrm>
            <a:off x="1411605" y="1474470"/>
            <a:ext cx="8894445" cy="2030095"/>
          </a:xfrm>
          <a:prstGeom prst="rect">
            <a:avLst/>
          </a:prstGeom>
          <a:noFill/>
        </p:spPr>
        <p:txBody>
          <a:bodyPr wrap="square" rtlCol="0">
            <a:spAutoFit/>
          </a:bodyPr>
          <a:p>
            <a:pPr algn="just"/>
            <a:r>
              <a:rPr lang="en-IN" altLang="en-US">
                <a:solidFill>
                  <a:schemeClr val="bg1"/>
                </a:solidFill>
              </a:rPr>
              <a:t>Elderly people, obese people, and people who lead sedentary lifestyles are more likely to develop knee OA. When it is advanced, it produces intense agony and frequently results in total joint arthoplasty. Early diagnosis is essential for pathology and therapeutic therapies.X-ray has been taken as the gold standard for the knee OA screening.</a:t>
            </a:r>
            <a:r>
              <a:rPr lang="en-IN" altLang="en-US">
                <a:solidFill>
                  <a:schemeClr val="accent2"/>
                </a:solidFill>
              </a:rPr>
              <a:t>Kellgren and Lawrence (KL)</a:t>
            </a:r>
            <a:r>
              <a:rPr lang="en-IN" altLang="en-US">
                <a:solidFill>
                  <a:schemeClr val="bg1"/>
                </a:solidFill>
              </a:rPr>
              <a:t>is a grading system used for knee OA severity. KL system splits knee OA severity into 5 grades from grade 0 to grade</a:t>
            </a:r>
            <a:endParaRPr lang="en-IN" altLang="en-US">
              <a:solidFill>
                <a:schemeClr val="bg1"/>
              </a:solidFill>
            </a:endParaRPr>
          </a:p>
        </p:txBody>
      </p:sp>
      <p:pic>
        <p:nvPicPr>
          <p:cNvPr id="122" name="Content Placeholder 121"/>
          <p:cNvPicPr>
            <a:picLocks noChangeAspect="1"/>
          </p:cNvPicPr>
          <p:nvPr>
            <p:ph idx="1"/>
          </p:nvPr>
        </p:nvPicPr>
        <p:blipFill>
          <a:blip r:embed="rId1"/>
          <a:stretch>
            <a:fillRect/>
          </a:stretch>
        </p:blipFill>
        <p:spPr>
          <a:xfrm>
            <a:off x="1654810" y="3653790"/>
            <a:ext cx="8290560" cy="269113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400">
                <a:solidFill>
                  <a:schemeClr val="bg1"/>
                </a:solidFill>
              </a:rPr>
              <a:t>SEQUENCE DIAGRAM</a:t>
            </a:r>
            <a:endParaRPr lang="en-IN" altLang="en-US" sz="3400">
              <a:solidFill>
                <a:schemeClr val="bg1"/>
              </a:solidFill>
            </a:endParaRPr>
          </a:p>
        </p:txBody>
      </p:sp>
      <p:sp>
        <p:nvSpPr>
          <p:cNvPr id="3" name="Content Placeholder 2"/>
          <p:cNvSpPr>
            <a:spLocks noGrp="1"/>
          </p:cNvSpPr>
          <p:nvPr>
            <p:ph idx="1"/>
          </p:nvPr>
        </p:nvSpPr>
        <p:spPr>
          <a:xfrm>
            <a:off x="1284605" y="1751330"/>
            <a:ext cx="4895850" cy="4291330"/>
          </a:xfrm>
        </p:spPr>
        <p:txBody>
          <a:bodyPr/>
          <a:p>
            <a:pPr marL="0" indent="0">
              <a:buNone/>
            </a:pPr>
            <a:endParaRPr lang="en-US" sz="1800">
              <a:solidFill>
                <a:schemeClr val="bg1"/>
              </a:solidFill>
            </a:endParaRPr>
          </a:p>
          <a:p>
            <a:pPr algn="just">
              <a:lnSpc>
                <a:spcPct val="150000"/>
              </a:lnSpc>
            </a:pPr>
            <a:r>
              <a:rPr lang="en-US" sz="1800">
                <a:solidFill>
                  <a:schemeClr val="bg1"/>
                </a:solidFill>
              </a:rPr>
              <a:t>A sequence diagram is a type of interaction diagram because it describes how and in what order a group of objects works together. </a:t>
            </a:r>
            <a:endParaRPr lang="en-US" sz="1800">
              <a:solidFill>
                <a:schemeClr val="bg1"/>
              </a:solidFill>
            </a:endParaRPr>
          </a:p>
          <a:p>
            <a:pPr algn="just">
              <a:lnSpc>
                <a:spcPct val="150000"/>
              </a:lnSpc>
            </a:pPr>
            <a:r>
              <a:rPr lang="en-US" sz="1800">
                <a:solidFill>
                  <a:schemeClr val="bg1"/>
                </a:solidFill>
              </a:rPr>
              <a:t>Sequence Diagrams are graphs of relationships which describe how activities are done.</a:t>
            </a:r>
            <a:endParaRPr lang="en-US" sz="1800">
              <a:solidFill>
                <a:schemeClr val="bg1"/>
              </a:solidFill>
            </a:endParaRPr>
          </a:p>
          <a:p>
            <a:pPr>
              <a:lnSpc>
                <a:spcPct val="150000"/>
              </a:lnSpc>
            </a:pPr>
            <a:endParaRPr lang="en-US" sz="1800">
              <a:solidFill>
                <a:schemeClr val="bg1"/>
              </a:solidFill>
            </a:endParaRPr>
          </a:p>
        </p:txBody>
      </p:sp>
      <p:pic>
        <p:nvPicPr>
          <p:cNvPr id="5" name="Picture 4"/>
          <p:cNvPicPr>
            <a:picLocks noChangeAspect="1"/>
          </p:cNvPicPr>
          <p:nvPr/>
        </p:nvPicPr>
        <p:blipFill>
          <a:blip r:embed="rId1"/>
          <a:stretch>
            <a:fillRect/>
          </a:stretch>
        </p:blipFill>
        <p:spPr>
          <a:xfrm>
            <a:off x="7148830" y="2275840"/>
            <a:ext cx="4424045" cy="32423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400">
                <a:solidFill>
                  <a:schemeClr val="bg1"/>
                </a:solidFill>
              </a:rPr>
              <a:t>ACTIVITY DIAGRAM</a:t>
            </a:r>
            <a:endParaRPr lang="en-IN" altLang="en-US" sz="3400">
              <a:solidFill>
                <a:schemeClr val="bg1"/>
              </a:solidFill>
            </a:endParaRPr>
          </a:p>
        </p:txBody>
      </p:sp>
      <p:sp>
        <p:nvSpPr>
          <p:cNvPr id="3" name="Content Placeholder 2"/>
          <p:cNvSpPr>
            <a:spLocks noGrp="1"/>
          </p:cNvSpPr>
          <p:nvPr>
            <p:ph idx="1"/>
          </p:nvPr>
        </p:nvSpPr>
        <p:spPr>
          <a:xfrm>
            <a:off x="1404620" y="1691005"/>
            <a:ext cx="5374640" cy="4351655"/>
          </a:xfrm>
        </p:spPr>
        <p:txBody>
          <a:bodyPr>
            <a:normAutofit fontScale="90000"/>
          </a:bodyPr>
          <a:p>
            <a:pPr algn="just">
              <a:lnSpc>
                <a:spcPct val="150000"/>
              </a:lnSpc>
            </a:pPr>
            <a:r>
              <a:rPr lang="en-US" sz="1800">
                <a:solidFill>
                  <a:schemeClr val="bg1"/>
                </a:solidFill>
              </a:rPr>
              <a:t>An activity diagram is essentially a flowchart that shows how one activity leads to another.</a:t>
            </a:r>
            <a:endParaRPr lang="en-US" sz="1800">
              <a:solidFill>
                <a:schemeClr val="bg1"/>
              </a:solidFill>
            </a:endParaRPr>
          </a:p>
          <a:p>
            <a:pPr algn="just">
              <a:lnSpc>
                <a:spcPct val="150000"/>
              </a:lnSpc>
            </a:pPr>
            <a:r>
              <a:rPr lang="en-US" sz="1800">
                <a:solidFill>
                  <a:schemeClr val="bg1"/>
                </a:solidFill>
              </a:rPr>
              <a:t>The action might be referred to as a system operation.</a:t>
            </a:r>
            <a:endParaRPr lang="en-US" sz="1800">
              <a:solidFill>
                <a:schemeClr val="bg1"/>
              </a:solidFill>
            </a:endParaRPr>
          </a:p>
          <a:p>
            <a:pPr algn="just">
              <a:lnSpc>
                <a:spcPct val="150000"/>
              </a:lnSpc>
            </a:pPr>
            <a:r>
              <a:rPr lang="en-US" sz="1800">
                <a:solidFill>
                  <a:schemeClr val="bg1"/>
                </a:solidFill>
              </a:rPr>
              <a:t>Activity diagrams are used to build the executable system utilizing forward and reverse engineering approaches, as well as to visualize the dynamic nature of a system. Activity is a specific system operation.</a:t>
            </a:r>
            <a:endParaRPr lang="en-US" sz="1800">
              <a:solidFill>
                <a:schemeClr val="bg1"/>
              </a:solidFill>
            </a:endParaRPr>
          </a:p>
        </p:txBody>
      </p:sp>
      <p:pic>
        <p:nvPicPr>
          <p:cNvPr id="5" name="Picture 4"/>
          <p:cNvPicPr>
            <a:picLocks noChangeAspect="1"/>
          </p:cNvPicPr>
          <p:nvPr/>
        </p:nvPicPr>
        <p:blipFill>
          <a:blip r:embed="rId1"/>
          <a:stretch>
            <a:fillRect/>
          </a:stretch>
        </p:blipFill>
        <p:spPr>
          <a:xfrm>
            <a:off x="8362315" y="1333500"/>
            <a:ext cx="2263140" cy="47091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400">
                <a:solidFill>
                  <a:schemeClr val="bg1"/>
                </a:solidFill>
              </a:rPr>
              <a:t>STATE CHART DIAGRAM</a:t>
            </a:r>
            <a:endParaRPr lang="en-IN" altLang="en-US" sz="3400">
              <a:solidFill>
                <a:schemeClr val="bg1"/>
              </a:solidFill>
            </a:endParaRPr>
          </a:p>
        </p:txBody>
      </p:sp>
      <p:sp>
        <p:nvSpPr>
          <p:cNvPr id="5" name="Text Box 4"/>
          <p:cNvSpPr txBox="1"/>
          <p:nvPr/>
        </p:nvSpPr>
        <p:spPr>
          <a:xfrm>
            <a:off x="1247140" y="1805940"/>
            <a:ext cx="5435600" cy="341503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a:solidFill>
                  <a:schemeClr val="bg1"/>
                </a:solidFill>
              </a:rPr>
              <a:t>An </a:t>
            </a:r>
            <a:r>
              <a:rPr lang="en-IN" altLang="en-US">
                <a:solidFill>
                  <a:schemeClr val="bg1"/>
                </a:solidFill>
              </a:rPr>
              <a:t>state chart </a:t>
            </a:r>
            <a:r>
              <a:rPr lang="en-US">
                <a:solidFill>
                  <a:schemeClr val="bg1"/>
                </a:solidFill>
              </a:rPr>
              <a:t> diagram is basically a flowchart to represent the flow from one </a:t>
            </a:r>
            <a:r>
              <a:rPr lang="en-IN" altLang="en-US">
                <a:solidFill>
                  <a:schemeClr val="bg1"/>
                </a:solidFill>
              </a:rPr>
              <a:t>state</a:t>
            </a:r>
            <a:r>
              <a:rPr lang="en-US">
                <a:solidFill>
                  <a:schemeClr val="bg1"/>
                </a:solidFill>
              </a:rPr>
              <a:t> to another </a:t>
            </a:r>
            <a:r>
              <a:rPr lang="en-IN" altLang="en-US">
                <a:solidFill>
                  <a:schemeClr val="bg1"/>
                </a:solidFill>
              </a:rPr>
              <a:t>state.</a:t>
            </a:r>
            <a:endParaRPr lang="en-IN" altLang="en-US">
              <a:solidFill>
                <a:schemeClr val="bg1"/>
              </a:solidFill>
            </a:endParaRPr>
          </a:p>
          <a:p>
            <a:pPr indent="0" algn="just">
              <a:lnSpc>
                <a:spcPct val="150000"/>
              </a:lnSpc>
              <a:buFont typeface="Arial" panose="020B0604020202020204" pitchFamily="34" charset="0"/>
              <a:buNone/>
            </a:pPr>
            <a:endParaRPr lang="en-IN" altLang="en-US">
              <a:solidFill>
                <a:schemeClr val="bg1"/>
              </a:solidFill>
            </a:endParaRPr>
          </a:p>
          <a:p>
            <a:pPr marL="285750" indent="-285750" algn="just">
              <a:lnSpc>
                <a:spcPct val="150000"/>
              </a:lnSpc>
              <a:buFont typeface="Arial" panose="020B0604020202020204" pitchFamily="34" charset="0"/>
              <a:buChar char="•"/>
            </a:pPr>
            <a:r>
              <a:rPr lang="en-IN" altLang="en-US">
                <a:solidFill>
                  <a:schemeClr val="bg1"/>
                </a:solidFill>
              </a:rPr>
              <a:t>This flow can be sequential,branched, or concurrent. State chart diagrams deal with all type of flow control by using different elements such as  join, etc.</a:t>
            </a:r>
            <a:endParaRPr lang="en-IN" altLang="en-US">
              <a:solidFill>
                <a:schemeClr val="bg1"/>
              </a:solidFill>
            </a:endParaRPr>
          </a:p>
        </p:txBody>
      </p:sp>
      <p:pic>
        <p:nvPicPr>
          <p:cNvPr id="6" name="Content Placeholder 5"/>
          <p:cNvPicPr>
            <a:picLocks noChangeAspect="1"/>
          </p:cNvPicPr>
          <p:nvPr>
            <p:ph idx="1"/>
          </p:nvPr>
        </p:nvPicPr>
        <p:blipFill>
          <a:blip r:embed="rId1"/>
          <a:stretch>
            <a:fillRect/>
          </a:stretch>
        </p:blipFill>
        <p:spPr>
          <a:xfrm>
            <a:off x="8157845" y="1600835"/>
            <a:ext cx="2427605" cy="435165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400">
                <a:solidFill>
                  <a:schemeClr val="bg1"/>
                </a:solidFill>
              </a:rPr>
              <a:t>COMPONENT DIAGRAM</a:t>
            </a:r>
            <a:endParaRPr lang="en-IN" altLang="en-US" sz="3400">
              <a:solidFill>
                <a:schemeClr val="bg1"/>
              </a:solidFill>
            </a:endParaRPr>
          </a:p>
        </p:txBody>
      </p:sp>
      <p:sp>
        <p:nvSpPr>
          <p:cNvPr id="3" name="Content Placeholder 2"/>
          <p:cNvSpPr>
            <a:spLocks noGrp="1"/>
          </p:cNvSpPr>
          <p:nvPr>
            <p:ph idx="1"/>
          </p:nvPr>
        </p:nvSpPr>
        <p:spPr>
          <a:xfrm>
            <a:off x="1437005" y="1835785"/>
            <a:ext cx="9480550" cy="4351655"/>
          </a:xfrm>
        </p:spPr>
        <p:txBody>
          <a:bodyPr/>
          <a:p>
            <a:pPr algn="just">
              <a:lnSpc>
                <a:spcPct val="150000"/>
              </a:lnSpc>
            </a:pPr>
            <a:r>
              <a:rPr lang="en-US" sz="1800">
                <a:solidFill>
                  <a:schemeClr val="bg1"/>
                </a:solidFill>
              </a:rPr>
              <a:t>Component diagrams are used in modelling the physical aspects of object oriented systems that are used for visualizing, specifying, and documenting component-based systems and also for constructing executable systems through forward and reverse engineering</a:t>
            </a:r>
            <a:endParaRPr lang="en-US" sz="1800">
              <a:solidFill>
                <a:schemeClr val="bg1"/>
              </a:solidFill>
            </a:endParaRPr>
          </a:p>
        </p:txBody>
      </p:sp>
      <p:pic>
        <p:nvPicPr>
          <p:cNvPr id="5" name="Picture 4"/>
          <p:cNvPicPr>
            <a:picLocks noChangeAspect="1"/>
          </p:cNvPicPr>
          <p:nvPr/>
        </p:nvPicPr>
        <p:blipFill>
          <a:blip r:embed="rId1"/>
          <a:stretch>
            <a:fillRect/>
          </a:stretch>
        </p:blipFill>
        <p:spPr>
          <a:xfrm>
            <a:off x="4270375" y="4013200"/>
            <a:ext cx="4686300" cy="181356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400">
                <a:solidFill>
                  <a:schemeClr val="bg1"/>
                </a:solidFill>
              </a:rPr>
              <a:t>DEPLOYMENT DIAGRAM</a:t>
            </a:r>
            <a:endParaRPr lang="en-IN" altLang="en-US" sz="3400">
              <a:solidFill>
                <a:schemeClr val="bg1"/>
              </a:solidFill>
            </a:endParaRPr>
          </a:p>
        </p:txBody>
      </p:sp>
      <p:sp>
        <p:nvSpPr>
          <p:cNvPr id="6" name="Text Box 5"/>
          <p:cNvSpPr txBox="1"/>
          <p:nvPr/>
        </p:nvSpPr>
        <p:spPr>
          <a:xfrm>
            <a:off x="1267460" y="1592580"/>
            <a:ext cx="9524365" cy="175323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a:solidFill>
                  <a:schemeClr val="bg1"/>
                </a:solidFill>
              </a:rPr>
              <a:t>Deployment diagrams are used to visualize the topology of the physical components of a system, where the software components are deployed. Deployment diagrams are used to describe the static deployment view of a system. Deployment diagrams consist of nodes and their relationship.</a:t>
            </a:r>
            <a:endParaRPr lang="en-US">
              <a:solidFill>
                <a:schemeClr val="bg1"/>
              </a:solidFill>
            </a:endParaRPr>
          </a:p>
        </p:txBody>
      </p:sp>
      <p:pic>
        <p:nvPicPr>
          <p:cNvPr id="5" name="Content Placeholder 4"/>
          <p:cNvPicPr>
            <a:picLocks noChangeAspect="1"/>
          </p:cNvPicPr>
          <p:nvPr>
            <p:ph idx="1"/>
          </p:nvPr>
        </p:nvPicPr>
        <p:blipFill>
          <a:blip r:embed="rId1"/>
          <a:stretch>
            <a:fillRect/>
          </a:stretch>
        </p:blipFill>
        <p:spPr>
          <a:xfrm>
            <a:off x="3773805" y="3762375"/>
            <a:ext cx="4511040" cy="214122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36157" y="2060762"/>
            <a:ext cx="10078559" cy="3758582"/>
            <a:chOff x="944412" y="1715957"/>
            <a:chExt cx="10078559" cy="3758582"/>
          </a:xfrm>
        </p:grpSpPr>
        <p:grpSp>
          <p:nvGrpSpPr>
            <p:cNvPr id="9" name="组合 8"/>
            <p:cNvGrpSpPr/>
            <p:nvPr/>
          </p:nvGrpSpPr>
          <p:grpSpPr>
            <a:xfrm>
              <a:off x="944412" y="1715957"/>
              <a:ext cx="2798132" cy="716205"/>
              <a:chOff x="1446921" y="1785337"/>
              <a:chExt cx="2477094" cy="716205"/>
            </a:xfrm>
          </p:grpSpPr>
          <p:sp>
            <p:nvSpPr>
              <p:cNvPr id="10" name="矩形 9"/>
              <p:cNvSpPr/>
              <p:nvPr/>
            </p:nvSpPr>
            <p:spPr>
              <a:xfrm>
                <a:off x="1446921" y="2324033"/>
                <a:ext cx="2477094" cy="177509"/>
              </a:xfrm>
              <a:prstGeom prst="rect">
                <a:avLst/>
              </a:prstGeom>
            </p:spPr>
            <p:txBody>
              <a:bodyPr wrap="square">
                <a:spAutoFit/>
              </a:bodyPr>
              <a:lstStyle/>
              <a:p>
                <a:pPr algn="ctr">
                  <a:lnSpc>
                    <a:spcPct val="150000"/>
                  </a:lnSpc>
                </a:pPr>
                <a:endParaRPr lang="zh-CN" altLang="en-US" sz="1000" dirty="0">
                  <a:solidFill>
                    <a:schemeClr val="bg1"/>
                  </a:solidFill>
                  <a:latin typeface="Arial" panose="020B0604020202020204" pitchFamily="34" charset="0"/>
                  <a:cs typeface="Arial" panose="020B0604020202020204" pitchFamily="34" charset="0"/>
                </a:endParaRPr>
              </a:p>
            </p:txBody>
          </p:sp>
          <p:sp>
            <p:nvSpPr>
              <p:cNvPr id="11" name="矩形 10"/>
              <p:cNvSpPr/>
              <p:nvPr/>
            </p:nvSpPr>
            <p:spPr>
              <a:xfrm>
                <a:off x="1636386" y="1785337"/>
                <a:ext cx="2098163" cy="368300"/>
              </a:xfrm>
              <a:prstGeom prst="rect">
                <a:avLst/>
              </a:prstGeom>
            </p:spPr>
            <p:txBody>
              <a:bodyPr wrap="square">
                <a:spAutoFit/>
              </a:bodyPr>
              <a:lstStyle/>
              <a:p>
                <a:pPr algn="ctr"/>
                <a:endParaRPr lang="en-IN" altLang="zh-CN" b="1" dirty="0">
                  <a:solidFill>
                    <a:schemeClr val="bg1"/>
                  </a:solidFill>
                  <a:latin typeface="Arial" panose="020B0604020202020204" pitchFamily="34" charset="0"/>
                  <a:cs typeface="Arial" panose="020B0604020202020204" pitchFamily="34" charset="0"/>
                </a:endParaRPr>
              </a:p>
            </p:txBody>
          </p:sp>
        </p:grpSp>
        <p:grpSp>
          <p:nvGrpSpPr>
            <p:cNvPr id="12" name="组合 11"/>
            <p:cNvGrpSpPr/>
            <p:nvPr/>
          </p:nvGrpSpPr>
          <p:grpSpPr>
            <a:xfrm>
              <a:off x="1064427" y="4293760"/>
              <a:ext cx="2798132" cy="733755"/>
              <a:chOff x="1553166" y="1952977"/>
              <a:chExt cx="2477094" cy="733755"/>
            </a:xfrm>
          </p:grpSpPr>
          <p:sp>
            <p:nvSpPr>
              <p:cNvPr id="13" name="矩形 12"/>
              <p:cNvSpPr/>
              <p:nvPr/>
            </p:nvSpPr>
            <p:spPr>
              <a:xfrm>
                <a:off x="1553166" y="1965258"/>
                <a:ext cx="2477094" cy="721474"/>
              </a:xfrm>
              <a:prstGeom prst="rect">
                <a:avLst/>
              </a:prstGeom>
            </p:spPr>
            <p:txBody>
              <a:bodyPr wrap="square">
                <a:spAutoFit/>
              </a:bodyPr>
              <a:lstStyle/>
              <a:p>
                <a:pPr algn="ctr">
                  <a:lnSpc>
                    <a:spcPct val="120000"/>
                  </a:lnSpc>
                </a:pPr>
                <a:r>
                  <a:rPr lang="en-IN" altLang="zh-CN" dirty="0">
                    <a:solidFill>
                      <a:schemeClr val="bg1"/>
                    </a:solidFill>
                    <a:latin typeface="+mn-ea"/>
                    <a:cs typeface="+mn-ea"/>
                  </a:rPr>
                  <a:t>Easy to Use and Easily understandable</a:t>
                </a:r>
                <a:endParaRPr lang="en-IN" altLang="zh-CN" dirty="0">
                  <a:solidFill>
                    <a:schemeClr val="bg1"/>
                  </a:solidFill>
                  <a:latin typeface="+mn-ea"/>
                  <a:cs typeface="+mn-ea"/>
                </a:endParaRPr>
              </a:p>
            </p:txBody>
          </p:sp>
          <p:sp>
            <p:nvSpPr>
              <p:cNvPr id="14" name="矩形 13"/>
              <p:cNvSpPr/>
              <p:nvPr/>
            </p:nvSpPr>
            <p:spPr>
              <a:xfrm>
                <a:off x="1636386" y="1952977"/>
                <a:ext cx="2098163" cy="368300"/>
              </a:xfrm>
              <a:prstGeom prst="rect">
                <a:avLst/>
              </a:prstGeom>
            </p:spPr>
            <p:txBody>
              <a:bodyPr wrap="square">
                <a:spAutoFit/>
              </a:bodyPr>
              <a:lstStyle/>
              <a:p>
                <a:pPr algn="ctr"/>
                <a:endParaRPr lang="zh-CN" altLang="en-US" b="1" dirty="0">
                  <a:solidFill>
                    <a:schemeClr val="bg1"/>
                  </a:solidFill>
                  <a:latin typeface="Arial" panose="020B0604020202020204" pitchFamily="34" charset="0"/>
                  <a:cs typeface="Arial" panose="020B0604020202020204" pitchFamily="34" charset="0"/>
                </a:endParaRPr>
              </a:p>
            </p:txBody>
          </p:sp>
        </p:grpSp>
        <p:grpSp>
          <p:nvGrpSpPr>
            <p:cNvPr id="15" name="组合 14"/>
            <p:cNvGrpSpPr/>
            <p:nvPr/>
          </p:nvGrpSpPr>
          <p:grpSpPr>
            <a:xfrm>
              <a:off x="8224204" y="1783157"/>
              <a:ext cx="2798132" cy="1340847"/>
              <a:chOff x="1446359" y="1853917"/>
              <a:chExt cx="2477094" cy="1340847"/>
            </a:xfrm>
          </p:grpSpPr>
          <p:sp>
            <p:nvSpPr>
              <p:cNvPr id="16" name="矩形 15"/>
              <p:cNvSpPr/>
              <p:nvPr/>
            </p:nvSpPr>
            <p:spPr>
              <a:xfrm>
                <a:off x="1446359" y="2155123"/>
                <a:ext cx="2477094" cy="1039641"/>
              </a:xfrm>
              <a:prstGeom prst="rect">
                <a:avLst/>
              </a:prstGeom>
            </p:spPr>
            <p:txBody>
              <a:bodyPr wrap="square">
                <a:spAutoFit/>
              </a:bodyPr>
              <a:lstStyle/>
              <a:p>
                <a:pPr algn="ctr">
                  <a:lnSpc>
                    <a:spcPct val="120000"/>
                  </a:lnSpc>
                </a:pPr>
                <a:r>
                  <a:rPr lang="zh-CN" altLang="en-US" dirty="0">
                    <a:solidFill>
                      <a:schemeClr val="bg1"/>
                    </a:solidFill>
                    <a:latin typeface="+mn-ea"/>
                    <a:cs typeface="+mn-ea"/>
                  </a:rPr>
                  <a:t>This system even informs about the severity of arthritis.</a:t>
                </a:r>
                <a:endParaRPr lang="zh-CN" altLang="en-US" dirty="0">
                  <a:solidFill>
                    <a:schemeClr val="bg1"/>
                  </a:solidFill>
                  <a:latin typeface="+mn-ea"/>
                  <a:cs typeface="+mn-ea"/>
                </a:endParaRPr>
              </a:p>
            </p:txBody>
          </p:sp>
          <p:sp>
            <p:nvSpPr>
              <p:cNvPr id="17" name="矩形 16"/>
              <p:cNvSpPr/>
              <p:nvPr/>
            </p:nvSpPr>
            <p:spPr>
              <a:xfrm>
                <a:off x="1636386" y="1853917"/>
                <a:ext cx="2098163" cy="368300"/>
              </a:xfrm>
              <a:prstGeom prst="rect">
                <a:avLst/>
              </a:prstGeom>
            </p:spPr>
            <p:txBody>
              <a:bodyPr wrap="square">
                <a:spAutoFit/>
              </a:bodyPr>
              <a:lstStyle/>
              <a:p>
                <a:pPr algn="ctr"/>
                <a:endParaRPr lang="en-IN" altLang="zh-CN" b="1" dirty="0">
                  <a:solidFill>
                    <a:schemeClr val="bg1"/>
                  </a:solidFill>
                  <a:latin typeface="Arial" panose="020B0604020202020204" pitchFamily="34" charset="0"/>
                  <a:cs typeface="Arial" panose="020B0604020202020204" pitchFamily="34" charset="0"/>
                </a:endParaRPr>
              </a:p>
            </p:txBody>
          </p:sp>
        </p:grpSp>
        <p:grpSp>
          <p:nvGrpSpPr>
            <p:cNvPr id="18" name="组合 17"/>
            <p:cNvGrpSpPr/>
            <p:nvPr/>
          </p:nvGrpSpPr>
          <p:grpSpPr>
            <a:xfrm>
              <a:off x="8224839" y="4124740"/>
              <a:ext cx="2798132" cy="860641"/>
              <a:chOff x="1446921" y="1785337"/>
              <a:chExt cx="2477094" cy="860641"/>
            </a:xfrm>
          </p:grpSpPr>
          <p:sp>
            <p:nvSpPr>
              <p:cNvPr id="19" name="矩形 18"/>
              <p:cNvSpPr/>
              <p:nvPr/>
            </p:nvSpPr>
            <p:spPr>
              <a:xfrm>
                <a:off x="1446921" y="2324033"/>
                <a:ext cx="2477094" cy="321945"/>
              </a:xfrm>
              <a:prstGeom prst="rect">
                <a:avLst/>
              </a:prstGeom>
            </p:spPr>
            <p:txBody>
              <a:bodyPr wrap="square">
                <a:spAutoFit/>
              </a:bodyPr>
              <a:lstStyle/>
              <a:p>
                <a:pPr algn="ctr">
                  <a:lnSpc>
                    <a:spcPct val="150000"/>
                  </a:lnSpc>
                </a:pPr>
                <a:endParaRPr lang="zh-CN" altLang="en-US" sz="1000" dirty="0">
                  <a:solidFill>
                    <a:schemeClr val="bg1"/>
                  </a:solidFill>
                  <a:latin typeface="Arial" panose="020B0604020202020204" pitchFamily="34" charset="0"/>
                  <a:cs typeface="Arial" panose="020B0604020202020204" pitchFamily="34" charset="0"/>
                </a:endParaRPr>
              </a:p>
            </p:txBody>
          </p:sp>
          <p:sp>
            <p:nvSpPr>
              <p:cNvPr id="20" name="矩形 19"/>
              <p:cNvSpPr/>
              <p:nvPr/>
            </p:nvSpPr>
            <p:spPr>
              <a:xfrm>
                <a:off x="1636386" y="1785337"/>
                <a:ext cx="2098163" cy="368300"/>
              </a:xfrm>
              <a:prstGeom prst="rect">
                <a:avLst/>
              </a:prstGeom>
            </p:spPr>
            <p:txBody>
              <a:bodyPr wrap="square">
                <a:spAutoFit/>
              </a:bodyPr>
              <a:lstStyle/>
              <a:p>
                <a:pPr algn="ctr"/>
                <a:endParaRPr lang="zh-CN" altLang="en-US" b="1" dirty="0">
                  <a:solidFill>
                    <a:schemeClr val="bg1"/>
                  </a:solidFill>
                  <a:latin typeface="Arial" panose="020B0604020202020204" pitchFamily="34" charset="0"/>
                  <a:cs typeface="Arial" panose="020B0604020202020204" pitchFamily="34" charset="0"/>
                </a:endParaRPr>
              </a:p>
            </p:txBody>
          </p:sp>
        </p:grpSp>
        <p:grpSp>
          <p:nvGrpSpPr>
            <p:cNvPr id="21" name="组合 20"/>
            <p:cNvGrpSpPr/>
            <p:nvPr/>
          </p:nvGrpSpPr>
          <p:grpSpPr>
            <a:xfrm>
              <a:off x="4404356" y="2083909"/>
              <a:ext cx="3383287" cy="3390630"/>
              <a:chOff x="3651250" y="1393825"/>
              <a:chExt cx="5119687" cy="5130800"/>
            </a:xfrm>
          </p:grpSpPr>
          <p:sp>
            <p:nvSpPr>
              <p:cNvPr id="22" name="Freeform 6"/>
              <p:cNvSpPr/>
              <p:nvPr/>
            </p:nvSpPr>
            <p:spPr bwMode="auto">
              <a:xfrm>
                <a:off x="3651250" y="1393825"/>
                <a:ext cx="2444750" cy="2444750"/>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blipFill dpi="0" rotWithShape="1">
                <a:blip r:embed="rId1"/>
                <a:srcRect/>
                <a:tile tx="0" ty="0" sx="100000" sy="100000" flip="none" algn="ctr"/>
              </a:blipFill>
              <a:ln>
                <a:noFill/>
              </a:ln>
            </p:spPr>
            <p:txBody>
              <a:bodyPr vert="horz" wrap="square" lIns="91440" tIns="45720" rIns="91440" bIns="45720" numCol="1" anchor="t" anchorCtr="0" compatLnSpc="1"/>
              <a:lstStyle/>
              <a:p>
                <a:endParaRPr lang="zh-CN" altLang="en-US"/>
              </a:p>
            </p:txBody>
          </p:sp>
          <p:sp>
            <p:nvSpPr>
              <p:cNvPr id="23" name="Freeform 7"/>
              <p:cNvSpPr/>
              <p:nvPr/>
            </p:nvSpPr>
            <p:spPr bwMode="auto">
              <a:xfrm>
                <a:off x="3651250" y="4079875"/>
                <a:ext cx="2444750" cy="2444750"/>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blipFill dpi="0" rotWithShape="1">
                <a:blip r:embed="rId1"/>
                <a:srcRect/>
                <a:tile tx="0" ty="0" sx="100000" sy="100000" flip="none" algn="ctr"/>
              </a:blipFill>
              <a:ln>
                <a:noFill/>
              </a:ln>
            </p:spPr>
            <p:txBody>
              <a:bodyPr vert="horz" wrap="square" lIns="91440" tIns="45720" rIns="91440" bIns="45720" numCol="1" anchor="t" anchorCtr="0" compatLnSpc="1"/>
              <a:lstStyle/>
              <a:p>
                <a:endParaRPr lang="zh-CN" altLang="en-US"/>
              </a:p>
            </p:txBody>
          </p:sp>
          <p:sp>
            <p:nvSpPr>
              <p:cNvPr id="24" name="Freeform 8"/>
              <p:cNvSpPr/>
              <p:nvPr/>
            </p:nvSpPr>
            <p:spPr bwMode="auto">
              <a:xfrm>
                <a:off x="6337300" y="1393825"/>
                <a:ext cx="2433637" cy="2444750"/>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blipFill dpi="0" rotWithShape="1">
                <a:blip r:embed="rId1"/>
                <a:srcRect/>
                <a:tile tx="0" ty="0" sx="100000" sy="100000" flip="none" algn="ctr"/>
              </a:blipFill>
              <a:ln>
                <a:noFill/>
              </a:ln>
            </p:spPr>
            <p:txBody>
              <a:bodyPr vert="horz" wrap="square" lIns="91440" tIns="45720" rIns="91440" bIns="45720" numCol="1" anchor="t" anchorCtr="0" compatLnSpc="1"/>
              <a:lstStyle/>
              <a:p>
                <a:endParaRPr lang="zh-CN" altLang="en-US"/>
              </a:p>
            </p:txBody>
          </p:sp>
          <p:sp>
            <p:nvSpPr>
              <p:cNvPr id="25" name="Freeform 9"/>
              <p:cNvSpPr/>
              <p:nvPr/>
            </p:nvSpPr>
            <p:spPr bwMode="auto">
              <a:xfrm>
                <a:off x="6337300" y="4079875"/>
                <a:ext cx="2433637" cy="2444750"/>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blipFill dpi="0" rotWithShape="1">
                <a:blip r:embed="rId1"/>
                <a:srcRect/>
                <a:tile tx="0" ty="0" sx="100000" sy="100000" flip="none" algn="ctr"/>
              </a:blipFill>
              <a:ln>
                <a:noFill/>
              </a:ln>
            </p:spPr>
            <p:txBody>
              <a:bodyPr vert="horz" wrap="square" lIns="91440" tIns="45720" rIns="91440" bIns="45720" numCol="1" anchor="t" anchorCtr="0" compatLnSpc="1"/>
              <a:lstStyle/>
              <a:p>
                <a:endParaRPr lang="zh-CN" altLang="en-US"/>
              </a:p>
            </p:txBody>
          </p:sp>
        </p:grpSp>
      </p:grpSp>
      <p:sp>
        <p:nvSpPr>
          <p:cNvPr id="3" name="Text Box 2"/>
          <p:cNvSpPr txBox="1"/>
          <p:nvPr/>
        </p:nvSpPr>
        <p:spPr>
          <a:xfrm>
            <a:off x="1282065" y="861695"/>
            <a:ext cx="5537835" cy="583565"/>
          </a:xfrm>
          <a:prstGeom prst="rect">
            <a:avLst/>
          </a:prstGeom>
          <a:noFill/>
        </p:spPr>
        <p:txBody>
          <a:bodyPr wrap="square" rtlCol="0">
            <a:spAutoFit/>
          </a:bodyPr>
          <a:p>
            <a:r>
              <a:rPr lang="en-IN" altLang="en-US" sz="3200">
                <a:solidFill>
                  <a:schemeClr val="bg1"/>
                </a:solidFill>
              </a:rPr>
              <a:t>ADVANTAGES:</a:t>
            </a:r>
            <a:endParaRPr lang="en-IN" altLang="en-US" sz="3200">
              <a:solidFill>
                <a:schemeClr val="bg1"/>
              </a:solidFill>
            </a:endParaRPr>
          </a:p>
        </p:txBody>
      </p:sp>
      <p:sp>
        <p:nvSpPr>
          <p:cNvPr id="4" name="Text Box 3"/>
          <p:cNvSpPr txBox="1"/>
          <p:nvPr/>
        </p:nvSpPr>
        <p:spPr>
          <a:xfrm>
            <a:off x="1149985" y="2496185"/>
            <a:ext cx="2704465" cy="1198880"/>
          </a:xfrm>
          <a:prstGeom prst="rect">
            <a:avLst/>
          </a:prstGeom>
          <a:noFill/>
        </p:spPr>
        <p:txBody>
          <a:bodyPr wrap="square" rtlCol="0">
            <a:spAutoFit/>
          </a:bodyPr>
          <a:p>
            <a:r>
              <a:rPr lang="en-US">
                <a:solidFill>
                  <a:schemeClr val="bg1"/>
                </a:solidFill>
              </a:rPr>
              <a:t>Helps with instantly detecting signs of Osteoarthritis in knees.</a:t>
            </a:r>
            <a:endParaRPr lang="en-US">
              <a:solidFill>
                <a:schemeClr val="bg1"/>
              </a:solidFill>
            </a:endParaRPr>
          </a:p>
        </p:txBody>
      </p:sp>
      <p:sp>
        <p:nvSpPr>
          <p:cNvPr id="7" name="Text Box 6"/>
          <p:cNvSpPr txBox="1"/>
          <p:nvPr/>
        </p:nvSpPr>
        <p:spPr>
          <a:xfrm>
            <a:off x="8509635" y="4458335"/>
            <a:ext cx="2393315" cy="645160"/>
          </a:xfrm>
          <a:prstGeom prst="rect">
            <a:avLst/>
          </a:prstGeom>
          <a:noFill/>
        </p:spPr>
        <p:txBody>
          <a:bodyPr wrap="square" rtlCol="0">
            <a:spAutoFit/>
          </a:bodyPr>
          <a:p>
            <a:r>
              <a:rPr lang="en-IN" altLang="en-US">
                <a:solidFill>
                  <a:schemeClr val="bg1"/>
                </a:solidFill>
              </a:rPr>
              <a:t>Optimized and accurate detection</a:t>
            </a:r>
            <a:endParaRPr lang="en-IN" altLang="en-US">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chemeClr val="bg1"/>
                </a:solidFill>
              </a:rPr>
              <a:t>CONCLUSION:</a:t>
            </a:r>
            <a:endParaRPr lang="en-IN" altLang="en-US" sz="3200">
              <a:solidFill>
                <a:schemeClr val="bg1"/>
              </a:solidFill>
            </a:endParaRPr>
          </a:p>
        </p:txBody>
      </p:sp>
      <p:sp>
        <p:nvSpPr>
          <p:cNvPr id="3" name="Content Placeholder 2"/>
          <p:cNvSpPr>
            <a:spLocks noGrp="1"/>
          </p:cNvSpPr>
          <p:nvPr>
            <p:ph idx="1"/>
          </p:nvPr>
        </p:nvSpPr>
        <p:spPr>
          <a:xfrm>
            <a:off x="838200" y="1511300"/>
            <a:ext cx="10515600" cy="4351338"/>
          </a:xfrm>
        </p:spPr>
        <p:txBody>
          <a:bodyPr>
            <a:normAutofit fontScale="70000"/>
          </a:bodyPr>
          <a:p>
            <a:pPr algn="just"/>
            <a:r>
              <a:rPr lang="en-US">
                <a:solidFill>
                  <a:schemeClr val="bg1"/>
                </a:solidFill>
              </a:rPr>
              <a:t>We have consider the Knee X-ray Images for the Knee Osteoarthritis Detection and its Severity using various models like convolutional neural network and transfer learning algorithms of CNN.We have observed the working of each and every model which are been used in our project.In the implementation phase we have started working with CNN algorithm and we got 46% accuracy and later we have worked on various transfer learning methodologies like resnet50,inception v3 ,vgg16,vgg19.On using of resnet50 model we got 39% accuracy comparatively lower than CNN model.Respectively, on usage of the models like Inception V3,VGG16,VGG19 we have secured 43%,</a:t>
            </a:r>
            <a:r>
              <a:rPr lang="en-IN" altLang="en-US">
                <a:solidFill>
                  <a:schemeClr val="bg1"/>
                </a:solidFill>
              </a:rPr>
              <a:t>83</a:t>
            </a:r>
            <a:r>
              <a:rPr lang="en-US">
                <a:solidFill>
                  <a:schemeClr val="bg1"/>
                </a:solidFill>
              </a:rPr>
              <a:t>% and 84% accuracies. </a:t>
            </a:r>
            <a:endParaRPr lang="en-US">
              <a:solidFill>
                <a:schemeClr val="bg1"/>
              </a:solidFill>
            </a:endParaRPr>
          </a:p>
          <a:p>
            <a:pPr algn="just"/>
            <a:r>
              <a:rPr lang="en-US">
                <a:solidFill>
                  <a:schemeClr val="bg1"/>
                </a:solidFill>
              </a:rPr>
              <a:t>We choose VGG19</a:t>
            </a:r>
            <a:r>
              <a:rPr lang="en-IN" altLang="en-US">
                <a:solidFill>
                  <a:schemeClr val="bg1"/>
                </a:solidFill>
              </a:rPr>
              <a:t> and VGG16</a:t>
            </a:r>
            <a:r>
              <a:rPr lang="en-US">
                <a:solidFill>
                  <a:schemeClr val="bg1"/>
                </a:solidFill>
              </a:rPr>
              <a:t> as our final model</a:t>
            </a:r>
            <a:r>
              <a:rPr lang="en-IN" altLang="en-US">
                <a:solidFill>
                  <a:schemeClr val="bg1"/>
                </a:solidFill>
              </a:rPr>
              <a:t>s</a:t>
            </a:r>
            <a:r>
              <a:rPr lang="en-US">
                <a:solidFill>
                  <a:schemeClr val="bg1"/>
                </a:solidFill>
              </a:rPr>
              <a:t> because </a:t>
            </a:r>
            <a:r>
              <a:rPr lang="en-IN" altLang="en-US">
                <a:solidFill>
                  <a:schemeClr val="bg1"/>
                </a:solidFill>
              </a:rPr>
              <a:t>they</a:t>
            </a:r>
            <a:r>
              <a:rPr lang="en-US">
                <a:solidFill>
                  <a:schemeClr val="bg1"/>
                </a:solidFill>
              </a:rPr>
              <a:t> achieved the highest accuracy score with 84%</a:t>
            </a:r>
            <a:r>
              <a:rPr lang="en-IN" altLang="en-US">
                <a:solidFill>
                  <a:schemeClr val="bg1"/>
                </a:solidFill>
              </a:rPr>
              <a:t> and 83%</a:t>
            </a:r>
            <a:r>
              <a:rPr lang="en-US">
                <a:solidFill>
                  <a:schemeClr val="bg1"/>
                </a:solidFill>
              </a:rPr>
              <a:t> on validation set</a:t>
            </a:r>
            <a:r>
              <a:rPr lang="en-IN" altLang="en-US">
                <a:solidFill>
                  <a:schemeClr val="bg1"/>
                </a:solidFill>
              </a:rPr>
              <a:t>s</a:t>
            </a:r>
            <a:r>
              <a:rPr lang="en-US">
                <a:solidFill>
                  <a:schemeClr val="bg1"/>
                </a:solidFill>
              </a:rPr>
              <a:t>.Additionally,the model</a:t>
            </a:r>
            <a:r>
              <a:rPr lang="en-IN" altLang="en-US">
                <a:solidFill>
                  <a:schemeClr val="bg1"/>
                </a:solidFill>
              </a:rPr>
              <a:t>s</a:t>
            </a:r>
            <a:r>
              <a:rPr lang="en-US">
                <a:solidFill>
                  <a:schemeClr val="bg1"/>
                </a:solidFill>
              </a:rPr>
              <a:t> w</a:t>
            </a:r>
            <a:r>
              <a:rPr lang="en-IN" altLang="en-US">
                <a:solidFill>
                  <a:schemeClr val="bg1"/>
                </a:solidFill>
              </a:rPr>
              <a:t>ere</a:t>
            </a:r>
            <a:r>
              <a:rPr lang="en-US">
                <a:solidFill>
                  <a:schemeClr val="bg1"/>
                </a:solidFill>
              </a:rPr>
              <a:t> able to predict the new image into its corresponding severity degree and had good generalization performance</a:t>
            </a:r>
            <a:r>
              <a:rPr lang="en-IN" altLang="en-US">
                <a:solidFill>
                  <a:schemeClr val="bg1"/>
                </a:solidFill>
              </a:rPr>
              <a:t>s</a:t>
            </a:r>
            <a:r>
              <a:rPr lang="en-US">
                <a:solidFill>
                  <a:schemeClr val="bg1"/>
                </a:solidFill>
              </a:rPr>
              <a:t>.We also consulted domain experts,who confirmed that the VGG model</a:t>
            </a:r>
            <a:r>
              <a:rPr lang="en-IN" altLang="en-US">
                <a:solidFill>
                  <a:schemeClr val="bg1"/>
                </a:solidFill>
              </a:rPr>
              <a:t>s</a:t>
            </a:r>
            <a:r>
              <a:rPr lang="en-US">
                <a:solidFill>
                  <a:schemeClr val="bg1"/>
                </a:solidFill>
              </a:rPr>
              <a:t> was a suitable choice for this problem. In conclusion, we selected the VGG</a:t>
            </a:r>
            <a:r>
              <a:rPr lang="en-IN" altLang="en-US">
                <a:solidFill>
                  <a:schemeClr val="bg1"/>
                </a:solidFill>
              </a:rPr>
              <a:t>s</a:t>
            </a:r>
            <a:r>
              <a:rPr lang="en-US">
                <a:solidFill>
                  <a:schemeClr val="bg1"/>
                </a:solidFill>
              </a:rPr>
              <a:t> as our final model</a:t>
            </a:r>
            <a:r>
              <a:rPr lang="en-IN" altLang="en-US">
                <a:solidFill>
                  <a:schemeClr val="bg1"/>
                </a:solidFill>
              </a:rPr>
              <a:t>s</a:t>
            </a:r>
            <a:r>
              <a:rPr lang="en-US">
                <a:solidFill>
                  <a:schemeClr val="bg1"/>
                </a:solidFill>
              </a:rPr>
              <a:t> for knee OA detection and its severity</a:t>
            </a:r>
            <a:r>
              <a:rPr lang="en-IN" altLang="en-US">
                <a:solidFill>
                  <a:schemeClr val="bg1"/>
                </a:solidFill>
              </a:rPr>
              <a:t>.</a:t>
            </a:r>
            <a:endParaRPr lang="en-IN" altLang="en-US">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nvSpPr>
          <p:spPr>
            <a:xfrm>
              <a:off x="1976437" y="2581960"/>
              <a:ext cx="8239125" cy="1323439"/>
            </a:xfrm>
            <a:prstGeom prst="rect">
              <a:avLst/>
            </a:prstGeom>
          </p:spPr>
          <p:txBody>
            <a:bodyPr wrap="square">
              <a:spAutoFit/>
            </a:bodyPr>
            <a:lstStyle/>
            <a:p>
              <a:pPr algn="dist">
                <a:spcAft>
                  <a:spcPts val="0"/>
                </a:spcAft>
              </a:pPr>
              <a:r>
                <a:rPr lang="en-US" altLang="zh-CN" sz="8000" b="1" dirty="0">
                  <a:blipFill>
                    <a:blip r:embed="rId2"/>
                    <a:stretch>
                      <a:fillRect/>
                    </a:stretch>
                  </a:blipFill>
                  <a:latin typeface="Arial" panose="020B0604020202020204" pitchFamily="34" charset="0"/>
                  <a:ea typeface="站酷快乐体2016修订版" panose="02010600030101010101" pitchFamily="2" charset="-122"/>
                  <a:cs typeface="Arial" panose="020B0604020202020204" pitchFamily="34" charset="0"/>
                </a:rPr>
                <a:t>THANK YOU</a:t>
              </a:r>
              <a:endParaRPr lang="en-US" altLang="zh-CN" sz="8000" b="1" dirty="0">
                <a:blipFill>
                  <a:blip r:embed="rId2"/>
                  <a:stretch>
                    <a:fillRect/>
                  </a:stretch>
                </a:blipFill>
                <a:latin typeface="Arial" panose="020B0604020202020204" pitchFamily="34" charset="0"/>
                <a:ea typeface="站酷快乐体2016修订版" panose="02010600030101010101" pitchFamily="2" charset="-122"/>
                <a:cs typeface="Arial" panose="020B0604020202020204" pitchFamily="34" charset="0"/>
              </a:endParaRPr>
            </a:p>
          </p:txBody>
        </p:sp>
        <p:sp>
          <p:nvSpPr>
            <p:cNvPr id="8" name="矩形 7"/>
            <p:cNvSpPr/>
            <p:nvPr/>
          </p:nvSpPr>
          <p:spPr>
            <a:xfrm>
              <a:off x="2100262" y="4085338"/>
              <a:ext cx="7991475" cy="521970"/>
            </a:xfrm>
            <a:prstGeom prst="rect">
              <a:avLst/>
            </a:prstGeom>
          </p:spPr>
          <p:txBody>
            <a:bodyPr wrap="square">
              <a:spAutoFit/>
            </a:bodyPr>
            <a:lstStyle/>
            <a:p>
              <a:pPr algn="dist">
                <a:spcAft>
                  <a:spcPts val="0"/>
                </a:spcAft>
              </a:pPr>
              <a:endParaRPr lang="zh-CN" altLang="zh-CN" sz="2800" b="1" dirty="0">
                <a:blipFill>
                  <a:blip r:embed="rId2"/>
                  <a:stretch>
                    <a:fillRect/>
                  </a:stretch>
                </a:blipFill>
                <a:latin typeface="Arial" panose="020B0604020202020204" pitchFamily="34" charset="0"/>
                <a:ea typeface="站酷快乐体2016修订版" panose="02010600030101010101" pitchFamily="2" charset="-122"/>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31875" y="479425"/>
            <a:ext cx="10271760" cy="1325880"/>
          </a:xfrm>
        </p:spPr>
        <p:txBody>
          <a:bodyPr/>
          <a:p>
            <a:r>
              <a:rPr lang="en-IN" altLang="en-US" sz="3200">
                <a:solidFill>
                  <a:schemeClr val="bg1"/>
                </a:solidFill>
                <a:latin typeface="+mn-lt"/>
                <a:cs typeface="+mn-lt"/>
              </a:rPr>
              <a:t> DEEP LEARNING</a:t>
            </a:r>
            <a:endParaRPr lang="en-IN" altLang="en-US" sz="3200">
              <a:solidFill>
                <a:schemeClr val="bg1"/>
              </a:solidFill>
              <a:latin typeface="+mn-lt"/>
              <a:cs typeface="+mn-lt"/>
            </a:endParaRPr>
          </a:p>
        </p:txBody>
      </p:sp>
      <p:sp>
        <p:nvSpPr>
          <p:cNvPr id="3" name="Content Placeholder 2"/>
          <p:cNvSpPr>
            <a:spLocks noGrp="1"/>
          </p:cNvSpPr>
          <p:nvPr>
            <p:ph idx="1"/>
          </p:nvPr>
        </p:nvSpPr>
        <p:spPr>
          <a:xfrm>
            <a:off x="1031875" y="1805305"/>
            <a:ext cx="9622790" cy="4351655"/>
          </a:xfrm>
        </p:spPr>
        <p:txBody>
          <a:bodyPr>
            <a:normAutofit lnSpcReduction="10000"/>
          </a:bodyPr>
          <a:p>
            <a:pPr algn="just">
              <a:lnSpc>
                <a:spcPct val="150000"/>
              </a:lnSpc>
            </a:pPr>
            <a:r>
              <a:rPr lang="en-US" sz="1800" b="1">
                <a:solidFill>
                  <a:schemeClr val="bg1"/>
                </a:solidFill>
                <a:latin typeface="Lucida Bright" panose="02040602050505020304" charset="0"/>
                <a:cs typeface="Lucida Bright" panose="02040602050505020304" charset="0"/>
              </a:rPr>
              <a:t>Definition:</a:t>
            </a:r>
            <a:r>
              <a:rPr lang="en-US" sz="1800">
                <a:solidFill>
                  <a:schemeClr val="bg1"/>
                </a:solidFill>
                <a:latin typeface="Lucida Bright" panose="02040602050505020304" charset="0"/>
                <a:cs typeface="Lucida Bright" panose="02040602050505020304" charset="0"/>
              </a:rPr>
              <a:t> </a:t>
            </a:r>
            <a:r>
              <a:rPr lang="en-IN" altLang="en-US" sz="1800">
                <a:solidFill>
                  <a:schemeClr val="bg1"/>
                </a:solidFill>
                <a:sym typeface="+mn-ea"/>
              </a:rPr>
              <a:t> Deep learning is a type of machine learning that uses algorithms meant to function in a manner similar to the human brain.</a:t>
            </a:r>
            <a:endParaRPr lang="en-IN" altLang="en-US" sz="1800">
              <a:solidFill>
                <a:schemeClr val="bg1"/>
              </a:solidFill>
              <a:sym typeface="+mn-ea"/>
            </a:endParaRPr>
          </a:p>
          <a:p>
            <a:pPr algn="just">
              <a:lnSpc>
                <a:spcPct val="150000"/>
              </a:lnSpc>
            </a:pPr>
            <a:r>
              <a:rPr lang="en-IN" altLang="en-US" sz="1800">
                <a:solidFill>
                  <a:schemeClr val="bg1"/>
                </a:solidFill>
                <a:sym typeface="+mn-ea"/>
              </a:rPr>
              <a:t>Deep learning is a subset of </a:t>
            </a:r>
            <a:r>
              <a:rPr lang="en-IN" altLang="en-US" sz="1800">
                <a:solidFill>
                  <a:schemeClr val="accent2"/>
                </a:solidFill>
                <a:sym typeface="+mn-ea"/>
              </a:rPr>
              <a:t>machine learning</a:t>
            </a:r>
            <a:r>
              <a:rPr lang="en-IN" altLang="en-US" sz="1800">
                <a:solidFill>
                  <a:schemeClr val="bg1"/>
                </a:solidFill>
                <a:sym typeface="+mn-ea"/>
              </a:rPr>
              <a:t>, which is essentially a neural network with three or more layers. While a neural network with a single layer can still make approximate predictions, additional hidden layers can help to optimize and refine for accuracy.</a:t>
            </a:r>
            <a:endParaRPr lang="en-IN" altLang="en-US" sz="1800">
              <a:solidFill>
                <a:schemeClr val="bg1"/>
              </a:solidFill>
              <a:sym typeface="+mn-ea"/>
            </a:endParaRPr>
          </a:p>
          <a:p>
            <a:pPr algn="just">
              <a:lnSpc>
                <a:spcPct val="150000"/>
              </a:lnSpc>
            </a:pPr>
            <a:r>
              <a:rPr lang="en-IN" altLang="en-US" sz="1800">
                <a:solidFill>
                  <a:schemeClr val="bg1"/>
                </a:solidFill>
                <a:sym typeface="+mn-ea"/>
              </a:rPr>
              <a:t>Many recent advances in AI were made possible by deep learning. From recommendations on streaming services to voice assistant technologies to autonomous driving, the ability to identify patterns and classify many different types of information is crucial for processing vast amounts of data</a:t>
            </a:r>
            <a:endParaRPr lang="en-IN" altLang="en-US" sz="1800">
              <a:solidFill>
                <a:schemeClr val="bg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12" name="Title 11"/>
          <p:cNvSpPr>
            <a:spLocks noGrp="1"/>
          </p:cNvSpPr>
          <p:nvPr>
            <p:ph type="title"/>
          </p:nvPr>
        </p:nvSpPr>
        <p:spPr/>
        <p:txBody>
          <a:bodyPr/>
          <a:p>
            <a:endParaRPr lang="en-US"/>
          </a:p>
        </p:txBody>
      </p:sp>
      <p:pic>
        <p:nvPicPr>
          <p:cNvPr id="101" name="Content Placeholder 100"/>
          <p:cNvPicPr/>
          <p:nvPr>
            <p:ph idx="1"/>
          </p:nvPr>
        </p:nvPicPr>
        <p:blipFill>
          <a:blip r:embed="rId2"/>
          <a:stretch>
            <a:fillRect/>
          </a:stretch>
        </p:blipFill>
        <p:spPr>
          <a:xfrm>
            <a:off x="220345" y="199390"/>
            <a:ext cx="11758930" cy="644398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119505" y="793115"/>
            <a:ext cx="10558780" cy="583565"/>
          </a:xfrm>
          <a:prstGeom prst="rect">
            <a:avLst/>
          </a:prstGeom>
          <a:noFill/>
        </p:spPr>
        <p:txBody>
          <a:bodyPr wrap="square" rtlCol="0">
            <a:spAutoFit/>
          </a:bodyPr>
          <a:p>
            <a:r>
              <a:rPr lang="en-IN" altLang="en-US" sz="3200">
                <a:solidFill>
                  <a:schemeClr val="bg1"/>
                </a:solidFill>
              </a:rPr>
              <a:t>BASIC REQUIREMENTS:</a:t>
            </a:r>
            <a:endParaRPr lang="en-IN" altLang="en-US" sz="3200">
              <a:solidFill>
                <a:schemeClr val="bg1"/>
              </a:solidFill>
            </a:endParaRPr>
          </a:p>
        </p:txBody>
      </p:sp>
      <p:pic>
        <p:nvPicPr>
          <p:cNvPr id="102" name="Content Placeholder 101"/>
          <p:cNvPicPr>
            <a:picLocks noChangeAspect="1"/>
          </p:cNvPicPr>
          <p:nvPr>
            <p:ph idx="1"/>
          </p:nvPr>
        </p:nvPicPr>
        <p:blipFill>
          <a:blip r:embed="rId1"/>
          <a:stretch>
            <a:fillRect/>
          </a:stretch>
        </p:blipFill>
        <p:spPr>
          <a:xfrm>
            <a:off x="1100455" y="3559810"/>
            <a:ext cx="2796540" cy="2491105"/>
          </a:xfrm>
          <a:prstGeom prst="rect">
            <a:avLst/>
          </a:prstGeom>
          <a:noFill/>
          <a:ln w="9525">
            <a:noFill/>
          </a:ln>
        </p:spPr>
      </p:pic>
      <p:sp>
        <p:nvSpPr>
          <p:cNvPr id="25" name="Text Box 24"/>
          <p:cNvSpPr txBox="1"/>
          <p:nvPr/>
        </p:nvSpPr>
        <p:spPr>
          <a:xfrm>
            <a:off x="1282065" y="1802765"/>
            <a:ext cx="7004685" cy="1753235"/>
          </a:xfrm>
          <a:prstGeom prst="rect">
            <a:avLst/>
          </a:prstGeom>
          <a:noFill/>
        </p:spPr>
        <p:txBody>
          <a:bodyPr wrap="square" rtlCol="0">
            <a:spAutoFit/>
          </a:bodyPr>
          <a:p>
            <a:pPr marL="285750" indent="-285750">
              <a:buFont typeface="Arial" panose="020B0604020202020204" pitchFamily="34" charset="0"/>
              <a:buChar char="•"/>
            </a:pPr>
            <a:r>
              <a:rPr lang="en-IN" altLang="en-US">
                <a:solidFill>
                  <a:schemeClr val="bg1"/>
                </a:solidFill>
              </a:rPr>
              <a:t>Dataset</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CNN Algorithm &amp; Transfer Learning Models</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Python</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Jupyter</a:t>
            </a:r>
            <a:endParaRPr lang="en-IN" altLang="en-US">
              <a:solidFill>
                <a:schemeClr val="bg1"/>
              </a:solidFill>
            </a:endParaRPr>
          </a:p>
          <a:p>
            <a:pPr marL="285750" indent="-285750">
              <a:buFont typeface="Arial" panose="020B0604020202020204" pitchFamily="34" charset="0"/>
              <a:buChar char="•"/>
            </a:pPr>
            <a:r>
              <a:rPr lang="en-IN" altLang="en-US">
                <a:solidFill>
                  <a:schemeClr val="bg1"/>
                </a:solidFill>
              </a:rPr>
              <a:t>keras and tensorflow</a:t>
            </a:r>
            <a:endParaRPr lang="en-IN" altLang="en-US">
              <a:solidFill>
                <a:schemeClr val="bg1"/>
              </a:solidFill>
            </a:endParaRPr>
          </a:p>
          <a:p>
            <a:endParaRPr lang="en-IN" altLang="en-US">
              <a:solidFill>
                <a:schemeClr val="bg1"/>
              </a:solidFill>
            </a:endParaRPr>
          </a:p>
        </p:txBody>
      </p:sp>
      <p:pic>
        <p:nvPicPr>
          <p:cNvPr id="26" name="Picture 25"/>
          <p:cNvPicPr/>
          <p:nvPr/>
        </p:nvPicPr>
        <p:blipFill>
          <a:blip r:embed="rId2"/>
          <a:stretch>
            <a:fillRect/>
          </a:stretch>
        </p:blipFill>
        <p:spPr>
          <a:xfrm>
            <a:off x="9439910" y="2254250"/>
            <a:ext cx="1475740" cy="1381760"/>
          </a:xfrm>
          <a:prstGeom prst="rect">
            <a:avLst/>
          </a:prstGeom>
          <a:noFill/>
          <a:ln w="9525">
            <a:noFill/>
          </a:ln>
        </p:spPr>
      </p:pic>
      <p:pic>
        <p:nvPicPr>
          <p:cNvPr id="104" name="Picture 103"/>
          <p:cNvPicPr/>
          <p:nvPr/>
        </p:nvPicPr>
        <p:blipFill>
          <a:blip r:embed="rId3"/>
          <a:stretch>
            <a:fillRect/>
          </a:stretch>
        </p:blipFill>
        <p:spPr>
          <a:xfrm>
            <a:off x="4956810" y="4204335"/>
            <a:ext cx="2066290" cy="1656080"/>
          </a:xfrm>
          <a:prstGeom prst="rect">
            <a:avLst/>
          </a:prstGeom>
          <a:noFill/>
          <a:ln w="9525">
            <a:noFill/>
          </a:ln>
        </p:spPr>
      </p:pic>
      <p:pic>
        <p:nvPicPr>
          <p:cNvPr id="100" name="Picture 99"/>
          <p:cNvPicPr/>
          <p:nvPr/>
        </p:nvPicPr>
        <p:blipFill>
          <a:blip r:embed="rId4"/>
          <a:stretch>
            <a:fillRect/>
          </a:stretch>
        </p:blipFill>
        <p:spPr>
          <a:xfrm>
            <a:off x="9359900" y="542290"/>
            <a:ext cx="1555750" cy="1503680"/>
          </a:xfrm>
          <a:prstGeom prst="rect">
            <a:avLst/>
          </a:prstGeom>
          <a:noFill/>
          <a:ln w="9525">
            <a:noFill/>
          </a:ln>
        </p:spPr>
      </p:pic>
      <p:pic>
        <p:nvPicPr>
          <p:cNvPr id="101" name="Picture 100"/>
          <p:cNvPicPr/>
          <p:nvPr/>
        </p:nvPicPr>
        <p:blipFill>
          <a:blip r:embed="rId5"/>
          <a:stretch>
            <a:fillRect/>
          </a:stretch>
        </p:blipFill>
        <p:spPr>
          <a:xfrm>
            <a:off x="8662035" y="4203700"/>
            <a:ext cx="2380615" cy="165608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99745"/>
            <a:ext cx="10515600" cy="1325563"/>
          </a:xfrm>
        </p:spPr>
        <p:txBody>
          <a:bodyPr/>
          <a:p>
            <a:r>
              <a:rPr lang="en-IN" altLang="en-US" sz="3200">
                <a:solidFill>
                  <a:schemeClr val="bg1"/>
                </a:solidFill>
              </a:rPr>
              <a:t>DATASET STRUCTURE</a:t>
            </a:r>
            <a:r>
              <a:rPr lang="en-IN" altLang="en-US" sz="2800">
                <a:solidFill>
                  <a:schemeClr val="bg1"/>
                </a:solidFill>
              </a:rPr>
              <a:t>:</a:t>
            </a:r>
            <a:endParaRPr lang="en-IN" altLang="en-US" sz="2800">
              <a:solidFill>
                <a:schemeClr val="bg1"/>
              </a:solidFill>
            </a:endParaRPr>
          </a:p>
        </p:txBody>
      </p:sp>
      <p:sp>
        <p:nvSpPr>
          <p:cNvPr id="5" name="Text Box 4"/>
          <p:cNvSpPr txBox="1"/>
          <p:nvPr/>
        </p:nvSpPr>
        <p:spPr>
          <a:xfrm>
            <a:off x="4935855" y="2014220"/>
            <a:ext cx="1795145" cy="3683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p>
            <a:r>
              <a:rPr lang="en-IN" altLang="en-US"/>
              <a:t>   ARCHIVE</a:t>
            </a:r>
            <a:endParaRPr lang="en-IN" altLang="en-US"/>
          </a:p>
        </p:txBody>
      </p:sp>
      <p:sp>
        <p:nvSpPr>
          <p:cNvPr id="7" name="Text Box 6"/>
          <p:cNvSpPr txBox="1"/>
          <p:nvPr/>
        </p:nvSpPr>
        <p:spPr>
          <a:xfrm>
            <a:off x="3378200" y="2869565"/>
            <a:ext cx="1828800" cy="368300"/>
          </a:xfrm>
          <a:prstGeom prst="rect">
            <a:avLst/>
          </a:prstGeom>
          <a:noFill/>
        </p:spPr>
        <p:txBody>
          <a:bodyPr wrap="square" rtlCol="0">
            <a:spAutoFit/>
          </a:bodyPr>
          <a:p>
            <a:endParaRPr lang="en-US"/>
          </a:p>
        </p:txBody>
      </p:sp>
      <p:sp>
        <p:nvSpPr>
          <p:cNvPr id="8" name="Text Box 7"/>
          <p:cNvSpPr txBox="1"/>
          <p:nvPr/>
        </p:nvSpPr>
        <p:spPr>
          <a:xfrm>
            <a:off x="5038090" y="2945765"/>
            <a:ext cx="1828800" cy="3683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p>
            <a:r>
              <a:rPr lang="en-IN" altLang="en-US"/>
              <a:t>    TRAIN</a:t>
            </a:r>
            <a:endParaRPr lang="en-IN" altLang="en-US"/>
          </a:p>
        </p:txBody>
      </p:sp>
      <p:sp>
        <p:nvSpPr>
          <p:cNvPr id="9" name="Text Box 8"/>
          <p:cNvSpPr txBox="1"/>
          <p:nvPr/>
        </p:nvSpPr>
        <p:spPr>
          <a:xfrm>
            <a:off x="7230745" y="2945765"/>
            <a:ext cx="1828800" cy="3683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p>
            <a:r>
              <a:rPr lang="en-IN" altLang="en-US"/>
              <a:t>  VALIDATION</a:t>
            </a:r>
            <a:endParaRPr lang="en-IN" altLang="en-US"/>
          </a:p>
        </p:txBody>
      </p:sp>
      <p:sp>
        <p:nvSpPr>
          <p:cNvPr id="10" name="Text Box 9"/>
          <p:cNvSpPr txBox="1"/>
          <p:nvPr/>
        </p:nvSpPr>
        <p:spPr>
          <a:xfrm>
            <a:off x="3056255" y="2996565"/>
            <a:ext cx="1828800" cy="368300"/>
          </a:xfrm>
          <a:prstGeom prst="rect">
            <a:avLst/>
          </a:prstGeom>
          <a:noFill/>
        </p:spPr>
        <p:txBody>
          <a:bodyPr wrap="square" rtlCol="0">
            <a:spAutoFit/>
          </a:bodyPr>
          <a:p>
            <a:endParaRPr lang="en-US"/>
          </a:p>
        </p:txBody>
      </p:sp>
      <p:sp>
        <p:nvSpPr>
          <p:cNvPr id="11" name="Text Box 10"/>
          <p:cNvSpPr txBox="1"/>
          <p:nvPr/>
        </p:nvSpPr>
        <p:spPr>
          <a:xfrm>
            <a:off x="2929255" y="2945765"/>
            <a:ext cx="1828800" cy="3683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p>
            <a:r>
              <a:rPr lang="en-IN" altLang="en-US"/>
              <a:t>     TEST</a:t>
            </a:r>
            <a:endParaRPr lang="en-IN" altLang="en-US"/>
          </a:p>
        </p:txBody>
      </p:sp>
      <p:sp>
        <p:nvSpPr>
          <p:cNvPr id="12" name="Text Box 11"/>
          <p:cNvSpPr txBox="1"/>
          <p:nvPr/>
        </p:nvSpPr>
        <p:spPr>
          <a:xfrm>
            <a:off x="3056255" y="4020820"/>
            <a:ext cx="1574800" cy="175323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p>
            <a:r>
              <a:rPr lang="en-IN" altLang="en-US"/>
              <a:t>0 (639)</a:t>
            </a:r>
            <a:endParaRPr lang="en-IN" altLang="en-US"/>
          </a:p>
          <a:p>
            <a:r>
              <a:rPr lang="en-IN" altLang="en-US"/>
              <a:t>1 (296)</a:t>
            </a:r>
            <a:endParaRPr lang="en-IN" altLang="en-US"/>
          </a:p>
          <a:p>
            <a:r>
              <a:rPr lang="en-IN" altLang="en-US"/>
              <a:t>2 (447)</a:t>
            </a:r>
            <a:endParaRPr lang="en-IN" altLang="en-US"/>
          </a:p>
          <a:p>
            <a:r>
              <a:rPr lang="en-IN" altLang="en-US"/>
              <a:t>3 (223)</a:t>
            </a:r>
            <a:endParaRPr lang="en-IN" altLang="en-US"/>
          </a:p>
          <a:p>
            <a:r>
              <a:rPr lang="en-IN" altLang="en-US"/>
              <a:t>4 (51)</a:t>
            </a:r>
            <a:endParaRPr lang="en-IN" altLang="en-US"/>
          </a:p>
          <a:p>
            <a:r>
              <a:rPr lang="en-IN" altLang="en-US"/>
              <a:t>Total:1656</a:t>
            </a:r>
            <a:endParaRPr lang="en-IN" altLang="en-US"/>
          </a:p>
        </p:txBody>
      </p:sp>
      <p:sp>
        <p:nvSpPr>
          <p:cNvPr id="13" name="Text Box 12"/>
          <p:cNvSpPr txBox="1"/>
          <p:nvPr/>
        </p:nvSpPr>
        <p:spPr>
          <a:xfrm>
            <a:off x="5207000" y="4020820"/>
            <a:ext cx="1566545" cy="175323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p>
            <a:r>
              <a:rPr lang="en-IN" altLang="en-US"/>
              <a:t>0 (2286)</a:t>
            </a:r>
            <a:endParaRPr lang="en-IN" altLang="en-US"/>
          </a:p>
          <a:p>
            <a:r>
              <a:rPr lang="en-IN" altLang="en-US"/>
              <a:t>1 (1046)</a:t>
            </a:r>
            <a:endParaRPr lang="en-IN" altLang="en-US"/>
          </a:p>
          <a:p>
            <a:r>
              <a:rPr lang="en-IN" altLang="en-US"/>
              <a:t>2 (1516)</a:t>
            </a:r>
            <a:endParaRPr lang="en-IN" altLang="en-US"/>
          </a:p>
          <a:p>
            <a:r>
              <a:rPr lang="en-IN" altLang="en-US"/>
              <a:t>3 (757)</a:t>
            </a:r>
            <a:endParaRPr lang="en-IN" altLang="en-US"/>
          </a:p>
          <a:p>
            <a:r>
              <a:rPr lang="en-IN" altLang="en-US"/>
              <a:t>4 (173)</a:t>
            </a:r>
            <a:endParaRPr lang="en-IN" altLang="en-US"/>
          </a:p>
          <a:p>
            <a:r>
              <a:rPr lang="en-IN" altLang="en-US"/>
              <a:t>Total:5778</a:t>
            </a:r>
            <a:endParaRPr lang="en-IN" altLang="en-US"/>
          </a:p>
        </p:txBody>
      </p:sp>
      <p:sp>
        <p:nvSpPr>
          <p:cNvPr id="14" name="Text Box 13"/>
          <p:cNvSpPr txBox="1"/>
          <p:nvPr/>
        </p:nvSpPr>
        <p:spPr>
          <a:xfrm>
            <a:off x="7429500" y="4020820"/>
            <a:ext cx="1498600" cy="175323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p>
            <a:r>
              <a:rPr lang="en-IN" altLang="en-US"/>
              <a:t>0 (328)</a:t>
            </a:r>
            <a:endParaRPr lang="en-IN" altLang="en-US"/>
          </a:p>
          <a:p>
            <a:r>
              <a:rPr lang="en-IN" altLang="en-US"/>
              <a:t>1 (153)</a:t>
            </a:r>
            <a:endParaRPr lang="en-IN" altLang="en-US"/>
          </a:p>
          <a:p>
            <a:r>
              <a:rPr lang="en-IN" altLang="en-US"/>
              <a:t>2 (212)</a:t>
            </a:r>
            <a:endParaRPr lang="en-IN" altLang="en-US"/>
          </a:p>
          <a:p>
            <a:r>
              <a:rPr lang="en-IN" altLang="en-US"/>
              <a:t>3 (106)</a:t>
            </a:r>
            <a:endParaRPr lang="en-IN" altLang="en-US"/>
          </a:p>
          <a:p>
            <a:r>
              <a:rPr lang="en-IN" altLang="en-US"/>
              <a:t>4 (27)</a:t>
            </a:r>
            <a:endParaRPr lang="en-IN" altLang="en-US"/>
          </a:p>
          <a:p>
            <a:r>
              <a:rPr lang="en-IN" altLang="en-US"/>
              <a:t>Total:826</a:t>
            </a:r>
            <a:endParaRPr lang="en-IN" altLang="en-US"/>
          </a:p>
        </p:txBody>
      </p:sp>
      <p:cxnSp>
        <p:nvCxnSpPr>
          <p:cNvPr id="15" name="Straight Arrow Connector 14"/>
          <p:cNvCxnSpPr>
            <a:stCxn id="5" idx="2"/>
          </p:cNvCxnSpPr>
          <p:nvPr/>
        </p:nvCxnSpPr>
        <p:spPr>
          <a:xfrm flipH="1">
            <a:off x="5824855" y="2382520"/>
            <a:ext cx="8890" cy="57150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6" name="Straight Connector 15"/>
          <p:cNvCxnSpPr/>
          <p:nvPr/>
        </p:nvCxnSpPr>
        <p:spPr>
          <a:xfrm flipV="1">
            <a:off x="3704590" y="2615565"/>
            <a:ext cx="4558665" cy="6350"/>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a:off x="3699510" y="2615565"/>
            <a:ext cx="0" cy="32194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a:xfrm>
            <a:off x="8229600" y="2649220"/>
            <a:ext cx="8255" cy="27940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flipH="1">
            <a:off x="3691255" y="3335020"/>
            <a:ext cx="8255" cy="66929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flipH="1">
            <a:off x="5948680" y="3333115"/>
            <a:ext cx="8255" cy="66929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a:xfrm flipH="1">
            <a:off x="8178165" y="3314065"/>
            <a:ext cx="8255" cy="66929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3" name="Text Box 2"/>
          <p:cNvSpPr txBox="1"/>
          <p:nvPr/>
        </p:nvSpPr>
        <p:spPr>
          <a:xfrm>
            <a:off x="4184650" y="6177280"/>
            <a:ext cx="3611880" cy="368300"/>
          </a:xfrm>
          <a:prstGeom prst="rect">
            <a:avLst/>
          </a:prstGeom>
          <a:noFill/>
        </p:spPr>
        <p:txBody>
          <a:bodyPr wrap="none" rtlCol="0">
            <a:spAutoFit/>
          </a:bodyPr>
          <a:p>
            <a:r>
              <a:rPr lang="en-IN" altLang="en-US">
                <a:solidFill>
                  <a:schemeClr val="bg1"/>
                </a:solidFill>
              </a:rPr>
              <a:t>Total Dataset Size:8260 Images</a:t>
            </a:r>
            <a:endParaRPr lang="en-IN"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37260" y="1681480"/>
            <a:ext cx="9989185" cy="383095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a:solidFill>
                  <a:schemeClr val="bg1"/>
                </a:solidFill>
              </a:rPr>
              <a:t>We first train the datasets. We have 5 classes of images and after training by CNN algorithm</a:t>
            </a:r>
            <a:r>
              <a:rPr lang="en-IN" altLang="en-US">
                <a:solidFill>
                  <a:schemeClr val="bg1"/>
                </a:solidFill>
              </a:rPr>
              <a:t> and various transfer learning models</a:t>
            </a:r>
            <a:r>
              <a:rPr lang="en-US">
                <a:solidFill>
                  <a:schemeClr val="bg1"/>
                </a:solidFill>
              </a:rPr>
              <a:t> used in this project, we have different convolutional layers forming on it and after each layer, the precision keeps increases. How many layers being used depends upon the number of epoch</a:t>
            </a:r>
            <a:r>
              <a:rPr lang="en-IN" altLang="en-US">
                <a:solidFill>
                  <a:schemeClr val="bg1"/>
                </a:solidFill>
              </a:rPr>
              <a:t>s</a:t>
            </a:r>
            <a:r>
              <a:rPr lang="en-US">
                <a:solidFill>
                  <a:schemeClr val="bg1"/>
                </a:solidFill>
              </a:rPr>
              <a:t> used. More the number of epoch</a:t>
            </a:r>
            <a:r>
              <a:rPr lang="en-IN" altLang="en-US">
                <a:solidFill>
                  <a:schemeClr val="bg1"/>
                </a:solidFill>
              </a:rPr>
              <a:t>s</a:t>
            </a:r>
            <a:r>
              <a:rPr lang="en-US">
                <a:solidFill>
                  <a:schemeClr val="bg1"/>
                </a:solidFill>
              </a:rPr>
              <a:t>, more the precision. </a:t>
            </a:r>
            <a:endParaRPr lang="en-US">
              <a:solidFill>
                <a:schemeClr val="bg1"/>
              </a:solidFill>
            </a:endParaRPr>
          </a:p>
          <a:p>
            <a:pPr marL="285750" indent="-285750" algn="just">
              <a:lnSpc>
                <a:spcPct val="150000"/>
              </a:lnSpc>
              <a:buFont typeface="Arial" panose="020B0604020202020204" pitchFamily="34" charset="0"/>
              <a:buChar char="•"/>
            </a:pPr>
            <a:r>
              <a:rPr lang="en-IN" altLang="en-US">
                <a:solidFill>
                  <a:schemeClr val="bg1"/>
                </a:solidFill>
              </a:rPr>
              <a:t>O</a:t>
            </a:r>
            <a:r>
              <a:rPr lang="en-US">
                <a:solidFill>
                  <a:schemeClr val="bg1"/>
                </a:solidFill>
              </a:rPr>
              <a:t>nce the x-ray </a:t>
            </a:r>
            <a:r>
              <a:rPr lang="en-IN" altLang="en-US">
                <a:solidFill>
                  <a:schemeClr val="bg1"/>
                </a:solidFill>
              </a:rPr>
              <a:t>dataset</a:t>
            </a:r>
            <a:r>
              <a:rPr lang="en-US">
                <a:solidFill>
                  <a:schemeClr val="bg1"/>
                </a:solidFill>
              </a:rPr>
              <a:t> has been uploaded, the </a:t>
            </a:r>
            <a:r>
              <a:rPr lang="en-IN" altLang="en-US">
                <a:solidFill>
                  <a:schemeClr val="bg1"/>
                </a:solidFill>
              </a:rPr>
              <a:t>images</a:t>
            </a:r>
            <a:r>
              <a:rPr lang="en-US">
                <a:solidFill>
                  <a:schemeClr val="bg1"/>
                </a:solidFill>
              </a:rPr>
              <a:t> undergoes resizing and colour change </a:t>
            </a:r>
            <a:r>
              <a:rPr lang="en-IN" altLang="en-US">
                <a:solidFill>
                  <a:schemeClr val="bg1"/>
                </a:solidFill>
              </a:rPr>
              <a:t>from gray to RGB colors</a:t>
            </a:r>
            <a:r>
              <a:rPr lang="en-US">
                <a:solidFill>
                  <a:schemeClr val="bg1"/>
                </a:solidFill>
              </a:rPr>
              <a:t> and then there several convolutional layers applied on it by the help of CNN algorithm</a:t>
            </a:r>
            <a:r>
              <a:rPr lang="en-IN" altLang="en-US">
                <a:solidFill>
                  <a:schemeClr val="bg1"/>
                </a:solidFill>
              </a:rPr>
              <a:t> and used  various transfer learning models</a:t>
            </a:r>
            <a:r>
              <a:rPr lang="en-US">
                <a:solidFill>
                  <a:schemeClr val="bg1"/>
                </a:solidFill>
              </a:rPr>
              <a:t> </a:t>
            </a:r>
            <a:r>
              <a:rPr lang="en-IN" altLang="en-US">
                <a:solidFill>
                  <a:schemeClr val="bg1"/>
                </a:solidFill>
              </a:rPr>
              <a:t>for detection of knee OA and also specify the severity of the knee.</a:t>
            </a:r>
            <a:endParaRPr lang="en-IN" altLang="en-US">
              <a:solidFill>
                <a:schemeClr val="bg1"/>
              </a:solidFill>
            </a:endParaRPr>
          </a:p>
        </p:txBody>
      </p:sp>
      <p:sp>
        <p:nvSpPr>
          <p:cNvPr id="10" name="Text Box 9"/>
          <p:cNvSpPr txBox="1"/>
          <p:nvPr/>
        </p:nvSpPr>
        <p:spPr>
          <a:xfrm>
            <a:off x="1001395" y="828040"/>
            <a:ext cx="9860280" cy="583565"/>
          </a:xfrm>
          <a:prstGeom prst="rect">
            <a:avLst/>
          </a:prstGeom>
          <a:noFill/>
        </p:spPr>
        <p:txBody>
          <a:bodyPr wrap="square" rtlCol="0">
            <a:spAutoFit/>
          </a:bodyPr>
          <a:p>
            <a:r>
              <a:rPr lang="en-IN" altLang="en-US" sz="3200">
                <a:solidFill>
                  <a:schemeClr val="bg1"/>
                </a:solidFill>
              </a:rPr>
              <a:t>WORKING:</a:t>
            </a:r>
            <a:endParaRPr lang="en-IN" altLang="en-US" sz="3200">
              <a:solidFill>
                <a:schemeClr val="bg1"/>
              </a:solidFill>
            </a:endParaRPr>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ags/tag2.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18025</Words>
  <Application>WPS Presentation</Application>
  <PresentationFormat>宽屏</PresentationFormat>
  <Paragraphs>349</Paragraphs>
  <Slides>47</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Arial</vt:lpstr>
      <vt:lpstr>SimSun</vt:lpstr>
      <vt:lpstr>Wingdings</vt:lpstr>
      <vt:lpstr>站酷快乐体2016修订版</vt:lpstr>
      <vt:lpstr>Lucida Bright</vt:lpstr>
      <vt:lpstr>Wingdings</vt:lpstr>
      <vt:lpstr>等线</vt:lpstr>
      <vt:lpstr>Microsoft YaHei</vt:lpstr>
      <vt:lpstr>Arial Unicode MS</vt:lpstr>
      <vt:lpstr>等线 Light</vt:lpstr>
      <vt:lpstr>Wingdings</vt:lpstr>
      <vt:lpstr>Times New Roman</vt:lpstr>
      <vt:lpstr>Office Theme</vt:lpstr>
      <vt:lpstr>PowerPoint 演示文稿</vt:lpstr>
      <vt:lpstr>PowerPoint 演示文稿</vt:lpstr>
      <vt:lpstr>PowerPoint 演示文稿</vt:lpstr>
      <vt:lpstr>PowerPoint 演示文稿</vt:lpstr>
      <vt:lpstr> DEEP LEARNING:</vt:lpstr>
      <vt:lpstr>PowerPoint 演示文稿</vt:lpstr>
      <vt:lpstr>PowerPoint 演示文稿</vt:lpstr>
      <vt:lpstr>DATASET STRUCTURE:</vt:lpstr>
      <vt:lpstr>PowerPoint 演示文稿</vt:lpstr>
      <vt:lpstr>PowerPoint 演示文稿</vt:lpstr>
      <vt:lpstr>PowerPoint 演示文稿</vt:lpstr>
      <vt:lpstr>PowerPoint 演示文稿</vt:lpstr>
      <vt:lpstr>Input * Kernel = Output	  Padding:</vt:lpstr>
      <vt:lpstr>Pooling: 				      Flattening:</vt:lpstr>
      <vt:lpstr> ARCHITECTURE OF THE METHODOLOGY:</vt:lpstr>
      <vt:lpstr>PowerPoint 演示文稿</vt:lpstr>
      <vt:lpstr>PowerPoint 演示文稿</vt:lpstr>
      <vt:lpstr>VGG19 Model</vt:lpstr>
      <vt:lpstr>What is VGG?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plots of training,testing loss and accuracy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SYSTEM ANALYSIS   	Use case diagrams : </vt:lpstr>
      <vt:lpstr>SYSTEM DESIGN 	SYSTEM ARCHITECHTURE:</vt:lpstr>
      <vt:lpstr>CLASS DIAGRAM </vt:lpstr>
      <vt:lpstr>SEQUENCE DIAGRAM</vt:lpstr>
      <vt:lpstr>ACTIVITY DIAGRAM</vt:lpstr>
      <vt:lpstr>STATE CHART DIAGRAM</vt:lpstr>
      <vt:lpstr>COMPONENT DIAGRAM</vt:lpstr>
      <vt:lpstr>DEPLOYMENT DIAGRAM</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Navya</cp:lastModifiedBy>
  <cp:revision>160</cp:revision>
  <dcterms:created xsi:type="dcterms:W3CDTF">2019-07-02T06:53:00Z</dcterms:created>
  <dcterms:modified xsi:type="dcterms:W3CDTF">2023-04-13T17:20:56Z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1D1085CA53B64F46B4BC8A8A8376F524</vt:lpwstr>
  </property>
  <property fmtid="{D5CDD505-2E9C-101B-9397-08002B2CF9AE}" pid="3" name="KSOProductBuildVer">
    <vt:lpwstr>1033-11.2.0.11516</vt:lpwstr>
  </property>
</Properties>
</file>