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323"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5" r:id="rId19"/>
    <p:sldId id="314" r:id="rId20"/>
    <p:sldId id="316" r:id="rId21"/>
    <p:sldId id="317" r:id="rId22"/>
    <p:sldId id="318" r:id="rId23"/>
    <p:sldId id="319" r:id="rId24"/>
    <p:sldId id="320" r:id="rId25"/>
    <p:sldId id="321" r:id="rId26"/>
    <p:sldId id="322"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705F2C-E1B9-4189-B600-C4B135222310}" v="114" dt="2020-05-06T19:33:11.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415FDF-1471-45F2-B96D-80EB6C79DD7D}" type="doc">
      <dgm:prSet loTypeId="urn:microsoft.com/office/officeart/2018/2/layout/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81AF776D-3519-4FD1-B522-9149FF9F57D0}">
      <dgm:prSet phldrT="[Text]"/>
      <dgm:spPr/>
      <dgm:t>
        <a:bodyPr/>
        <a:lstStyle/>
        <a:p>
          <a:pPr>
            <a:defRPr b="1"/>
          </a:pPr>
          <a:r>
            <a:rPr lang="en-US" dirty="0"/>
            <a:t>Loading And Viewing Data</a:t>
          </a:r>
        </a:p>
      </dgm:t>
    </dgm:pt>
    <dgm:pt modelId="{ECF66CD1-9C5C-459C-91A6-616DF1DE09C3}" type="parTrans" cxnId="{8370038B-95FE-4952-93B6-377631C5AA55}">
      <dgm:prSet/>
      <dgm:spPr/>
      <dgm:t>
        <a:bodyPr/>
        <a:lstStyle/>
        <a:p>
          <a:endParaRPr lang="en-US"/>
        </a:p>
      </dgm:t>
    </dgm:pt>
    <dgm:pt modelId="{7D5C99A7-BC61-433E-808E-159237C16E7C}" type="sibTrans" cxnId="{8370038B-95FE-4952-93B6-377631C5AA55}">
      <dgm:prSet/>
      <dgm:spPr/>
      <dgm:t>
        <a:bodyPr/>
        <a:lstStyle/>
        <a:p>
          <a:endParaRPr lang="en-US"/>
        </a:p>
      </dgm:t>
    </dgm:pt>
    <dgm:pt modelId="{6D3309AC-1382-45A7-90B7-BF679B8F5AF7}">
      <dgm:prSet phldrT="[Text]"/>
      <dgm:spPr/>
      <dgm:t>
        <a:bodyPr/>
        <a:lstStyle/>
        <a:p>
          <a:r>
            <a:rPr lang="en-US"/>
            <a:t>Loading Facebook Metrics Data Set</a:t>
          </a:r>
        </a:p>
      </dgm:t>
    </dgm:pt>
    <dgm:pt modelId="{46725B48-08B3-42CD-8EDD-AE8C2D2805E8}" type="parTrans" cxnId="{9BB5E19A-9F0B-4499-8849-0C84FB1D5186}">
      <dgm:prSet/>
      <dgm:spPr/>
      <dgm:t>
        <a:bodyPr/>
        <a:lstStyle/>
        <a:p>
          <a:endParaRPr lang="en-US"/>
        </a:p>
      </dgm:t>
    </dgm:pt>
    <dgm:pt modelId="{1C12C4BA-2C28-40BB-AF80-2B124DCD97D3}" type="sibTrans" cxnId="{9BB5E19A-9F0B-4499-8849-0C84FB1D5186}">
      <dgm:prSet/>
      <dgm:spPr/>
      <dgm:t>
        <a:bodyPr/>
        <a:lstStyle/>
        <a:p>
          <a:endParaRPr lang="en-US"/>
        </a:p>
      </dgm:t>
    </dgm:pt>
    <dgm:pt modelId="{3972430D-4BBC-4646-91A5-CE0FEC778040}">
      <dgm:prSet phldrT="[Text]"/>
      <dgm:spPr/>
      <dgm:t>
        <a:bodyPr/>
        <a:lstStyle/>
        <a:p>
          <a:r>
            <a:rPr lang="en-US"/>
            <a:t>Viewing the Data set With considering Various Features</a:t>
          </a:r>
        </a:p>
      </dgm:t>
    </dgm:pt>
    <dgm:pt modelId="{B7D8B6D4-C701-4209-9B3D-3EA7E96D4C78}" type="parTrans" cxnId="{CC0894AC-BEF6-4D10-941B-11A913E38CE9}">
      <dgm:prSet/>
      <dgm:spPr/>
      <dgm:t>
        <a:bodyPr/>
        <a:lstStyle/>
        <a:p>
          <a:endParaRPr lang="en-US"/>
        </a:p>
      </dgm:t>
    </dgm:pt>
    <dgm:pt modelId="{62F8CB06-814B-4E25-A17A-B34536D26435}" type="sibTrans" cxnId="{CC0894AC-BEF6-4D10-941B-11A913E38CE9}">
      <dgm:prSet/>
      <dgm:spPr/>
      <dgm:t>
        <a:bodyPr/>
        <a:lstStyle/>
        <a:p>
          <a:endParaRPr lang="en-US"/>
        </a:p>
      </dgm:t>
    </dgm:pt>
    <dgm:pt modelId="{C1C20DA9-E33B-4E04-AC79-7A7E4C964705}">
      <dgm:prSet phldrT="[Text]"/>
      <dgm:spPr/>
      <dgm:t>
        <a:bodyPr/>
        <a:lstStyle/>
        <a:p>
          <a:pPr>
            <a:defRPr b="1"/>
          </a:pPr>
          <a:r>
            <a:rPr lang="en-US"/>
            <a:t>Exploratory Data Analysis</a:t>
          </a:r>
        </a:p>
      </dgm:t>
    </dgm:pt>
    <dgm:pt modelId="{8D28B7B1-C495-432C-96F2-0851F7947AB6}" type="parTrans" cxnId="{7B9DE013-9144-4116-ADC7-16FB0D03B78F}">
      <dgm:prSet/>
      <dgm:spPr/>
      <dgm:t>
        <a:bodyPr/>
        <a:lstStyle/>
        <a:p>
          <a:endParaRPr lang="en-US"/>
        </a:p>
      </dgm:t>
    </dgm:pt>
    <dgm:pt modelId="{8E20D529-271C-4786-B343-4239CF06AAC2}" type="sibTrans" cxnId="{7B9DE013-9144-4116-ADC7-16FB0D03B78F}">
      <dgm:prSet/>
      <dgm:spPr/>
      <dgm:t>
        <a:bodyPr/>
        <a:lstStyle/>
        <a:p>
          <a:endParaRPr lang="en-US"/>
        </a:p>
      </dgm:t>
    </dgm:pt>
    <dgm:pt modelId="{CE32BC27-8303-425F-B935-E4B9D6F1B68D}">
      <dgm:prSet phldrT="[Text]"/>
      <dgm:spPr/>
      <dgm:t>
        <a:bodyPr/>
        <a:lstStyle/>
        <a:p>
          <a:r>
            <a:rPr lang="en-US" b="0" i="0"/>
            <a:t>Understanding relationships and new insights through plots</a:t>
          </a:r>
          <a:endParaRPr lang="en-US"/>
        </a:p>
      </dgm:t>
    </dgm:pt>
    <dgm:pt modelId="{C7AD4FF8-2671-4F6C-AE00-9231FD24BCA9}" type="parTrans" cxnId="{A120E60F-5CDD-4C94-B5DA-65FB90B98E2D}">
      <dgm:prSet/>
      <dgm:spPr/>
      <dgm:t>
        <a:bodyPr/>
        <a:lstStyle/>
        <a:p>
          <a:endParaRPr lang="en-US"/>
        </a:p>
      </dgm:t>
    </dgm:pt>
    <dgm:pt modelId="{8BFCCA94-EE66-4307-AC66-B35E5279F98B}" type="sibTrans" cxnId="{A120E60F-5CDD-4C94-B5DA-65FB90B98E2D}">
      <dgm:prSet/>
      <dgm:spPr/>
      <dgm:t>
        <a:bodyPr/>
        <a:lstStyle/>
        <a:p>
          <a:endParaRPr lang="en-US"/>
        </a:p>
      </dgm:t>
    </dgm:pt>
    <dgm:pt modelId="{F0186D7C-BD7E-487C-9A22-59923E83ECDF}">
      <dgm:prSet phldrT="[Text]"/>
      <dgm:spPr/>
      <dgm:t>
        <a:bodyPr/>
        <a:lstStyle/>
        <a:p>
          <a:r>
            <a:rPr lang="en-US" b="0" i="0"/>
            <a:t>Handling outliers</a:t>
          </a:r>
          <a:endParaRPr lang="en-US"/>
        </a:p>
      </dgm:t>
    </dgm:pt>
    <dgm:pt modelId="{DDA5D70B-7CBF-4745-AC7F-9FEE38E31A14}" type="parTrans" cxnId="{8527C33D-7830-46FC-97BC-636755FC27CB}">
      <dgm:prSet/>
      <dgm:spPr/>
      <dgm:t>
        <a:bodyPr/>
        <a:lstStyle/>
        <a:p>
          <a:endParaRPr lang="en-US"/>
        </a:p>
      </dgm:t>
    </dgm:pt>
    <dgm:pt modelId="{7F75001E-22E9-4DE1-8377-3C26A60D6600}" type="sibTrans" cxnId="{8527C33D-7830-46FC-97BC-636755FC27CB}">
      <dgm:prSet/>
      <dgm:spPr/>
      <dgm:t>
        <a:bodyPr/>
        <a:lstStyle/>
        <a:p>
          <a:endParaRPr lang="en-US"/>
        </a:p>
      </dgm:t>
    </dgm:pt>
    <dgm:pt modelId="{7D6B31C2-FC36-4C9F-9C8C-B0479F5A59AF}">
      <dgm:prSet phldrT="[Text]"/>
      <dgm:spPr/>
      <dgm:t>
        <a:bodyPr/>
        <a:lstStyle/>
        <a:p>
          <a:pPr>
            <a:defRPr b="1"/>
          </a:pPr>
          <a:r>
            <a:rPr lang="en-US"/>
            <a:t>Modeling</a:t>
          </a:r>
        </a:p>
      </dgm:t>
    </dgm:pt>
    <dgm:pt modelId="{49C99B58-E576-40EE-BD26-B8F62C888045}" type="parTrans" cxnId="{65522340-98A7-4E71-B77E-78E74828E78F}">
      <dgm:prSet/>
      <dgm:spPr/>
      <dgm:t>
        <a:bodyPr/>
        <a:lstStyle/>
        <a:p>
          <a:endParaRPr lang="en-US"/>
        </a:p>
      </dgm:t>
    </dgm:pt>
    <dgm:pt modelId="{266EA289-CF36-4AD0-BBB7-3C15B4A6AD6E}" type="sibTrans" cxnId="{65522340-98A7-4E71-B77E-78E74828E78F}">
      <dgm:prSet/>
      <dgm:spPr/>
      <dgm:t>
        <a:bodyPr/>
        <a:lstStyle/>
        <a:p>
          <a:endParaRPr lang="en-US"/>
        </a:p>
      </dgm:t>
    </dgm:pt>
    <dgm:pt modelId="{ACBAA447-518A-49A8-8F4E-4B3683A143A5}">
      <dgm:prSet phldrT="[Text]"/>
      <dgm:spPr/>
      <dgm:t>
        <a:bodyPr/>
        <a:lstStyle/>
        <a:p>
          <a:r>
            <a:rPr lang="en-US"/>
            <a:t>Splitting into Train &amp; Test</a:t>
          </a:r>
        </a:p>
      </dgm:t>
    </dgm:pt>
    <dgm:pt modelId="{7B19B674-09D3-4B23-A809-DD201BE8A01E}" type="parTrans" cxnId="{0D1AEF40-40FC-4151-8768-C9EF73E4BB9B}">
      <dgm:prSet/>
      <dgm:spPr/>
      <dgm:t>
        <a:bodyPr/>
        <a:lstStyle/>
        <a:p>
          <a:endParaRPr lang="en-US"/>
        </a:p>
      </dgm:t>
    </dgm:pt>
    <dgm:pt modelId="{394E741A-9E74-462E-9036-84046B317B1B}" type="sibTrans" cxnId="{0D1AEF40-40FC-4151-8768-C9EF73E4BB9B}">
      <dgm:prSet/>
      <dgm:spPr/>
      <dgm:t>
        <a:bodyPr/>
        <a:lstStyle/>
        <a:p>
          <a:endParaRPr lang="en-US"/>
        </a:p>
      </dgm:t>
    </dgm:pt>
    <dgm:pt modelId="{407B8E43-75D7-43D5-BED3-EBC9329C5453}">
      <dgm:prSet phldrT="[Text]"/>
      <dgm:spPr/>
      <dgm:t>
        <a:bodyPr/>
        <a:lstStyle/>
        <a:p>
          <a:r>
            <a:rPr lang="en-US"/>
            <a:t>Linear, Lasso, Random Forest, SVR</a:t>
          </a:r>
        </a:p>
      </dgm:t>
    </dgm:pt>
    <dgm:pt modelId="{35CDBAA8-DEB6-45EB-A210-A8AE10E73C61}" type="parTrans" cxnId="{A85F1CCE-E4FF-4064-A2C7-91ADF09E57F2}">
      <dgm:prSet/>
      <dgm:spPr/>
      <dgm:t>
        <a:bodyPr/>
        <a:lstStyle/>
        <a:p>
          <a:endParaRPr lang="en-US"/>
        </a:p>
      </dgm:t>
    </dgm:pt>
    <dgm:pt modelId="{749F4AE8-D550-4B54-9FB9-73A703D04B38}" type="sibTrans" cxnId="{A85F1CCE-E4FF-4064-A2C7-91ADF09E57F2}">
      <dgm:prSet/>
      <dgm:spPr/>
      <dgm:t>
        <a:bodyPr/>
        <a:lstStyle/>
        <a:p>
          <a:endParaRPr lang="en-US"/>
        </a:p>
      </dgm:t>
    </dgm:pt>
    <dgm:pt modelId="{876A81D8-85BD-4817-A42C-C8D8EA916A57}">
      <dgm:prSet phldrT="[Text]"/>
      <dgm:spPr/>
      <dgm:t>
        <a:bodyPr/>
        <a:lstStyle/>
        <a:p>
          <a:pPr>
            <a:defRPr b="1"/>
          </a:pPr>
          <a:r>
            <a:rPr lang="en-US"/>
            <a:t>Data- Preprocessing</a:t>
          </a:r>
        </a:p>
      </dgm:t>
    </dgm:pt>
    <dgm:pt modelId="{1B258822-D3D7-4167-8644-84DD07012D1B}" type="parTrans" cxnId="{C385AA9D-AFF0-4BD2-A6E9-65E98E7F9004}">
      <dgm:prSet/>
      <dgm:spPr/>
      <dgm:t>
        <a:bodyPr/>
        <a:lstStyle/>
        <a:p>
          <a:endParaRPr lang="en-US"/>
        </a:p>
      </dgm:t>
    </dgm:pt>
    <dgm:pt modelId="{4DEDA0C5-07F8-403B-8106-F71B9CDE115C}" type="sibTrans" cxnId="{C385AA9D-AFF0-4BD2-A6E9-65E98E7F9004}">
      <dgm:prSet/>
      <dgm:spPr/>
      <dgm:t>
        <a:bodyPr/>
        <a:lstStyle/>
        <a:p>
          <a:endParaRPr lang="en-US"/>
        </a:p>
      </dgm:t>
    </dgm:pt>
    <dgm:pt modelId="{4FCC0E3B-EDA2-4DF1-A4DB-A051ACD50A7E}">
      <dgm:prSet phldrT="[Text]"/>
      <dgm:spPr/>
      <dgm:t>
        <a:bodyPr/>
        <a:lstStyle/>
        <a:p>
          <a:r>
            <a:rPr lang="en-US"/>
            <a:t>Validating the Model</a:t>
          </a:r>
        </a:p>
      </dgm:t>
    </dgm:pt>
    <dgm:pt modelId="{91D2B889-88EA-4931-B071-D505EBACF54D}" type="parTrans" cxnId="{C96B8C0C-2AF5-4617-8D11-CD2BCA6E6EA7}">
      <dgm:prSet/>
      <dgm:spPr/>
      <dgm:t>
        <a:bodyPr/>
        <a:lstStyle/>
        <a:p>
          <a:endParaRPr lang="en-US"/>
        </a:p>
      </dgm:t>
    </dgm:pt>
    <dgm:pt modelId="{9BA1E87E-991F-47E6-B078-71694022FEA9}" type="sibTrans" cxnId="{C96B8C0C-2AF5-4617-8D11-CD2BCA6E6EA7}">
      <dgm:prSet/>
      <dgm:spPr/>
      <dgm:t>
        <a:bodyPr/>
        <a:lstStyle/>
        <a:p>
          <a:endParaRPr lang="en-US"/>
        </a:p>
      </dgm:t>
    </dgm:pt>
    <dgm:pt modelId="{D6D1AAFE-5ADD-4300-ACB5-E9F1BAE1EAA1}">
      <dgm:prSet phldrT="[Text]"/>
      <dgm:spPr/>
      <dgm:t>
        <a:bodyPr/>
        <a:lstStyle/>
        <a:p>
          <a:r>
            <a:rPr lang="en-US"/>
            <a:t>Handling the Missing Data</a:t>
          </a:r>
        </a:p>
      </dgm:t>
    </dgm:pt>
    <dgm:pt modelId="{C86FCE63-7A06-4D0B-8691-363ACC1EDACA}" type="parTrans" cxnId="{B0AD7747-739C-402A-8C5A-198782266DFB}">
      <dgm:prSet/>
      <dgm:spPr/>
      <dgm:t>
        <a:bodyPr/>
        <a:lstStyle/>
        <a:p>
          <a:endParaRPr lang="en-US"/>
        </a:p>
      </dgm:t>
    </dgm:pt>
    <dgm:pt modelId="{98326B56-07C6-4C8A-82DF-7E1B9A26040C}" type="sibTrans" cxnId="{B0AD7747-739C-402A-8C5A-198782266DFB}">
      <dgm:prSet/>
      <dgm:spPr/>
      <dgm:t>
        <a:bodyPr/>
        <a:lstStyle/>
        <a:p>
          <a:endParaRPr lang="en-US"/>
        </a:p>
      </dgm:t>
    </dgm:pt>
    <dgm:pt modelId="{6DE69A12-3024-4A84-AAF4-B7D0EAD14719}">
      <dgm:prSet/>
      <dgm:spPr/>
      <dgm:t>
        <a:bodyPr/>
        <a:lstStyle/>
        <a:p>
          <a:r>
            <a:rPr lang="en-US"/>
            <a:t>Checking the Correlation (Feature Selection)</a:t>
          </a:r>
        </a:p>
      </dgm:t>
    </dgm:pt>
    <dgm:pt modelId="{046EDA97-8466-4414-B5AE-558CA881ADED}" type="parTrans" cxnId="{9017A35E-14DF-432E-B6A9-ACB601CFFDB2}">
      <dgm:prSet/>
      <dgm:spPr/>
      <dgm:t>
        <a:bodyPr/>
        <a:lstStyle/>
        <a:p>
          <a:endParaRPr lang="en-US"/>
        </a:p>
      </dgm:t>
    </dgm:pt>
    <dgm:pt modelId="{244429C5-7204-4612-AD09-0B28EB9D6DEE}" type="sibTrans" cxnId="{9017A35E-14DF-432E-B6A9-ACB601CFFDB2}">
      <dgm:prSet/>
      <dgm:spPr/>
      <dgm:t>
        <a:bodyPr/>
        <a:lstStyle/>
        <a:p>
          <a:endParaRPr lang="en-US"/>
        </a:p>
      </dgm:t>
    </dgm:pt>
    <dgm:pt modelId="{273129A0-30D1-4CFF-B2F4-D0A7E1927698}">
      <dgm:prSet/>
      <dgm:spPr/>
      <dgm:t>
        <a:bodyPr/>
        <a:lstStyle/>
        <a:p>
          <a:r>
            <a:rPr lang="en-US"/>
            <a:t>Scaling the Data</a:t>
          </a:r>
        </a:p>
      </dgm:t>
    </dgm:pt>
    <dgm:pt modelId="{CFB0F728-F87D-4205-949A-D95FDF2B7562}" type="parTrans" cxnId="{6BB152CB-9476-4331-9BFA-12656C808085}">
      <dgm:prSet/>
      <dgm:spPr/>
      <dgm:t>
        <a:bodyPr/>
        <a:lstStyle/>
        <a:p>
          <a:endParaRPr lang="en-US"/>
        </a:p>
      </dgm:t>
    </dgm:pt>
    <dgm:pt modelId="{086E8A1A-D314-4446-8F5D-00E6762749E0}" type="sibTrans" cxnId="{6BB152CB-9476-4331-9BFA-12656C808085}">
      <dgm:prSet/>
      <dgm:spPr/>
      <dgm:t>
        <a:bodyPr/>
        <a:lstStyle/>
        <a:p>
          <a:endParaRPr lang="en-US"/>
        </a:p>
      </dgm:t>
    </dgm:pt>
    <dgm:pt modelId="{6E47B423-5217-4F67-A3EC-11BFA6D8EAEF}" type="pres">
      <dgm:prSet presAssocID="{65415FDF-1471-45F2-B96D-80EB6C79DD7D}" presName="root" presStyleCnt="0">
        <dgm:presLayoutVars>
          <dgm:dir/>
          <dgm:resizeHandles val="exact"/>
        </dgm:presLayoutVars>
      </dgm:prSet>
      <dgm:spPr/>
    </dgm:pt>
    <dgm:pt modelId="{89BE9189-DCFA-484D-8D66-D66330DAF6CD}" type="pres">
      <dgm:prSet presAssocID="{81AF776D-3519-4FD1-B522-9149FF9F57D0}" presName="compNode" presStyleCnt="0"/>
      <dgm:spPr/>
    </dgm:pt>
    <dgm:pt modelId="{8BD645A2-FBB9-4EC1-84AB-B4EA6D5047CD}" type="pres">
      <dgm:prSet presAssocID="{81AF776D-3519-4FD1-B522-9149FF9F57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F0087B8-E2A9-426C-AE81-D4E6A062BCDE}" type="pres">
      <dgm:prSet presAssocID="{81AF776D-3519-4FD1-B522-9149FF9F57D0}" presName="iconSpace" presStyleCnt="0"/>
      <dgm:spPr/>
    </dgm:pt>
    <dgm:pt modelId="{1FDE6B36-CAA3-4BC9-A45C-31F0383E5D51}" type="pres">
      <dgm:prSet presAssocID="{81AF776D-3519-4FD1-B522-9149FF9F57D0}" presName="parTx" presStyleLbl="revTx" presStyleIdx="0" presStyleCnt="8">
        <dgm:presLayoutVars>
          <dgm:chMax val="0"/>
          <dgm:chPref val="0"/>
        </dgm:presLayoutVars>
      </dgm:prSet>
      <dgm:spPr/>
    </dgm:pt>
    <dgm:pt modelId="{815EDDC3-3B11-4A16-AB34-FF35B5821F8E}" type="pres">
      <dgm:prSet presAssocID="{81AF776D-3519-4FD1-B522-9149FF9F57D0}" presName="txSpace" presStyleCnt="0"/>
      <dgm:spPr/>
    </dgm:pt>
    <dgm:pt modelId="{70F79EA3-D4D5-4C14-994E-26B03A221C8C}" type="pres">
      <dgm:prSet presAssocID="{81AF776D-3519-4FD1-B522-9149FF9F57D0}" presName="desTx" presStyleLbl="revTx" presStyleIdx="1" presStyleCnt="8">
        <dgm:presLayoutVars/>
      </dgm:prSet>
      <dgm:spPr/>
    </dgm:pt>
    <dgm:pt modelId="{FE6ABF6C-518A-4425-B73F-4B93C62CF600}" type="pres">
      <dgm:prSet presAssocID="{7D5C99A7-BC61-433E-808E-159237C16E7C}" presName="sibTrans" presStyleCnt="0"/>
      <dgm:spPr/>
    </dgm:pt>
    <dgm:pt modelId="{C137A73D-88FD-4DE3-B2F6-593C8F38A582}" type="pres">
      <dgm:prSet presAssocID="{876A81D8-85BD-4817-A42C-C8D8EA916A57}" presName="compNode" presStyleCnt="0"/>
      <dgm:spPr/>
    </dgm:pt>
    <dgm:pt modelId="{80220CF9-2921-4F54-AB66-4B707FCF3B53}" type="pres">
      <dgm:prSet presAssocID="{876A81D8-85BD-4817-A42C-C8D8EA916A5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2A4F866-CF88-4E98-A9DC-D8F928659B69}" type="pres">
      <dgm:prSet presAssocID="{876A81D8-85BD-4817-A42C-C8D8EA916A57}" presName="iconSpace" presStyleCnt="0"/>
      <dgm:spPr/>
    </dgm:pt>
    <dgm:pt modelId="{68CB683F-FA3B-41E1-924C-44A1685B4AD9}" type="pres">
      <dgm:prSet presAssocID="{876A81D8-85BD-4817-A42C-C8D8EA916A57}" presName="parTx" presStyleLbl="revTx" presStyleIdx="2" presStyleCnt="8">
        <dgm:presLayoutVars>
          <dgm:chMax val="0"/>
          <dgm:chPref val="0"/>
        </dgm:presLayoutVars>
      </dgm:prSet>
      <dgm:spPr/>
    </dgm:pt>
    <dgm:pt modelId="{1F94098F-CCAF-46D0-94CB-B87B7E066BB8}" type="pres">
      <dgm:prSet presAssocID="{876A81D8-85BD-4817-A42C-C8D8EA916A57}" presName="txSpace" presStyleCnt="0"/>
      <dgm:spPr/>
    </dgm:pt>
    <dgm:pt modelId="{E1C611E7-F296-4723-971D-092716245685}" type="pres">
      <dgm:prSet presAssocID="{876A81D8-85BD-4817-A42C-C8D8EA916A57}" presName="desTx" presStyleLbl="revTx" presStyleIdx="3" presStyleCnt="8">
        <dgm:presLayoutVars/>
      </dgm:prSet>
      <dgm:spPr/>
    </dgm:pt>
    <dgm:pt modelId="{5FA2702A-EDF2-4BB1-855A-96BF092019E3}" type="pres">
      <dgm:prSet presAssocID="{4DEDA0C5-07F8-403B-8106-F71B9CDE115C}" presName="sibTrans" presStyleCnt="0"/>
      <dgm:spPr/>
    </dgm:pt>
    <dgm:pt modelId="{1D645EDF-DDCE-4A87-B9E3-C080DCF11D6D}" type="pres">
      <dgm:prSet presAssocID="{C1C20DA9-E33B-4E04-AC79-7A7E4C964705}" presName="compNode" presStyleCnt="0"/>
      <dgm:spPr/>
    </dgm:pt>
    <dgm:pt modelId="{8A886E69-A8DD-4CD3-9FC8-BE4D10013C06}" type="pres">
      <dgm:prSet presAssocID="{C1C20DA9-E33B-4E04-AC79-7A7E4C9647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oster"/>
        </a:ext>
      </dgm:extLst>
    </dgm:pt>
    <dgm:pt modelId="{D1A215FE-4C39-4CCF-B78B-86A105ED0C99}" type="pres">
      <dgm:prSet presAssocID="{C1C20DA9-E33B-4E04-AC79-7A7E4C964705}" presName="iconSpace" presStyleCnt="0"/>
      <dgm:spPr/>
    </dgm:pt>
    <dgm:pt modelId="{CFE62745-F642-43A0-B4E8-6D3CCDBBAA1D}" type="pres">
      <dgm:prSet presAssocID="{C1C20DA9-E33B-4E04-AC79-7A7E4C964705}" presName="parTx" presStyleLbl="revTx" presStyleIdx="4" presStyleCnt="8">
        <dgm:presLayoutVars>
          <dgm:chMax val="0"/>
          <dgm:chPref val="0"/>
        </dgm:presLayoutVars>
      </dgm:prSet>
      <dgm:spPr/>
    </dgm:pt>
    <dgm:pt modelId="{6E4AAA1D-C61C-478A-80F9-35AE6E8CCFDC}" type="pres">
      <dgm:prSet presAssocID="{C1C20DA9-E33B-4E04-AC79-7A7E4C964705}" presName="txSpace" presStyleCnt="0"/>
      <dgm:spPr/>
    </dgm:pt>
    <dgm:pt modelId="{05674AF5-E70D-470D-AF17-5B41495E1A6F}" type="pres">
      <dgm:prSet presAssocID="{C1C20DA9-E33B-4E04-AC79-7A7E4C964705}" presName="desTx" presStyleLbl="revTx" presStyleIdx="5" presStyleCnt="8">
        <dgm:presLayoutVars/>
      </dgm:prSet>
      <dgm:spPr/>
    </dgm:pt>
    <dgm:pt modelId="{500EF01D-03D6-48A4-A097-EBF69DF2C299}" type="pres">
      <dgm:prSet presAssocID="{8E20D529-271C-4786-B343-4239CF06AAC2}" presName="sibTrans" presStyleCnt="0"/>
      <dgm:spPr/>
    </dgm:pt>
    <dgm:pt modelId="{DD0E072F-22A1-4A8A-8A29-75AD7885CA35}" type="pres">
      <dgm:prSet presAssocID="{7D6B31C2-FC36-4C9F-9C8C-B0479F5A59AF}" presName="compNode" presStyleCnt="0"/>
      <dgm:spPr/>
    </dgm:pt>
    <dgm:pt modelId="{F3D44EBE-83C9-4012-A41A-D6D97C7F8CC2}" type="pres">
      <dgm:prSet presAssocID="{7D6B31C2-FC36-4C9F-9C8C-B0479F5A59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1A106C90-24E7-4101-AD16-65CA27C7362F}" type="pres">
      <dgm:prSet presAssocID="{7D6B31C2-FC36-4C9F-9C8C-B0479F5A59AF}" presName="iconSpace" presStyleCnt="0"/>
      <dgm:spPr/>
    </dgm:pt>
    <dgm:pt modelId="{68D9A990-B40A-442B-9567-6E02FFBF1F57}" type="pres">
      <dgm:prSet presAssocID="{7D6B31C2-FC36-4C9F-9C8C-B0479F5A59AF}" presName="parTx" presStyleLbl="revTx" presStyleIdx="6" presStyleCnt="8">
        <dgm:presLayoutVars>
          <dgm:chMax val="0"/>
          <dgm:chPref val="0"/>
        </dgm:presLayoutVars>
      </dgm:prSet>
      <dgm:spPr/>
    </dgm:pt>
    <dgm:pt modelId="{443AC62A-9B6A-4A52-9245-BF8E1740BCDD}" type="pres">
      <dgm:prSet presAssocID="{7D6B31C2-FC36-4C9F-9C8C-B0479F5A59AF}" presName="txSpace" presStyleCnt="0"/>
      <dgm:spPr/>
    </dgm:pt>
    <dgm:pt modelId="{58EA8D7C-8743-4BE9-BAE7-C5EA27E0EEC9}" type="pres">
      <dgm:prSet presAssocID="{7D6B31C2-FC36-4C9F-9C8C-B0479F5A59AF}" presName="desTx" presStyleLbl="revTx" presStyleIdx="7" presStyleCnt="8">
        <dgm:presLayoutVars/>
      </dgm:prSet>
      <dgm:spPr/>
    </dgm:pt>
  </dgm:ptLst>
  <dgm:cxnLst>
    <dgm:cxn modelId="{C96B8C0C-2AF5-4617-8D11-CD2BCA6E6EA7}" srcId="{7D6B31C2-FC36-4C9F-9C8C-B0479F5A59AF}" destId="{4FCC0E3B-EDA2-4DF1-A4DB-A051ACD50A7E}" srcOrd="2" destOrd="0" parTransId="{91D2B889-88EA-4931-B071-D505EBACF54D}" sibTransId="{9BA1E87E-991F-47E6-B078-71694022FEA9}"/>
    <dgm:cxn modelId="{A120E60F-5CDD-4C94-B5DA-65FB90B98E2D}" srcId="{C1C20DA9-E33B-4E04-AC79-7A7E4C964705}" destId="{CE32BC27-8303-425F-B935-E4B9D6F1B68D}" srcOrd="0" destOrd="0" parTransId="{C7AD4FF8-2671-4F6C-AE00-9231FD24BCA9}" sibTransId="{8BFCCA94-EE66-4307-AC66-B35E5279F98B}"/>
    <dgm:cxn modelId="{A5401D10-F7D2-40E5-90D5-7C598641A493}" type="presOf" srcId="{ACBAA447-518A-49A8-8F4E-4B3683A143A5}" destId="{58EA8D7C-8743-4BE9-BAE7-C5EA27E0EEC9}" srcOrd="0" destOrd="0" presId="urn:microsoft.com/office/officeart/2018/2/layout/IconLabelDescriptionList"/>
    <dgm:cxn modelId="{7B9DE013-9144-4116-ADC7-16FB0D03B78F}" srcId="{65415FDF-1471-45F2-B96D-80EB6C79DD7D}" destId="{C1C20DA9-E33B-4E04-AC79-7A7E4C964705}" srcOrd="2" destOrd="0" parTransId="{8D28B7B1-C495-432C-96F2-0851F7947AB6}" sibTransId="{8E20D529-271C-4786-B343-4239CF06AAC2}"/>
    <dgm:cxn modelId="{D4AC1425-AF6F-4CAC-B018-0F5D4752DAAA}" type="presOf" srcId="{4FCC0E3B-EDA2-4DF1-A4DB-A051ACD50A7E}" destId="{58EA8D7C-8743-4BE9-BAE7-C5EA27E0EEC9}" srcOrd="0" destOrd="2" presId="urn:microsoft.com/office/officeart/2018/2/layout/IconLabelDescriptionList"/>
    <dgm:cxn modelId="{B6A5AD26-B3E0-48E5-A664-610A7CA450AC}" type="presOf" srcId="{273129A0-30D1-4CFF-B2F4-D0A7E1927698}" destId="{E1C611E7-F296-4723-971D-092716245685}" srcOrd="0" destOrd="2" presId="urn:microsoft.com/office/officeart/2018/2/layout/IconLabelDescriptionList"/>
    <dgm:cxn modelId="{77D58E2E-E87E-4264-855B-C231A815998E}" type="presOf" srcId="{3972430D-4BBC-4646-91A5-CE0FEC778040}" destId="{70F79EA3-D4D5-4C14-994E-26B03A221C8C}" srcOrd="0" destOrd="1" presId="urn:microsoft.com/office/officeart/2018/2/layout/IconLabelDescriptionList"/>
    <dgm:cxn modelId="{8527C33D-7830-46FC-97BC-636755FC27CB}" srcId="{C1C20DA9-E33B-4E04-AC79-7A7E4C964705}" destId="{F0186D7C-BD7E-487C-9A22-59923E83ECDF}" srcOrd="1" destOrd="0" parTransId="{DDA5D70B-7CBF-4745-AC7F-9FEE38E31A14}" sibTransId="{7F75001E-22E9-4DE1-8377-3C26A60D6600}"/>
    <dgm:cxn modelId="{65522340-98A7-4E71-B77E-78E74828E78F}" srcId="{65415FDF-1471-45F2-B96D-80EB6C79DD7D}" destId="{7D6B31C2-FC36-4C9F-9C8C-B0479F5A59AF}" srcOrd="3" destOrd="0" parTransId="{49C99B58-E576-40EE-BD26-B8F62C888045}" sibTransId="{266EA289-CF36-4AD0-BBB7-3C15B4A6AD6E}"/>
    <dgm:cxn modelId="{0D1AEF40-40FC-4151-8768-C9EF73E4BB9B}" srcId="{7D6B31C2-FC36-4C9F-9C8C-B0479F5A59AF}" destId="{ACBAA447-518A-49A8-8F4E-4B3683A143A5}" srcOrd="0" destOrd="0" parTransId="{7B19B674-09D3-4B23-A809-DD201BE8A01E}" sibTransId="{394E741A-9E74-462E-9036-84046B317B1B}"/>
    <dgm:cxn modelId="{9017A35E-14DF-432E-B6A9-ACB601CFFDB2}" srcId="{876A81D8-85BD-4817-A42C-C8D8EA916A57}" destId="{6DE69A12-3024-4A84-AAF4-B7D0EAD14719}" srcOrd="1" destOrd="0" parTransId="{046EDA97-8466-4414-B5AE-558CA881ADED}" sibTransId="{244429C5-7204-4612-AD09-0B28EB9D6DEE}"/>
    <dgm:cxn modelId="{6FEFD444-EBF9-4440-8143-0CB7C01802C9}" type="presOf" srcId="{407B8E43-75D7-43D5-BED3-EBC9329C5453}" destId="{58EA8D7C-8743-4BE9-BAE7-C5EA27E0EEC9}" srcOrd="0" destOrd="1" presId="urn:microsoft.com/office/officeart/2018/2/layout/IconLabelDescriptionList"/>
    <dgm:cxn modelId="{B0AD7747-739C-402A-8C5A-198782266DFB}" srcId="{876A81D8-85BD-4817-A42C-C8D8EA916A57}" destId="{D6D1AAFE-5ADD-4300-ACB5-E9F1BAE1EAA1}" srcOrd="0" destOrd="0" parTransId="{C86FCE63-7A06-4D0B-8691-363ACC1EDACA}" sibTransId="{98326B56-07C6-4C8A-82DF-7E1B9A26040C}"/>
    <dgm:cxn modelId="{4290F156-F899-457B-941B-EBA3DF2A6FD9}" type="presOf" srcId="{7D6B31C2-FC36-4C9F-9C8C-B0479F5A59AF}" destId="{68D9A990-B40A-442B-9567-6E02FFBF1F57}" srcOrd="0" destOrd="0" presId="urn:microsoft.com/office/officeart/2018/2/layout/IconLabelDescriptionList"/>
    <dgm:cxn modelId="{FC5D777C-D431-4A53-9307-3ACC4CB0C1FF}" type="presOf" srcId="{D6D1AAFE-5ADD-4300-ACB5-E9F1BAE1EAA1}" destId="{E1C611E7-F296-4723-971D-092716245685}" srcOrd="0" destOrd="0" presId="urn:microsoft.com/office/officeart/2018/2/layout/IconLabelDescriptionList"/>
    <dgm:cxn modelId="{1DE9A683-96C0-4E17-87F2-CC1AC0178F8D}" type="presOf" srcId="{F0186D7C-BD7E-487C-9A22-59923E83ECDF}" destId="{05674AF5-E70D-470D-AF17-5B41495E1A6F}" srcOrd="0" destOrd="1" presId="urn:microsoft.com/office/officeart/2018/2/layout/IconLabelDescriptionList"/>
    <dgm:cxn modelId="{57CB0784-14AE-443A-B0DD-551FF7FA6564}" type="presOf" srcId="{6D3309AC-1382-45A7-90B7-BF679B8F5AF7}" destId="{70F79EA3-D4D5-4C14-994E-26B03A221C8C}" srcOrd="0" destOrd="0" presId="urn:microsoft.com/office/officeart/2018/2/layout/IconLabelDescriptionList"/>
    <dgm:cxn modelId="{8370038B-95FE-4952-93B6-377631C5AA55}" srcId="{65415FDF-1471-45F2-B96D-80EB6C79DD7D}" destId="{81AF776D-3519-4FD1-B522-9149FF9F57D0}" srcOrd="0" destOrd="0" parTransId="{ECF66CD1-9C5C-459C-91A6-616DF1DE09C3}" sibTransId="{7D5C99A7-BC61-433E-808E-159237C16E7C}"/>
    <dgm:cxn modelId="{6DEFD398-6656-4A6E-B631-4B79F7150145}" type="presOf" srcId="{876A81D8-85BD-4817-A42C-C8D8EA916A57}" destId="{68CB683F-FA3B-41E1-924C-44A1685B4AD9}" srcOrd="0" destOrd="0" presId="urn:microsoft.com/office/officeart/2018/2/layout/IconLabelDescriptionList"/>
    <dgm:cxn modelId="{9BB5E19A-9F0B-4499-8849-0C84FB1D5186}" srcId="{81AF776D-3519-4FD1-B522-9149FF9F57D0}" destId="{6D3309AC-1382-45A7-90B7-BF679B8F5AF7}" srcOrd="0" destOrd="0" parTransId="{46725B48-08B3-42CD-8EDD-AE8C2D2805E8}" sibTransId="{1C12C4BA-2C28-40BB-AF80-2B124DCD97D3}"/>
    <dgm:cxn modelId="{C385AA9D-AFF0-4BD2-A6E9-65E98E7F9004}" srcId="{65415FDF-1471-45F2-B96D-80EB6C79DD7D}" destId="{876A81D8-85BD-4817-A42C-C8D8EA916A57}" srcOrd="1" destOrd="0" parTransId="{1B258822-D3D7-4167-8644-84DD07012D1B}" sibTransId="{4DEDA0C5-07F8-403B-8106-F71B9CDE115C}"/>
    <dgm:cxn modelId="{EDEAF2AA-2F64-4A63-B5CD-1E0B18179FE4}" type="presOf" srcId="{65415FDF-1471-45F2-B96D-80EB6C79DD7D}" destId="{6E47B423-5217-4F67-A3EC-11BFA6D8EAEF}" srcOrd="0" destOrd="0" presId="urn:microsoft.com/office/officeart/2018/2/layout/IconLabelDescriptionList"/>
    <dgm:cxn modelId="{CC0894AC-BEF6-4D10-941B-11A913E38CE9}" srcId="{81AF776D-3519-4FD1-B522-9149FF9F57D0}" destId="{3972430D-4BBC-4646-91A5-CE0FEC778040}" srcOrd="1" destOrd="0" parTransId="{B7D8B6D4-C701-4209-9B3D-3EA7E96D4C78}" sibTransId="{62F8CB06-814B-4E25-A17A-B34536D26435}"/>
    <dgm:cxn modelId="{68D743C3-49B6-4F43-8478-A1CA88A108C3}" type="presOf" srcId="{6DE69A12-3024-4A84-AAF4-B7D0EAD14719}" destId="{E1C611E7-F296-4723-971D-092716245685}" srcOrd="0" destOrd="1" presId="urn:microsoft.com/office/officeart/2018/2/layout/IconLabelDescriptionList"/>
    <dgm:cxn modelId="{6BB152CB-9476-4331-9BFA-12656C808085}" srcId="{876A81D8-85BD-4817-A42C-C8D8EA916A57}" destId="{273129A0-30D1-4CFF-B2F4-D0A7E1927698}" srcOrd="2" destOrd="0" parTransId="{CFB0F728-F87D-4205-949A-D95FDF2B7562}" sibTransId="{086E8A1A-D314-4446-8F5D-00E6762749E0}"/>
    <dgm:cxn modelId="{9E15FFCD-6607-4E69-BBF8-3577B0676687}" type="presOf" srcId="{C1C20DA9-E33B-4E04-AC79-7A7E4C964705}" destId="{CFE62745-F642-43A0-B4E8-6D3CCDBBAA1D}" srcOrd="0" destOrd="0" presId="urn:microsoft.com/office/officeart/2018/2/layout/IconLabelDescriptionList"/>
    <dgm:cxn modelId="{A85F1CCE-E4FF-4064-A2C7-91ADF09E57F2}" srcId="{7D6B31C2-FC36-4C9F-9C8C-B0479F5A59AF}" destId="{407B8E43-75D7-43D5-BED3-EBC9329C5453}" srcOrd="1" destOrd="0" parTransId="{35CDBAA8-DEB6-45EB-A210-A8AE10E73C61}" sibTransId="{749F4AE8-D550-4B54-9FB9-73A703D04B38}"/>
    <dgm:cxn modelId="{1CE46FEE-00AA-4D9A-8F22-FB5026CB8B40}" type="presOf" srcId="{CE32BC27-8303-425F-B935-E4B9D6F1B68D}" destId="{05674AF5-E70D-470D-AF17-5B41495E1A6F}" srcOrd="0" destOrd="0" presId="urn:microsoft.com/office/officeart/2018/2/layout/IconLabelDescriptionList"/>
    <dgm:cxn modelId="{EDA8D8F6-2664-4C71-A0C1-610945422EE9}" type="presOf" srcId="{81AF776D-3519-4FD1-B522-9149FF9F57D0}" destId="{1FDE6B36-CAA3-4BC9-A45C-31F0383E5D51}" srcOrd="0" destOrd="0" presId="urn:microsoft.com/office/officeart/2018/2/layout/IconLabelDescriptionList"/>
    <dgm:cxn modelId="{151B54ED-E4B2-475C-808E-49DE84F5588E}" type="presParOf" srcId="{6E47B423-5217-4F67-A3EC-11BFA6D8EAEF}" destId="{89BE9189-DCFA-484D-8D66-D66330DAF6CD}" srcOrd="0" destOrd="0" presId="urn:microsoft.com/office/officeart/2018/2/layout/IconLabelDescriptionList"/>
    <dgm:cxn modelId="{71D0030E-5613-41E8-8A65-D6DFA50A6C2C}" type="presParOf" srcId="{89BE9189-DCFA-484D-8D66-D66330DAF6CD}" destId="{8BD645A2-FBB9-4EC1-84AB-B4EA6D5047CD}" srcOrd="0" destOrd="0" presId="urn:microsoft.com/office/officeart/2018/2/layout/IconLabelDescriptionList"/>
    <dgm:cxn modelId="{BFFC9C34-ADFC-4526-8BA6-56BB9010F9A6}" type="presParOf" srcId="{89BE9189-DCFA-484D-8D66-D66330DAF6CD}" destId="{3F0087B8-E2A9-426C-AE81-D4E6A062BCDE}" srcOrd="1" destOrd="0" presId="urn:microsoft.com/office/officeart/2018/2/layout/IconLabelDescriptionList"/>
    <dgm:cxn modelId="{0D9862E5-BD92-4309-9DB6-EDB55FC9E0E9}" type="presParOf" srcId="{89BE9189-DCFA-484D-8D66-D66330DAF6CD}" destId="{1FDE6B36-CAA3-4BC9-A45C-31F0383E5D51}" srcOrd="2" destOrd="0" presId="urn:microsoft.com/office/officeart/2018/2/layout/IconLabelDescriptionList"/>
    <dgm:cxn modelId="{22C1F589-2B7C-4969-B1D2-877B3A6D4E9E}" type="presParOf" srcId="{89BE9189-DCFA-484D-8D66-D66330DAF6CD}" destId="{815EDDC3-3B11-4A16-AB34-FF35B5821F8E}" srcOrd="3" destOrd="0" presId="urn:microsoft.com/office/officeart/2018/2/layout/IconLabelDescriptionList"/>
    <dgm:cxn modelId="{6A9B830A-5084-4E27-B84F-8970C21A01D2}" type="presParOf" srcId="{89BE9189-DCFA-484D-8D66-D66330DAF6CD}" destId="{70F79EA3-D4D5-4C14-994E-26B03A221C8C}" srcOrd="4" destOrd="0" presId="urn:microsoft.com/office/officeart/2018/2/layout/IconLabelDescriptionList"/>
    <dgm:cxn modelId="{33868027-D6A8-4D88-8D21-E04C8E0041CE}" type="presParOf" srcId="{6E47B423-5217-4F67-A3EC-11BFA6D8EAEF}" destId="{FE6ABF6C-518A-4425-B73F-4B93C62CF600}" srcOrd="1" destOrd="0" presId="urn:microsoft.com/office/officeart/2018/2/layout/IconLabelDescriptionList"/>
    <dgm:cxn modelId="{5BD3B9E5-1344-4917-B84C-780B281A9000}" type="presParOf" srcId="{6E47B423-5217-4F67-A3EC-11BFA6D8EAEF}" destId="{C137A73D-88FD-4DE3-B2F6-593C8F38A582}" srcOrd="2" destOrd="0" presId="urn:microsoft.com/office/officeart/2018/2/layout/IconLabelDescriptionList"/>
    <dgm:cxn modelId="{2AF8B139-D0AB-4A1E-A613-B40E77A27B46}" type="presParOf" srcId="{C137A73D-88FD-4DE3-B2F6-593C8F38A582}" destId="{80220CF9-2921-4F54-AB66-4B707FCF3B53}" srcOrd="0" destOrd="0" presId="urn:microsoft.com/office/officeart/2018/2/layout/IconLabelDescriptionList"/>
    <dgm:cxn modelId="{FEE26AFD-497C-479A-9438-143730A53C12}" type="presParOf" srcId="{C137A73D-88FD-4DE3-B2F6-593C8F38A582}" destId="{D2A4F866-CF88-4E98-A9DC-D8F928659B69}" srcOrd="1" destOrd="0" presId="urn:microsoft.com/office/officeart/2018/2/layout/IconLabelDescriptionList"/>
    <dgm:cxn modelId="{3CCF9939-085D-479E-8858-CD3973D5ECF2}" type="presParOf" srcId="{C137A73D-88FD-4DE3-B2F6-593C8F38A582}" destId="{68CB683F-FA3B-41E1-924C-44A1685B4AD9}" srcOrd="2" destOrd="0" presId="urn:microsoft.com/office/officeart/2018/2/layout/IconLabelDescriptionList"/>
    <dgm:cxn modelId="{924F3A8A-4917-495F-B810-F4453E843073}" type="presParOf" srcId="{C137A73D-88FD-4DE3-B2F6-593C8F38A582}" destId="{1F94098F-CCAF-46D0-94CB-B87B7E066BB8}" srcOrd="3" destOrd="0" presId="urn:microsoft.com/office/officeart/2018/2/layout/IconLabelDescriptionList"/>
    <dgm:cxn modelId="{291B427C-EDB5-4F10-A25A-6C22B6A53D8C}" type="presParOf" srcId="{C137A73D-88FD-4DE3-B2F6-593C8F38A582}" destId="{E1C611E7-F296-4723-971D-092716245685}" srcOrd="4" destOrd="0" presId="urn:microsoft.com/office/officeart/2018/2/layout/IconLabelDescriptionList"/>
    <dgm:cxn modelId="{D7010275-B9BF-4EA1-AAAB-394E5FC0CA0C}" type="presParOf" srcId="{6E47B423-5217-4F67-A3EC-11BFA6D8EAEF}" destId="{5FA2702A-EDF2-4BB1-855A-96BF092019E3}" srcOrd="3" destOrd="0" presId="urn:microsoft.com/office/officeart/2018/2/layout/IconLabelDescriptionList"/>
    <dgm:cxn modelId="{F696B7BD-B488-4B9F-BCB1-A3DEADEDA592}" type="presParOf" srcId="{6E47B423-5217-4F67-A3EC-11BFA6D8EAEF}" destId="{1D645EDF-DDCE-4A87-B9E3-C080DCF11D6D}" srcOrd="4" destOrd="0" presId="urn:microsoft.com/office/officeart/2018/2/layout/IconLabelDescriptionList"/>
    <dgm:cxn modelId="{F2D6267A-A447-48A7-A0C7-BFF715CBA23D}" type="presParOf" srcId="{1D645EDF-DDCE-4A87-B9E3-C080DCF11D6D}" destId="{8A886E69-A8DD-4CD3-9FC8-BE4D10013C06}" srcOrd="0" destOrd="0" presId="urn:microsoft.com/office/officeart/2018/2/layout/IconLabelDescriptionList"/>
    <dgm:cxn modelId="{B6F9F669-E08B-4C57-B72B-05220EA13C3B}" type="presParOf" srcId="{1D645EDF-DDCE-4A87-B9E3-C080DCF11D6D}" destId="{D1A215FE-4C39-4CCF-B78B-86A105ED0C99}" srcOrd="1" destOrd="0" presId="urn:microsoft.com/office/officeart/2018/2/layout/IconLabelDescriptionList"/>
    <dgm:cxn modelId="{075E05C4-CF70-4F95-AF87-A31A34FC13A7}" type="presParOf" srcId="{1D645EDF-DDCE-4A87-B9E3-C080DCF11D6D}" destId="{CFE62745-F642-43A0-B4E8-6D3CCDBBAA1D}" srcOrd="2" destOrd="0" presId="urn:microsoft.com/office/officeart/2018/2/layout/IconLabelDescriptionList"/>
    <dgm:cxn modelId="{6D1C561B-9B9E-4C3C-978A-3E7128C0279A}" type="presParOf" srcId="{1D645EDF-DDCE-4A87-B9E3-C080DCF11D6D}" destId="{6E4AAA1D-C61C-478A-80F9-35AE6E8CCFDC}" srcOrd="3" destOrd="0" presId="urn:microsoft.com/office/officeart/2018/2/layout/IconLabelDescriptionList"/>
    <dgm:cxn modelId="{15ED8B02-A5CF-465E-B7F7-9811E6F1F33B}" type="presParOf" srcId="{1D645EDF-DDCE-4A87-B9E3-C080DCF11D6D}" destId="{05674AF5-E70D-470D-AF17-5B41495E1A6F}" srcOrd="4" destOrd="0" presId="urn:microsoft.com/office/officeart/2018/2/layout/IconLabelDescriptionList"/>
    <dgm:cxn modelId="{08423502-F35C-4F67-A10A-8C457E640BA2}" type="presParOf" srcId="{6E47B423-5217-4F67-A3EC-11BFA6D8EAEF}" destId="{500EF01D-03D6-48A4-A097-EBF69DF2C299}" srcOrd="5" destOrd="0" presId="urn:microsoft.com/office/officeart/2018/2/layout/IconLabelDescriptionList"/>
    <dgm:cxn modelId="{F60939E1-9BE5-4AF3-A073-18E18FBAD4FF}" type="presParOf" srcId="{6E47B423-5217-4F67-A3EC-11BFA6D8EAEF}" destId="{DD0E072F-22A1-4A8A-8A29-75AD7885CA35}" srcOrd="6" destOrd="0" presId="urn:microsoft.com/office/officeart/2018/2/layout/IconLabelDescriptionList"/>
    <dgm:cxn modelId="{B58728CB-3836-4D15-B378-28AA3A288681}" type="presParOf" srcId="{DD0E072F-22A1-4A8A-8A29-75AD7885CA35}" destId="{F3D44EBE-83C9-4012-A41A-D6D97C7F8CC2}" srcOrd="0" destOrd="0" presId="urn:microsoft.com/office/officeart/2018/2/layout/IconLabelDescriptionList"/>
    <dgm:cxn modelId="{97DBD18F-B710-4701-89A5-5B677592A3A1}" type="presParOf" srcId="{DD0E072F-22A1-4A8A-8A29-75AD7885CA35}" destId="{1A106C90-24E7-4101-AD16-65CA27C7362F}" srcOrd="1" destOrd="0" presId="urn:microsoft.com/office/officeart/2018/2/layout/IconLabelDescriptionList"/>
    <dgm:cxn modelId="{A297BEFA-1C3B-486E-B2E9-8EA3D66BE378}" type="presParOf" srcId="{DD0E072F-22A1-4A8A-8A29-75AD7885CA35}" destId="{68D9A990-B40A-442B-9567-6E02FFBF1F57}" srcOrd="2" destOrd="0" presId="urn:microsoft.com/office/officeart/2018/2/layout/IconLabelDescriptionList"/>
    <dgm:cxn modelId="{DD6677C5-5BD9-4187-A523-8BBAE194A2E8}" type="presParOf" srcId="{DD0E072F-22A1-4A8A-8A29-75AD7885CA35}" destId="{443AC62A-9B6A-4A52-9245-BF8E1740BCDD}" srcOrd="3" destOrd="0" presId="urn:microsoft.com/office/officeart/2018/2/layout/IconLabelDescriptionList"/>
    <dgm:cxn modelId="{79D96A09-F9B0-40A8-93CE-8DA94856F1CB}" type="presParOf" srcId="{DD0E072F-22A1-4A8A-8A29-75AD7885CA35}" destId="{58EA8D7C-8743-4BE9-BAE7-C5EA27E0EEC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645A2-FBB9-4EC1-84AB-B4EA6D5047CD}">
      <dsp:nvSpPr>
        <dsp:cNvPr id="0" name=""/>
        <dsp:cNvSpPr/>
      </dsp:nvSpPr>
      <dsp:spPr>
        <a:xfrm>
          <a:off x="8571" y="935520"/>
          <a:ext cx="776671" cy="776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DE6B36-CAA3-4BC9-A45C-31F0383E5D51}">
      <dsp:nvSpPr>
        <dsp:cNvPr id="0" name=""/>
        <dsp:cNvSpPr/>
      </dsp:nvSpPr>
      <dsp:spPr>
        <a:xfrm>
          <a:off x="8571" y="179453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dirty="0"/>
            <a:t>Loading And Viewing Data</a:t>
          </a:r>
        </a:p>
      </dsp:txBody>
      <dsp:txXfrm>
        <a:off x="8571" y="1794538"/>
        <a:ext cx="2219062" cy="332859"/>
      </dsp:txXfrm>
    </dsp:sp>
    <dsp:sp modelId="{70F79EA3-D4D5-4C14-994E-26B03A221C8C}">
      <dsp:nvSpPr>
        <dsp:cNvPr id="0" name=""/>
        <dsp:cNvSpPr/>
      </dsp:nvSpPr>
      <dsp:spPr>
        <a:xfrm>
          <a:off x="8571" y="2165699"/>
          <a:ext cx="2219062" cy="68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Loading Facebook Metrics Data Set</a:t>
          </a:r>
        </a:p>
        <a:p>
          <a:pPr marL="0" lvl="0" indent="0" algn="l" defTabSz="488950">
            <a:lnSpc>
              <a:spcPct val="90000"/>
            </a:lnSpc>
            <a:spcBef>
              <a:spcPct val="0"/>
            </a:spcBef>
            <a:spcAft>
              <a:spcPct val="35000"/>
            </a:spcAft>
            <a:buNone/>
          </a:pPr>
          <a:r>
            <a:rPr lang="en-US" sz="1100" kern="1200"/>
            <a:t>Viewing the Data set With considering Various Features</a:t>
          </a:r>
        </a:p>
      </dsp:txBody>
      <dsp:txXfrm>
        <a:off x="8571" y="2165699"/>
        <a:ext cx="2219062" cy="684860"/>
      </dsp:txXfrm>
    </dsp:sp>
    <dsp:sp modelId="{80220CF9-2921-4F54-AB66-4B707FCF3B53}">
      <dsp:nvSpPr>
        <dsp:cNvPr id="0" name=""/>
        <dsp:cNvSpPr/>
      </dsp:nvSpPr>
      <dsp:spPr>
        <a:xfrm>
          <a:off x="2615969" y="935520"/>
          <a:ext cx="776671" cy="776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CB683F-FA3B-41E1-924C-44A1685B4AD9}">
      <dsp:nvSpPr>
        <dsp:cNvPr id="0" name=""/>
        <dsp:cNvSpPr/>
      </dsp:nvSpPr>
      <dsp:spPr>
        <a:xfrm>
          <a:off x="2615969" y="179453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a:t>Data- Preprocessing</a:t>
          </a:r>
        </a:p>
      </dsp:txBody>
      <dsp:txXfrm>
        <a:off x="2615969" y="1794538"/>
        <a:ext cx="2219062" cy="332859"/>
      </dsp:txXfrm>
    </dsp:sp>
    <dsp:sp modelId="{E1C611E7-F296-4723-971D-092716245685}">
      <dsp:nvSpPr>
        <dsp:cNvPr id="0" name=""/>
        <dsp:cNvSpPr/>
      </dsp:nvSpPr>
      <dsp:spPr>
        <a:xfrm>
          <a:off x="2615969" y="2165699"/>
          <a:ext cx="2219062" cy="68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Handling the Missing Data</a:t>
          </a:r>
        </a:p>
        <a:p>
          <a:pPr marL="0" lvl="0" indent="0" algn="l" defTabSz="488950">
            <a:lnSpc>
              <a:spcPct val="90000"/>
            </a:lnSpc>
            <a:spcBef>
              <a:spcPct val="0"/>
            </a:spcBef>
            <a:spcAft>
              <a:spcPct val="35000"/>
            </a:spcAft>
            <a:buNone/>
          </a:pPr>
          <a:r>
            <a:rPr lang="en-US" sz="1100" kern="1200"/>
            <a:t>Checking the Correlation (Feature Selection)</a:t>
          </a:r>
        </a:p>
        <a:p>
          <a:pPr marL="0" lvl="0" indent="0" algn="l" defTabSz="488950">
            <a:lnSpc>
              <a:spcPct val="90000"/>
            </a:lnSpc>
            <a:spcBef>
              <a:spcPct val="0"/>
            </a:spcBef>
            <a:spcAft>
              <a:spcPct val="35000"/>
            </a:spcAft>
            <a:buNone/>
          </a:pPr>
          <a:r>
            <a:rPr lang="en-US" sz="1100" kern="1200"/>
            <a:t>Scaling the Data</a:t>
          </a:r>
        </a:p>
      </dsp:txBody>
      <dsp:txXfrm>
        <a:off x="2615969" y="2165699"/>
        <a:ext cx="2219062" cy="684860"/>
      </dsp:txXfrm>
    </dsp:sp>
    <dsp:sp modelId="{8A886E69-A8DD-4CD3-9FC8-BE4D10013C06}">
      <dsp:nvSpPr>
        <dsp:cNvPr id="0" name=""/>
        <dsp:cNvSpPr/>
      </dsp:nvSpPr>
      <dsp:spPr>
        <a:xfrm>
          <a:off x="5223367" y="935520"/>
          <a:ext cx="776671" cy="776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E62745-F642-43A0-B4E8-6D3CCDBBAA1D}">
      <dsp:nvSpPr>
        <dsp:cNvPr id="0" name=""/>
        <dsp:cNvSpPr/>
      </dsp:nvSpPr>
      <dsp:spPr>
        <a:xfrm>
          <a:off x="5223367" y="179453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a:t>Exploratory Data Analysis</a:t>
          </a:r>
        </a:p>
      </dsp:txBody>
      <dsp:txXfrm>
        <a:off x="5223367" y="1794538"/>
        <a:ext cx="2219062" cy="332859"/>
      </dsp:txXfrm>
    </dsp:sp>
    <dsp:sp modelId="{05674AF5-E70D-470D-AF17-5B41495E1A6F}">
      <dsp:nvSpPr>
        <dsp:cNvPr id="0" name=""/>
        <dsp:cNvSpPr/>
      </dsp:nvSpPr>
      <dsp:spPr>
        <a:xfrm>
          <a:off x="5223367" y="2165699"/>
          <a:ext cx="2219062" cy="68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Understanding relationships and new insights through plots</a:t>
          </a:r>
          <a:endParaRPr lang="en-US" sz="1100" kern="1200"/>
        </a:p>
        <a:p>
          <a:pPr marL="0" lvl="0" indent="0" algn="l" defTabSz="488950">
            <a:lnSpc>
              <a:spcPct val="90000"/>
            </a:lnSpc>
            <a:spcBef>
              <a:spcPct val="0"/>
            </a:spcBef>
            <a:spcAft>
              <a:spcPct val="35000"/>
            </a:spcAft>
            <a:buNone/>
          </a:pPr>
          <a:r>
            <a:rPr lang="en-US" sz="1100" b="0" i="0" kern="1200"/>
            <a:t>Handling outliers</a:t>
          </a:r>
          <a:endParaRPr lang="en-US" sz="1100" kern="1200"/>
        </a:p>
      </dsp:txBody>
      <dsp:txXfrm>
        <a:off x="5223367" y="2165699"/>
        <a:ext cx="2219062" cy="684860"/>
      </dsp:txXfrm>
    </dsp:sp>
    <dsp:sp modelId="{F3D44EBE-83C9-4012-A41A-D6D97C7F8CC2}">
      <dsp:nvSpPr>
        <dsp:cNvPr id="0" name=""/>
        <dsp:cNvSpPr/>
      </dsp:nvSpPr>
      <dsp:spPr>
        <a:xfrm>
          <a:off x="7830766" y="935520"/>
          <a:ext cx="776671" cy="776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D9A990-B40A-442B-9567-6E02FFBF1F57}">
      <dsp:nvSpPr>
        <dsp:cNvPr id="0" name=""/>
        <dsp:cNvSpPr/>
      </dsp:nvSpPr>
      <dsp:spPr>
        <a:xfrm>
          <a:off x="7830766" y="179453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a:t>Modeling</a:t>
          </a:r>
        </a:p>
      </dsp:txBody>
      <dsp:txXfrm>
        <a:off x="7830766" y="1794538"/>
        <a:ext cx="2219062" cy="332859"/>
      </dsp:txXfrm>
    </dsp:sp>
    <dsp:sp modelId="{58EA8D7C-8743-4BE9-BAE7-C5EA27E0EEC9}">
      <dsp:nvSpPr>
        <dsp:cNvPr id="0" name=""/>
        <dsp:cNvSpPr/>
      </dsp:nvSpPr>
      <dsp:spPr>
        <a:xfrm>
          <a:off x="7830766" y="2165699"/>
          <a:ext cx="2219062" cy="68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Splitting into Train &amp; Test</a:t>
          </a:r>
        </a:p>
        <a:p>
          <a:pPr marL="0" lvl="0" indent="0" algn="l" defTabSz="488950">
            <a:lnSpc>
              <a:spcPct val="90000"/>
            </a:lnSpc>
            <a:spcBef>
              <a:spcPct val="0"/>
            </a:spcBef>
            <a:spcAft>
              <a:spcPct val="35000"/>
            </a:spcAft>
            <a:buNone/>
          </a:pPr>
          <a:r>
            <a:rPr lang="en-US" sz="1100" kern="1200"/>
            <a:t>Linear, Lasso, Random Forest, SVR</a:t>
          </a:r>
        </a:p>
        <a:p>
          <a:pPr marL="0" lvl="0" indent="0" algn="l" defTabSz="488950">
            <a:lnSpc>
              <a:spcPct val="90000"/>
            </a:lnSpc>
            <a:spcBef>
              <a:spcPct val="0"/>
            </a:spcBef>
            <a:spcAft>
              <a:spcPct val="35000"/>
            </a:spcAft>
            <a:buNone/>
          </a:pPr>
          <a:r>
            <a:rPr lang="en-US" sz="1100" kern="1200"/>
            <a:t>Validating the Model</a:t>
          </a:r>
        </a:p>
      </dsp:txBody>
      <dsp:txXfrm>
        <a:off x="7830766" y="2165699"/>
        <a:ext cx="2219062" cy="68486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vemula1802/ISL"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83B22472-4DC1-4044-A40D-296D12745F25}"/>
              </a:ext>
            </a:extLst>
          </p:cNvPr>
          <p:cNvPicPr>
            <a:picLocks noChangeAspect="1"/>
          </p:cNvPicPr>
          <p:nvPr/>
        </p:nvPicPr>
        <p:blipFill>
          <a:blip r:embed="rId2"/>
          <a:stretch>
            <a:fillRect/>
          </a:stretch>
        </p:blipFill>
        <p:spPr>
          <a:xfrm>
            <a:off x="676274" y="619124"/>
            <a:ext cx="4581525" cy="4581525"/>
          </a:xfrm>
          <a:prstGeom prst="rect">
            <a:avLst/>
          </a:prstGeom>
        </p:spPr>
      </p:pic>
      <p:sp>
        <p:nvSpPr>
          <p:cNvPr id="4" name="Title 1">
            <a:extLst>
              <a:ext uri="{FF2B5EF4-FFF2-40B4-BE49-F238E27FC236}">
                <a16:creationId xmlns:a16="http://schemas.microsoft.com/office/drawing/2014/main" id="{FF7ECD43-E11B-4D3C-8BE2-824CC18BBD13}"/>
              </a:ext>
            </a:extLst>
          </p:cNvPr>
          <p:cNvSpPr txBox="1">
            <a:spLocks/>
          </p:cNvSpPr>
          <p:nvPr/>
        </p:nvSpPr>
        <p:spPr>
          <a:xfrm>
            <a:off x="5486400" y="200025"/>
            <a:ext cx="5638800" cy="1633727"/>
          </a:xfrm>
          <a:prstGeom prst="rect">
            <a:avLst/>
          </a:prstGeom>
        </p:spPr>
        <p:txBody>
          <a:bodyPr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sz="4400" b="1" dirty="0">
                <a:solidFill>
                  <a:schemeClr val="tx1"/>
                </a:solidFill>
                <a:highlight>
                  <a:srgbClr val="FFFF00"/>
                </a:highlight>
                <a:latin typeface="Times New Roman" panose="02020603050405020304" pitchFamily="18" charset="0"/>
                <a:cs typeface="Times New Roman" panose="02020603050405020304" pitchFamily="18" charset="0"/>
              </a:rPr>
              <a:t>Facebook Metric Analysis</a:t>
            </a:r>
          </a:p>
        </p:txBody>
      </p:sp>
      <p:sp>
        <p:nvSpPr>
          <p:cNvPr id="5" name="Subtitle 2">
            <a:extLst>
              <a:ext uri="{FF2B5EF4-FFF2-40B4-BE49-F238E27FC236}">
                <a16:creationId xmlns:a16="http://schemas.microsoft.com/office/drawing/2014/main" id="{3BA9463B-B871-4517-9A9E-6FBB66E22AD5}"/>
              </a:ext>
            </a:extLst>
          </p:cNvPr>
          <p:cNvSpPr txBox="1">
            <a:spLocks/>
          </p:cNvSpPr>
          <p:nvPr/>
        </p:nvSpPr>
        <p:spPr>
          <a:xfrm>
            <a:off x="5943600" y="2647950"/>
            <a:ext cx="5638800" cy="2628900"/>
          </a:xfrm>
          <a:prstGeom prst="rect">
            <a:avLst/>
          </a:prstGeom>
        </p:spPr>
        <p:txBody>
          <a:bodyPr anchor="t">
            <a:normAutofit fontScale="5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Aft>
                <a:spcPts val="600"/>
              </a:spcAft>
            </a:pPr>
            <a:r>
              <a:rPr lang="en-US" sz="5500" b="1" dirty="0">
                <a:solidFill>
                  <a:srgbClr val="0070C0"/>
                </a:solidFill>
                <a:latin typeface="Times New Roman" panose="02020603050405020304" pitchFamily="18" charset="0"/>
                <a:cs typeface="Times New Roman" panose="02020603050405020304" pitchFamily="18" charset="0"/>
              </a:rPr>
              <a:t>Keesari Shravyala (16292700)</a:t>
            </a:r>
          </a:p>
          <a:p>
            <a:pPr>
              <a:spcAft>
                <a:spcPts val="600"/>
              </a:spcAft>
            </a:pPr>
            <a:r>
              <a:rPr lang="en-US" sz="5500" b="1" dirty="0">
                <a:solidFill>
                  <a:srgbClr val="0070C0"/>
                </a:solidFill>
                <a:latin typeface="Times New Roman" panose="02020603050405020304" pitchFamily="18" charset="0"/>
                <a:cs typeface="Times New Roman" panose="02020603050405020304" pitchFamily="18" charset="0"/>
              </a:rPr>
              <a:t>Sai Krishna Reddy Katta (16297003)</a:t>
            </a:r>
          </a:p>
          <a:p>
            <a:pPr>
              <a:spcAft>
                <a:spcPts val="600"/>
              </a:spcAft>
            </a:pPr>
            <a:r>
              <a:rPr lang="en-US" sz="5500" b="1" dirty="0">
                <a:solidFill>
                  <a:srgbClr val="0070C0"/>
                </a:solidFill>
                <a:latin typeface="Times New Roman" panose="02020603050405020304" pitchFamily="18" charset="0"/>
                <a:cs typeface="Times New Roman" panose="02020603050405020304" pitchFamily="18" charset="0"/>
              </a:rPr>
              <a:t>Rajashekar Reddy Vemula (16301152)</a:t>
            </a:r>
          </a:p>
        </p:txBody>
      </p:sp>
    </p:spTree>
    <p:extLst>
      <p:ext uri="{BB962C8B-B14F-4D97-AF65-F5344CB8AC3E}">
        <p14:creationId xmlns:p14="http://schemas.microsoft.com/office/powerpoint/2010/main" val="2347839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02F87-2614-4063-931A-934792A850FB}"/>
              </a:ext>
            </a:extLst>
          </p:cNvPr>
          <p:cNvSpPr>
            <a:spLocks noGrp="1"/>
          </p:cNvSpPr>
          <p:nvPr>
            <p:ph type="title"/>
          </p:nvPr>
        </p:nvSpPr>
        <p:spPr>
          <a:xfrm>
            <a:off x="590927" y="-384835"/>
            <a:ext cx="3100136" cy="1960234"/>
          </a:xfrm>
        </p:spPr>
        <p:txBody>
          <a:bodyPr>
            <a:normAutofit/>
          </a:bodyPr>
          <a:lstStyle/>
          <a:p>
            <a:r>
              <a:rPr lang="en-US" sz="4000" dirty="0"/>
              <a:t>Weekday:</a:t>
            </a:r>
          </a:p>
        </p:txBody>
      </p:sp>
      <p:cxnSp>
        <p:nvCxnSpPr>
          <p:cNvPr id="12" name="Straight Connector 11">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0674B7-F9A6-4624-860D-DB865C536206}"/>
              </a:ext>
            </a:extLst>
          </p:cNvPr>
          <p:cNvSpPr>
            <a:spLocks noGrp="1"/>
          </p:cNvSpPr>
          <p:nvPr>
            <p:ph idx="1"/>
          </p:nvPr>
        </p:nvSpPr>
        <p:spPr>
          <a:xfrm>
            <a:off x="492371" y="2790855"/>
            <a:ext cx="3084844" cy="3311766"/>
          </a:xfrm>
        </p:spPr>
        <p:txBody>
          <a:bodyPr>
            <a:normAutofit/>
          </a:bodyPr>
          <a:lstStyle/>
          <a:p>
            <a:r>
              <a:rPr lang="en-US" sz="1600" dirty="0"/>
              <a:t>We can observe Most of the likes got on Friday &amp; Saturday</a:t>
            </a:r>
          </a:p>
          <a:p>
            <a:r>
              <a:rPr lang="en-US" sz="1600" dirty="0"/>
              <a:t>And From range we can say that Wednesday posts likes range was more compared to other.</a:t>
            </a:r>
          </a:p>
        </p:txBody>
      </p:sp>
      <p:pic>
        <p:nvPicPr>
          <p:cNvPr id="4" name="Picture 3">
            <a:extLst>
              <a:ext uri="{FF2B5EF4-FFF2-40B4-BE49-F238E27FC236}">
                <a16:creationId xmlns:a16="http://schemas.microsoft.com/office/drawing/2014/main" id="{E2A58EAE-90EF-42FD-A6B9-4111D692861E}"/>
              </a:ext>
            </a:extLst>
          </p:cNvPr>
          <p:cNvPicPr>
            <a:picLocks noChangeAspect="1"/>
          </p:cNvPicPr>
          <p:nvPr/>
        </p:nvPicPr>
        <p:blipFill>
          <a:blip r:embed="rId2"/>
          <a:stretch>
            <a:fillRect/>
          </a:stretch>
        </p:blipFill>
        <p:spPr>
          <a:xfrm>
            <a:off x="3577215" y="126149"/>
            <a:ext cx="4732645" cy="3218198"/>
          </a:xfrm>
          <a:prstGeom prst="rect">
            <a:avLst/>
          </a:prstGeom>
        </p:spPr>
      </p:pic>
      <p:pic>
        <p:nvPicPr>
          <p:cNvPr id="5" name="Picture 4">
            <a:extLst>
              <a:ext uri="{FF2B5EF4-FFF2-40B4-BE49-F238E27FC236}">
                <a16:creationId xmlns:a16="http://schemas.microsoft.com/office/drawing/2014/main" id="{5793C3EE-894A-483C-A554-549F3429FCB4}"/>
              </a:ext>
            </a:extLst>
          </p:cNvPr>
          <p:cNvPicPr>
            <a:picLocks noChangeAspect="1"/>
          </p:cNvPicPr>
          <p:nvPr/>
        </p:nvPicPr>
        <p:blipFill>
          <a:blip r:embed="rId3"/>
          <a:stretch>
            <a:fillRect/>
          </a:stretch>
        </p:blipFill>
        <p:spPr>
          <a:xfrm>
            <a:off x="7686603" y="3049655"/>
            <a:ext cx="4401019" cy="3311766"/>
          </a:xfrm>
          <a:prstGeom prst="rect">
            <a:avLst/>
          </a:prstGeom>
        </p:spPr>
      </p:pic>
      <p:sp>
        <p:nvSpPr>
          <p:cNvPr id="14" name="Rectangle 13">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311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63BE7-BCCC-4C2D-82B4-44F8E81F92AD}"/>
              </a:ext>
            </a:extLst>
          </p:cNvPr>
          <p:cNvSpPr>
            <a:spLocks noGrp="1"/>
          </p:cNvSpPr>
          <p:nvPr>
            <p:ph type="title"/>
          </p:nvPr>
        </p:nvSpPr>
        <p:spPr>
          <a:xfrm>
            <a:off x="477078" y="516836"/>
            <a:ext cx="3100136" cy="1960234"/>
          </a:xfrm>
        </p:spPr>
        <p:txBody>
          <a:bodyPr>
            <a:normAutofit/>
          </a:bodyPr>
          <a:lstStyle/>
          <a:p>
            <a:r>
              <a:rPr lang="en-US" sz="4000" dirty="0"/>
              <a:t>According to Hours:</a:t>
            </a:r>
          </a:p>
        </p:txBody>
      </p:sp>
      <p:cxnSp>
        <p:nvCxnSpPr>
          <p:cNvPr id="18" name="Straight Connector 13">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399"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8C7FA0-2BA9-4CDD-8F1F-95CA3B1072DD}"/>
              </a:ext>
            </a:extLst>
          </p:cNvPr>
          <p:cNvSpPr>
            <a:spLocks noGrp="1"/>
          </p:cNvSpPr>
          <p:nvPr>
            <p:ph idx="1"/>
          </p:nvPr>
        </p:nvSpPr>
        <p:spPr>
          <a:xfrm>
            <a:off x="492370" y="2790855"/>
            <a:ext cx="3084844" cy="3311766"/>
          </a:xfrm>
        </p:spPr>
        <p:txBody>
          <a:bodyPr>
            <a:normAutofit/>
          </a:bodyPr>
          <a:lstStyle/>
          <a:p>
            <a:r>
              <a:rPr lang="en-US" sz="1600" dirty="0"/>
              <a:t>Post reach was more at 3 Am. Later, at 10 Am &amp; 1 pm</a:t>
            </a:r>
          </a:p>
          <a:p>
            <a:r>
              <a:rPr lang="en-US" sz="1600" dirty="0"/>
              <a:t>Median of Likes are similar at 4 AM to 7 Am</a:t>
            </a:r>
          </a:p>
        </p:txBody>
      </p:sp>
      <p:pic>
        <p:nvPicPr>
          <p:cNvPr id="4" name="Picture 3">
            <a:extLst>
              <a:ext uri="{FF2B5EF4-FFF2-40B4-BE49-F238E27FC236}">
                <a16:creationId xmlns:a16="http://schemas.microsoft.com/office/drawing/2014/main" id="{5C974105-32C8-45B7-B602-8F9A358FC0EF}"/>
              </a:ext>
            </a:extLst>
          </p:cNvPr>
          <p:cNvPicPr>
            <a:picLocks noChangeAspect="1"/>
          </p:cNvPicPr>
          <p:nvPr/>
        </p:nvPicPr>
        <p:blipFill>
          <a:blip r:embed="rId2"/>
          <a:stretch>
            <a:fillRect/>
          </a:stretch>
        </p:blipFill>
        <p:spPr>
          <a:xfrm>
            <a:off x="4059922" y="732950"/>
            <a:ext cx="3583439" cy="2445697"/>
          </a:xfrm>
          <a:prstGeom prst="rect">
            <a:avLst/>
          </a:prstGeom>
        </p:spPr>
      </p:pic>
      <p:pic>
        <p:nvPicPr>
          <p:cNvPr id="7" name="Picture 6">
            <a:extLst>
              <a:ext uri="{FF2B5EF4-FFF2-40B4-BE49-F238E27FC236}">
                <a16:creationId xmlns:a16="http://schemas.microsoft.com/office/drawing/2014/main" id="{75098A14-7E54-434E-8EB5-A15F704CD4A1}"/>
              </a:ext>
            </a:extLst>
          </p:cNvPr>
          <p:cNvPicPr>
            <a:picLocks noChangeAspect="1"/>
          </p:cNvPicPr>
          <p:nvPr/>
        </p:nvPicPr>
        <p:blipFill>
          <a:blip r:embed="rId3"/>
          <a:stretch>
            <a:fillRect/>
          </a:stretch>
        </p:blipFill>
        <p:spPr>
          <a:xfrm>
            <a:off x="4059922" y="3582467"/>
            <a:ext cx="3583438" cy="2615909"/>
          </a:xfrm>
          <a:prstGeom prst="rect">
            <a:avLst/>
          </a:prstGeom>
        </p:spPr>
      </p:pic>
      <p:pic>
        <p:nvPicPr>
          <p:cNvPr id="6" name="Picture 5">
            <a:extLst>
              <a:ext uri="{FF2B5EF4-FFF2-40B4-BE49-F238E27FC236}">
                <a16:creationId xmlns:a16="http://schemas.microsoft.com/office/drawing/2014/main" id="{E37242D0-4A3E-402A-A3F8-942CDC8EFD18}"/>
              </a:ext>
            </a:extLst>
          </p:cNvPr>
          <p:cNvPicPr>
            <a:picLocks noChangeAspect="1"/>
          </p:cNvPicPr>
          <p:nvPr/>
        </p:nvPicPr>
        <p:blipFill>
          <a:blip r:embed="rId4"/>
          <a:stretch>
            <a:fillRect/>
          </a:stretch>
        </p:blipFill>
        <p:spPr>
          <a:xfrm>
            <a:off x="7954933" y="2069135"/>
            <a:ext cx="3583439" cy="2705495"/>
          </a:xfrm>
          <a:prstGeom prst="rect">
            <a:avLst/>
          </a:prstGeom>
        </p:spPr>
      </p:pic>
      <p:sp>
        <p:nvSpPr>
          <p:cNvPr id="16" name="Rectangle 15">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12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97204-8EAC-406A-9FC4-CD40D23EB753}"/>
              </a:ext>
            </a:extLst>
          </p:cNvPr>
          <p:cNvSpPr>
            <a:spLocks noGrp="1"/>
          </p:cNvSpPr>
          <p:nvPr>
            <p:ph type="title"/>
          </p:nvPr>
        </p:nvSpPr>
        <p:spPr>
          <a:xfrm>
            <a:off x="477078" y="516836"/>
            <a:ext cx="3100136" cy="1960234"/>
          </a:xfrm>
        </p:spPr>
        <p:txBody>
          <a:bodyPr vert="horz" lIns="91440" tIns="45720" rIns="91440" bIns="45720" rtlCol="0">
            <a:normAutofit fontScale="90000"/>
          </a:bodyPr>
          <a:lstStyle/>
          <a:p>
            <a:r>
              <a:rPr lang="en-US" sz="4000" dirty="0"/>
              <a:t>Analysis According to Paid/Not Paid:</a:t>
            </a:r>
          </a:p>
        </p:txBody>
      </p:sp>
      <p:cxnSp>
        <p:nvCxnSpPr>
          <p:cNvPr id="66" name="Straight Connector 6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6" name="Content Placeholder 41">
            <a:extLst>
              <a:ext uri="{FF2B5EF4-FFF2-40B4-BE49-F238E27FC236}">
                <a16:creationId xmlns:a16="http://schemas.microsoft.com/office/drawing/2014/main" id="{D3BAACDB-83A7-4AC9-B567-5D81FBEB4542}"/>
              </a:ext>
            </a:extLst>
          </p:cNvPr>
          <p:cNvSpPr>
            <a:spLocks noGrp="1"/>
          </p:cNvSpPr>
          <p:nvPr>
            <p:ph idx="1"/>
          </p:nvPr>
        </p:nvSpPr>
        <p:spPr>
          <a:xfrm>
            <a:off x="492371" y="2790855"/>
            <a:ext cx="3084844" cy="3311766"/>
          </a:xfrm>
        </p:spPr>
        <p:txBody>
          <a:bodyPr>
            <a:noAutofit/>
          </a:bodyPr>
          <a:lstStyle/>
          <a:p>
            <a:r>
              <a:rPr lang="en-US" sz="1200" dirty="0">
                <a:latin typeface="Calibri" panose="020F0502020204030204" pitchFamily="34" charset="0"/>
                <a:cs typeface="Calibri" panose="020F0502020204030204" pitchFamily="34" charset="0"/>
              </a:rPr>
              <a:t>On average video posts had higher engagement</a:t>
            </a:r>
          </a:p>
          <a:p>
            <a:r>
              <a:rPr lang="en-US" sz="1200" dirty="0">
                <a:latin typeface="Calibri" panose="020F0502020204030204" pitchFamily="34" charset="0"/>
                <a:cs typeface="Calibri" panose="020F0502020204030204" pitchFamily="34" charset="0"/>
              </a:rPr>
              <a:t>Photo posts had the largest range</a:t>
            </a:r>
          </a:p>
          <a:p>
            <a:r>
              <a:rPr lang="en-US" sz="1200" dirty="0">
                <a:latin typeface="Calibri" panose="020F0502020204030204" pitchFamily="34" charset="0"/>
                <a:cs typeface="Calibri" panose="020F0502020204030204" pitchFamily="34" charset="0"/>
              </a:rPr>
              <a:t>This suggests that total interactions can depend on the photo posted</a:t>
            </a:r>
          </a:p>
          <a:p>
            <a:r>
              <a:rPr lang="en-US" sz="1200" dirty="0">
                <a:latin typeface="Calibri" panose="020F0502020204030204" pitchFamily="34" charset="0"/>
                <a:cs typeface="Calibri" panose="020F0502020204030204" pitchFamily="34" charset="0"/>
              </a:rPr>
              <a:t>Links performed the worst, with the lowest mean, range, and median</a:t>
            </a:r>
          </a:p>
          <a:p>
            <a:r>
              <a:rPr lang="en-US" sz="1200" dirty="0">
                <a:latin typeface="Calibri" panose="020F0502020204030204" pitchFamily="34" charset="0"/>
                <a:cs typeface="Calibri" panose="020F0502020204030204" pitchFamily="34" charset="0"/>
              </a:rPr>
              <a:t>Status on average performed 2nd best in terms on mean engagement, with the second largest range.</a:t>
            </a:r>
          </a:p>
          <a:p>
            <a:r>
              <a:rPr lang="en-US" sz="1200" dirty="0">
                <a:latin typeface="Calibri" panose="020F0502020204030204" pitchFamily="34" charset="0"/>
                <a:cs typeface="Calibri" panose="020F0502020204030204" pitchFamily="34" charset="0"/>
              </a:rPr>
              <a:t>No difference in paid link posts</a:t>
            </a:r>
          </a:p>
          <a:p>
            <a:r>
              <a:rPr lang="en-US" sz="1200" dirty="0">
                <a:latin typeface="Calibri" panose="020F0502020204030204" pitchFamily="34" charset="0"/>
                <a:cs typeface="Calibri" panose="020F0502020204030204" pitchFamily="34" charset="0"/>
              </a:rPr>
              <a:t>Paid Status Posts had higher likes on average when compared to non-paid status posts</a:t>
            </a: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B2DBB66-29B9-49CF-97F0-7A9F24E1B53D}"/>
              </a:ext>
            </a:extLst>
          </p:cNvPr>
          <p:cNvPicPr>
            <a:picLocks noChangeAspect="1"/>
          </p:cNvPicPr>
          <p:nvPr/>
        </p:nvPicPr>
        <p:blipFill rotWithShape="1">
          <a:blip r:embed="rId2"/>
          <a:srcRect l="15602" t="-386" r="11294" b="385"/>
          <a:stretch/>
        </p:blipFill>
        <p:spPr>
          <a:xfrm>
            <a:off x="4059922" y="10"/>
            <a:ext cx="4021571" cy="3383263"/>
          </a:xfrm>
          <a:prstGeom prst="rect">
            <a:avLst/>
          </a:prstGeom>
        </p:spPr>
      </p:pic>
      <p:pic>
        <p:nvPicPr>
          <p:cNvPr id="7" name="Picture 6">
            <a:extLst>
              <a:ext uri="{FF2B5EF4-FFF2-40B4-BE49-F238E27FC236}">
                <a16:creationId xmlns:a16="http://schemas.microsoft.com/office/drawing/2014/main" id="{DB24E5CC-7A90-4A5D-A051-0620FFA6DE66}"/>
              </a:ext>
            </a:extLst>
          </p:cNvPr>
          <p:cNvPicPr>
            <a:picLocks noChangeAspect="1"/>
          </p:cNvPicPr>
          <p:nvPr/>
        </p:nvPicPr>
        <p:blipFill rotWithShape="1">
          <a:blip r:embed="rId3"/>
          <a:srcRect l="1259" t="-105" r="5605" b="-3957"/>
          <a:stretch/>
        </p:blipFill>
        <p:spPr>
          <a:xfrm>
            <a:off x="8175592" y="91440"/>
            <a:ext cx="4010723" cy="2895593"/>
          </a:xfrm>
          <a:prstGeom prst="rect">
            <a:avLst/>
          </a:prstGeom>
        </p:spPr>
      </p:pic>
      <p:pic>
        <p:nvPicPr>
          <p:cNvPr id="5" name="Content Placeholder 4">
            <a:extLst>
              <a:ext uri="{FF2B5EF4-FFF2-40B4-BE49-F238E27FC236}">
                <a16:creationId xmlns:a16="http://schemas.microsoft.com/office/drawing/2014/main" id="{AF3B1A40-8657-407B-A5B3-F67105EEE67B}"/>
              </a:ext>
            </a:extLst>
          </p:cNvPr>
          <p:cNvPicPr>
            <a:picLocks noChangeAspect="1"/>
          </p:cNvPicPr>
          <p:nvPr/>
        </p:nvPicPr>
        <p:blipFill rotWithShape="1">
          <a:blip r:embed="rId4"/>
          <a:srcRect r="1" b="9783"/>
          <a:stretch/>
        </p:blipFill>
        <p:spPr>
          <a:xfrm>
            <a:off x="3927842" y="3474722"/>
            <a:ext cx="4021571" cy="3383273"/>
          </a:xfrm>
          <a:prstGeom prst="rect">
            <a:avLst/>
          </a:prstGeom>
        </p:spPr>
      </p:pic>
      <p:pic>
        <p:nvPicPr>
          <p:cNvPr id="22" name="Picture 21">
            <a:extLst>
              <a:ext uri="{FF2B5EF4-FFF2-40B4-BE49-F238E27FC236}">
                <a16:creationId xmlns:a16="http://schemas.microsoft.com/office/drawing/2014/main" id="{BC4FE753-3327-45F6-80A6-6634F223F4E2}"/>
              </a:ext>
            </a:extLst>
          </p:cNvPr>
          <p:cNvPicPr>
            <a:picLocks noChangeAspect="1"/>
          </p:cNvPicPr>
          <p:nvPr/>
        </p:nvPicPr>
        <p:blipFill rotWithShape="1">
          <a:blip r:embed="rId5"/>
          <a:srcRect l="12721" r="3289"/>
          <a:stretch/>
        </p:blipFill>
        <p:spPr>
          <a:xfrm>
            <a:off x="8175592" y="3474719"/>
            <a:ext cx="4016407" cy="3383280"/>
          </a:xfrm>
          <a:prstGeom prst="rect">
            <a:avLst/>
          </a:prstGeom>
        </p:spPr>
      </p:pic>
    </p:spTree>
    <p:extLst>
      <p:ext uri="{BB962C8B-B14F-4D97-AF65-F5344CB8AC3E}">
        <p14:creationId xmlns:p14="http://schemas.microsoft.com/office/powerpoint/2010/main" val="235786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1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6B6C849-D7F9-4E29-B95C-B78BF53A465D}"/>
              </a:ext>
            </a:extLst>
          </p:cNvPr>
          <p:cNvPicPr>
            <a:picLocks noChangeAspect="1"/>
          </p:cNvPicPr>
          <p:nvPr/>
        </p:nvPicPr>
        <p:blipFill>
          <a:blip r:embed="rId2"/>
          <a:stretch>
            <a:fillRect/>
          </a:stretch>
        </p:blipFill>
        <p:spPr>
          <a:xfrm>
            <a:off x="3824763" y="2412107"/>
            <a:ext cx="4519767" cy="3988693"/>
          </a:xfrm>
          <a:prstGeom prst="rect">
            <a:avLst/>
          </a:prstGeom>
        </p:spPr>
      </p:pic>
      <p:pic>
        <p:nvPicPr>
          <p:cNvPr id="5" name="Content Placeholder 4">
            <a:extLst>
              <a:ext uri="{FF2B5EF4-FFF2-40B4-BE49-F238E27FC236}">
                <a16:creationId xmlns:a16="http://schemas.microsoft.com/office/drawing/2014/main" id="{E87DE3CB-2C9B-4555-8CE7-C6EDE3F70D37}"/>
              </a:ext>
            </a:extLst>
          </p:cNvPr>
          <p:cNvPicPr>
            <a:picLocks noChangeAspect="1"/>
          </p:cNvPicPr>
          <p:nvPr/>
        </p:nvPicPr>
        <p:blipFill>
          <a:blip r:embed="rId3"/>
          <a:stretch>
            <a:fillRect/>
          </a:stretch>
        </p:blipFill>
        <p:spPr>
          <a:xfrm>
            <a:off x="8095134" y="0"/>
            <a:ext cx="4102551" cy="2943580"/>
          </a:xfrm>
          <a:prstGeom prst="rect">
            <a:avLst/>
          </a:prstGeom>
        </p:spPr>
      </p:pic>
      <p:cxnSp>
        <p:nvCxnSpPr>
          <p:cNvPr id="49" name="Straight Connector 1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5961"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7A05D76-9BF2-4EF3-9636-01EC0B7FB9BB}"/>
              </a:ext>
            </a:extLst>
          </p:cNvPr>
          <p:cNvPicPr>
            <a:picLocks noChangeAspect="1"/>
          </p:cNvPicPr>
          <p:nvPr/>
        </p:nvPicPr>
        <p:blipFill>
          <a:blip r:embed="rId4"/>
          <a:stretch>
            <a:fillRect/>
          </a:stretch>
        </p:blipFill>
        <p:spPr>
          <a:xfrm>
            <a:off x="-1" y="0"/>
            <a:ext cx="4074160" cy="2943580"/>
          </a:xfrm>
          <a:prstGeom prst="rect">
            <a:avLst/>
          </a:prstGeom>
        </p:spPr>
      </p:pic>
      <p:sp>
        <p:nvSpPr>
          <p:cNvPr id="51" name="Rectangle 16">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3853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16094-C960-48DF-8C7B-6955B261CD7A}"/>
              </a:ext>
            </a:extLst>
          </p:cNvPr>
          <p:cNvSpPr>
            <a:spLocks noGrp="1"/>
          </p:cNvSpPr>
          <p:nvPr>
            <p:ph type="title"/>
          </p:nvPr>
        </p:nvSpPr>
        <p:spPr>
          <a:xfrm>
            <a:off x="8614786" y="516836"/>
            <a:ext cx="3100136" cy="1960234"/>
          </a:xfrm>
        </p:spPr>
        <p:txBody>
          <a:bodyPr>
            <a:normAutofit/>
          </a:bodyPr>
          <a:lstStyle/>
          <a:p>
            <a:r>
              <a:rPr lang="en-US" dirty="0"/>
              <a:t>Category vs Likes</a:t>
            </a:r>
            <a:br>
              <a:rPr lang="en-US" dirty="0"/>
            </a:br>
            <a:endParaRPr lang="en-US" sz="4000" dirty="0"/>
          </a:p>
        </p:txBody>
      </p:sp>
      <p:pic>
        <p:nvPicPr>
          <p:cNvPr id="5" name="Picture 4">
            <a:extLst>
              <a:ext uri="{FF2B5EF4-FFF2-40B4-BE49-F238E27FC236}">
                <a16:creationId xmlns:a16="http://schemas.microsoft.com/office/drawing/2014/main" id="{50220E58-1D3B-4424-822E-B8CE125E2714}"/>
              </a:ext>
            </a:extLst>
          </p:cNvPr>
          <p:cNvPicPr>
            <a:picLocks noChangeAspect="1"/>
          </p:cNvPicPr>
          <p:nvPr/>
        </p:nvPicPr>
        <p:blipFill>
          <a:blip r:embed="rId2"/>
          <a:stretch>
            <a:fillRect/>
          </a:stretch>
        </p:blipFill>
        <p:spPr>
          <a:xfrm>
            <a:off x="702736" y="643467"/>
            <a:ext cx="3464902" cy="2624664"/>
          </a:xfrm>
          <a:prstGeom prst="rect">
            <a:avLst/>
          </a:prstGeom>
        </p:spPr>
      </p:pic>
      <p:pic>
        <p:nvPicPr>
          <p:cNvPr id="4" name="Picture 3">
            <a:extLst>
              <a:ext uri="{FF2B5EF4-FFF2-40B4-BE49-F238E27FC236}">
                <a16:creationId xmlns:a16="http://schemas.microsoft.com/office/drawing/2014/main" id="{147C408B-29DB-4DE9-92C5-1EFA8BD7D9E4}"/>
              </a:ext>
            </a:extLst>
          </p:cNvPr>
          <p:cNvPicPr>
            <a:picLocks noChangeAspect="1"/>
          </p:cNvPicPr>
          <p:nvPr/>
        </p:nvPicPr>
        <p:blipFill>
          <a:blip r:embed="rId3"/>
          <a:stretch>
            <a:fillRect/>
          </a:stretch>
        </p:blipFill>
        <p:spPr>
          <a:xfrm>
            <a:off x="4590582" y="643467"/>
            <a:ext cx="3499552" cy="2624664"/>
          </a:xfrm>
          <a:prstGeom prst="rect">
            <a:avLst/>
          </a:prstGeom>
        </p:spPr>
      </p:pic>
      <p:cxnSp>
        <p:nvCxnSpPr>
          <p:cNvPr id="20" name="Straight Connector 15">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5961"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3E6DD0FA-B20B-4DF8-B7B3-F7CA99C01E67}"/>
              </a:ext>
            </a:extLst>
          </p:cNvPr>
          <p:cNvPicPr>
            <a:picLocks noChangeAspect="1"/>
          </p:cNvPicPr>
          <p:nvPr/>
        </p:nvPicPr>
        <p:blipFill>
          <a:blip r:embed="rId4"/>
          <a:stretch>
            <a:fillRect/>
          </a:stretch>
        </p:blipFill>
        <p:spPr>
          <a:xfrm>
            <a:off x="643468" y="3593905"/>
            <a:ext cx="3583438" cy="2571117"/>
          </a:xfrm>
          <a:prstGeom prst="rect">
            <a:avLst/>
          </a:prstGeom>
        </p:spPr>
      </p:pic>
      <p:pic>
        <p:nvPicPr>
          <p:cNvPr id="7" name="Picture 6">
            <a:extLst>
              <a:ext uri="{FF2B5EF4-FFF2-40B4-BE49-F238E27FC236}">
                <a16:creationId xmlns:a16="http://schemas.microsoft.com/office/drawing/2014/main" id="{51D7DD7A-E35A-4B2C-865D-E9EA7B02617E}"/>
              </a:ext>
            </a:extLst>
          </p:cNvPr>
          <p:cNvPicPr>
            <a:picLocks noChangeAspect="1"/>
          </p:cNvPicPr>
          <p:nvPr/>
        </p:nvPicPr>
        <p:blipFill>
          <a:blip r:embed="rId5"/>
          <a:stretch>
            <a:fillRect/>
          </a:stretch>
        </p:blipFill>
        <p:spPr>
          <a:xfrm>
            <a:off x="4831400" y="3566310"/>
            <a:ext cx="3017917" cy="2648223"/>
          </a:xfrm>
          <a:prstGeom prst="rect">
            <a:avLst/>
          </a:prstGeom>
        </p:spPr>
      </p:pic>
      <p:sp>
        <p:nvSpPr>
          <p:cNvPr id="21" name="Content Placeholder 10">
            <a:extLst>
              <a:ext uri="{FF2B5EF4-FFF2-40B4-BE49-F238E27FC236}">
                <a16:creationId xmlns:a16="http://schemas.microsoft.com/office/drawing/2014/main" id="{F51777ED-31CE-4BB8-80A0-A018290250F6}"/>
              </a:ext>
            </a:extLst>
          </p:cNvPr>
          <p:cNvSpPr>
            <a:spLocks noGrp="1"/>
          </p:cNvSpPr>
          <p:nvPr>
            <p:ph idx="1"/>
          </p:nvPr>
        </p:nvSpPr>
        <p:spPr>
          <a:xfrm>
            <a:off x="8614786" y="2790855"/>
            <a:ext cx="3084844" cy="3311766"/>
          </a:xfrm>
        </p:spPr>
        <p:txBody>
          <a:bodyPr>
            <a:normAutofit/>
          </a:bodyPr>
          <a:lstStyle/>
          <a:p>
            <a:pPr marL="0" indent="0">
              <a:buNone/>
            </a:pPr>
            <a:r>
              <a:rPr lang="en-US" sz="1400" dirty="0"/>
              <a:t>The most posts were of category 1 posts</a:t>
            </a:r>
          </a:p>
          <a:p>
            <a:pPr marL="0" indent="0">
              <a:buNone/>
            </a:pPr>
            <a:r>
              <a:rPr lang="en-US" sz="1400" dirty="0"/>
              <a:t>Paid Category 2 posts saw the largest increase, followed by 1 and then 3.</a:t>
            </a:r>
          </a:p>
          <a:p>
            <a:pPr marL="0" indent="0">
              <a:buNone/>
            </a:pPr>
            <a:r>
              <a:rPr lang="en-US" sz="1400" dirty="0"/>
              <a:t>Categories 1 and 2 performed similarly, while Category 3 performed better for Non-Paid</a:t>
            </a:r>
          </a:p>
          <a:p>
            <a:endParaRPr lang="en-US" sz="1100" dirty="0"/>
          </a:p>
        </p:txBody>
      </p:sp>
      <p:sp>
        <p:nvSpPr>
          <p:cNvPr id="18" name="Rectangle 17">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0213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FBDA1E-EAAA-49B9-A7FA-911001AE6A3A}"/>
              </a:ext>
            </a:extLst>
          </p:cNvPr>
          <p:cNvSpPr>
            <a:spLocks noGrp="1"/>
          </p:cNvSpPr>
          <p:nvPr>
            <p:ph type="title"/>
          </p:nvPr>
        </p:nvSpPr>
        <p:spPr>
          <a:xfrm>
            <a:off x="8614786" y="516836"/>
            <a:ext cx="3100136" cy="1960234"/>
          </a:xfrm>
        </p:spPr>
        <p:txBody>
          <a:bodyPr>
            <a:normAutofit/>
          </a:bodyPr>
          <a:lstStyle/>
          <a:p>
            <a:r>
              <a:rPr lang="en-US" sz="4000" dirty="0"/>
              <a:t>Based on Type Vs Likes</a:t>
            </a:r>
          </a:p>
        </p:txBody>
      </p:sp>
      <p:pic>
        <p:nvPicPr>
          <p:cNvPr id="4" name="Content Placeholder 4">
            <a:extLst>
              <a:ext uri="{FF2B5EF4-FFF2-40B4-BE49-F238E27FC236}">
                <a16:creationId xmlns:a16="http://schemas.microsoft.com/office/drawing/2014/main" id="{CD8A5C20-4FF3-47DF-9122-C360B0B1D16F}"/>
              </a:ext>
            </a:extLst>
          </p:cNvPr>
          <p:cNvPicPr>
            <a:picLocks noChangeAspect="1"/>
          </p:cNvPicPr>
          <p:nvPr/>
        </p:nvPicPr>
        <p:blipFill>
          <a:blip r:embed="rId2"/>
          <a:stretch>
            <a:fillRect/>
          </a:stretch>
        </p:blipFill>
        <p:spPr>
          <a:xfrm>
            <a:off x="643468" y="840454"/>
            <a:ext cx="3583439" cy="2230690"/>
          </a:xfrm>
          <a:prstGeom prst="rect">
            <a:avLst/>
          </a:prstGeom>
        </p:spPr>
      </p:pic>
      <p:pic>
        <p:nvPicPr>
          <p:cNvPr id="5" name="Picture 4">
            <a:extLst>
              <a:ext uri="{FF2B5EF4-FFF2-40B4-BE49-F238E27FC236}">
                <a16:creationId xmlns:a16="http://schemas.microsoft.com/office/drawing/2014/main" id="{E551A60D-AA4D-4C6C-B843-FDD2582E0BAA}"/>
              </a:ext>
            </a:extLst>
          </p:cNvPr>
          <p:cNvPicPr>
            <a:picLocks noChangeAspect="1"/>
          </p:cNvPicPr>
          <p:nvPr/>
        </p:nvPicPr>
        <p:blipFill>
          <a:blip r:embed="rId3"/>
          <a:stretch>
            <a:fillRect/>
          </a:stretch>
        </p:blipFill>
        <p:spPr>
          <a:xfrm>
            <a:off x="4548639" y="880767"/>
            <a:ext cx="3583439" cy="2150063"/>
          </a:xfrm>
          <a:prstGeom prst="rect">
            <a:avLst/>
          </a:prstGeom>
        </p:spPr>
      </p:pic>
      <p:cxnSp>
        <p:nvCxnSpPr>
          <p:cNvPr id="14" name="Straight Connector 13">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5961"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180113B-AC96-4939-9A75-4F314B0502A9}"/>
              </a:ext>
            </a:extLst>
          </p:cNvPr>
          <p:cNvPicPr>
            <a:picLocks noChangeAspect="1"/>
          </p:cNvPicPr>
          <p:nvPr/>
        </p:nvPicPr>
        <p:blipFill>
          <a:blip r:embed="rId4"/>
          <a:stretch>
            <a:fillRect/>
          </a:stretch>
        </p:blipFill>
        <p:spPr>
          <a:xfrm>
            <a:off x="643468" y="3831308"/>
            <a:ext cx="3583438" cy="2096311"/>
          </a:xfrm>
          <a:prstGeom prst="rect">
            <a:avLst/>
          </a:prstGeom>
        </p:spPr>
      </p:pic>
      <p:pic>
        <p:nvPicPr>
          <p:cNvPr id="7" name="Picture 6">
            <a:extLst>
              <a:ext uri="{FF2B5EF4-FFF2-40B4-BE49-F238E27FC236}">
                <a16:creationId xmlns:a16="http://schemas.microsoft.com/office/drawing/2014/main" id="{1F02B3ED-F08D-49C2-B009-8982CEFCDEC4}"/>
              </a:ext>
            </a:extLst>
          </p:cNvPr>
          <p:cNvPicPr>
            <a:picLocks noChangeAspect="1"/>
          </p:cNvPicPr>
          <p:nvPr/>
        </p:nvPicPr>
        <p:blipFill>
          <a:blip r:embed="rId5"/>
          <a:stretch>
            <a:fillRect/>
          </a:stretch>
        </p:blipFill>
        <p:spPr>
          <a:xfrm>
            <a:off x="4548640" y="3761639"/>
            <a:ext cx="3583438" cy="2257565"/>
          </a:xfrm>
          <a:prstGeom prst="rect">
            <a:avLst/>
          </a:prstGeom>
        </p:spPr>
      </p:pic>
      <p:sp>
        <p:nvSpPr>
          <p:cNvPr id="3" name="Content Placeholder 2">
            <a:extLst>
              <a:ext uri="{FF2B5EF4-FFF2-40B4-BE49-F238E27FC236}">
                <a16:creationId xmlns:a16="http://schemas.microsoft.com/office/drawing/2014/main" id="{3C9EA25C-8CD7-438A-B494-E2919AD42F5D}"/>
              </a:ext>
            </a:extLst>
          </p:cNvPr>
          <p:cNvSpPr>
            <a:spLocks noGrp="1"/>
          </p:cNvSpPr>
          <p:nvPr>
            <p:ph idx="1"/>
          </p:nvPr>
        </p:nvSpPr>
        <p:spPr>
          <a:xfrm>
            <a:off x="8614786" y="2790855"/>
            <a:ext cx="3084844" cy="3311766"/>
          </a:xfrm>
        </p:spPr>
        <p:txBody>
          <a:bodyPr>
            <a:normAutofit/>
          </a:bodyPr>
          <a:lstStyle/>
          <a:p>
            <a:r>
              <a:rPr lang="en-US" sz="1200" dirty="0"/>
              <a:t>On average video posts had higher engagement</a:t>
            </a:r>
          </a:p>
          <a:p>
            <a:r>
              <a:rPr lang="en-US" sz="1200" dirty="0"/>
              <a:t>Photo posts had the largest range</a:t>
            </a:r>
          </a:p>
          <a:p>
            <a:r>
              <a:rPr lang="en-US" sz="1200" dirty="0"/>
              <a:t>This suggests that total interactions can depend on the photo posted</a:t>
            </a:r>
          </a:p>
          <a:p>
            <a:endParaRPr lang="en-US" sz="1050" dirty="0"/>
          </a:p>
        </p:txBody>
      </p:sp>
      <p:sp>
        <p:nvSpPr>
          <p:cNvPr id="16" name="Rectangle 15">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856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1AC1E85-122D-49E4-B410-72930029FDB7}"/>
              </a:ext>
            </a:extLst>
          </p:cNvPr>
          <p:cNvPicPr>
            <a:picLocks noGrp="1" noChangeAspect="1"/>
          </p:cNvPicPr>
          <p:nvPr>
            <p:ph idx="1"/>
          </p:nvPr>
        </p:nvPicPr>
        <p:blipFill>
          <a:blip r:embed="rId2"/>
          <a:stretch>
            <a:fillRect/>
          </a:stretch>
        </p:blipFill>
        <p:spPr>
          <a:xfrm>
            <a:off x="1510734" y="801793"/>
            <a:ext cx="9170531" cy="5273056"/>
          </a:xfrm>
          <a:prstGeom prst="rect">
            <a:avLst/>
          </a:prstGeom>
        </p:spPr>
      </p:pic>
    </p:spTree>
    <p:extLst>
      <p:ext uri="{BB962C8B-B14F-4D97-AF65-F5344CB8AC3E}">
        <p14:creationId xmlns:p14="http://schemas.microsoft.com/office/powerpoint/2010/main" val="1611410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32F35-61B0-40A4-B8EA-9C221D5B97F7}"/>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000">
                <a:solidFill>
                  <a:schemeClr val="tx1">
                    <a:lumMod val="85000"/>
                    <a:lumOff val="15000"/>
                  </a:schemeClr>
                </a:solidFill>
              </a:rPr>
              <a:t>Modelling:</a:t>
            </a:r>
          </a:p>
        </p:txBody>
      </p:sp>
      <p:pic>
        <p:nvPicPr>
          <p:cNvPr id="4" name="Content Placeholder 3">
            <a:extLst>
              <a:ext uri="{FF2B5EF4-FFF2-40B4-BE49-F238E27FC236}">
                <a16:creationId xmlns:a16="http://schemas.microsoft.com/office/drawing/2014/main" id="{878CAD71-77A9-49A8-9199-4393BAA0702C}"/>
              </a:ext>
            </a:extLst>
          </p:cNvPr>
          <p:cNvPicPr>
            <a:picLocks noGrp="1" noChangeAspect="1"/>
          </p:cNvPicPr>
          <p:nvPr>
            <p:ph idx="1"/>
          </p:nvPr>
        </p:nvPicPr>
        <p:blipFill>
          <a:blip r:embed="rId2"/>
          <a:stretch>
            <a:fillRect/>
          </a:stretch>
        </p:blipFill>
        <p:spPr>
          <a:xfrm>
            <a:off x="633999" y="739243"/>
            <a:ext cx="6912217" cy="4855832"/>
          </a:xfrm>
          <a:prstGeom prst="rect">
            <a:avLst/>
          </a:prstGeom>
        </p:spPr>
      </p:pic>
      <p:cxnSp>
        <p:nvCxnSpPr>
          <p:cNvPr id="15" name="Straight Connector 1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A537451F-4744-479E-BB49-FA0020818FA9}"/>
              </a:ext>
            </a:extLst>
          </p:cNvPr>
          <p:cNvSpPr/>
          <p:nvPr/>
        </p:nvSpPr>
        <p:spPr>
          <a:xfrm>
            <a:off x="8035178" y="4850242"/>
            <a:ext cx="6096000" cy="369332"/>
          </a:xfrm>
          <a:prstGeom prst="rect">
            <a:avLst/>
          </a:prstGeom>
        </p:spPr>
        <p:txBody>
          <a:bodyPr>
            <a:spAutoFit/>
          </a:bodyPr>
          <a:lstStyle/>
          <a:p>
            <a:r>
              <a:rPr lang="en-US" b="0" i="0" dirty="0">
                <a:solidFill>
                  <a:srgbClr val="212121"/>
                </a:solidFill>
                <a:effectLst/>
                <a:latin typeface="Roboto"/>
              </a:rPr>
              <a:t>Splitting Train &amp; Test Data</a:t>
            </a:r>
          </a:p>
        </p:txBody>
      </p:sp>
    </p:spTree>
    <p:extLst>
      <p:ext uri="{BB962C8B-B14F-4D97-AF65-F5344CB8AC3E}">
        <p14:creationId xmlns:p14="http://schemas.microsoft.com/office/powerpoint/2010/main" val="314807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1C83F5-43F2-4B9E-AD27-185FE24581BB}"/>
              </a:ext>
            </a:extLst>
          </p:cNvPr>
          <p:cNvSpPr>
            <a:spLocks noGrp="1"/>
          </p:cNvSpPr>
          <p:nvPr>
            <p:ph type="title"/>
          </p:nvPr>
        </p:nvSpPr>
        <p:spPr>
          <a:xfrm>
            <a:off x="477078" y="516836"/>
            <a:ext cx="3100136" cy="1960234"/>
          </a:xfrm>
        </p:spPr>
        <p:txBody>
          <a:bodyPr>
            <a:normAutofit/>
          </a:bodyPr>
          <a:lstStyle/>
          <a:p>
            <a:r>
              <a:rPr lang="en-US" sz="4000" dirty="0"/>
              <a:t>Linear &amp; Lasso Model:</a:t>
            </a:r>
          </a:p>
        </p:txBody>
      </p:sp>
      <p:cxnSp>
        <p:nvCxnSpPr>
          <p:cNvPr id="12" name="Straight Connector 11">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705ED28-D930-4C6E-86F6-2EE11A6336FE}"/>
              </a:ext>
            </a:extLst>
          </p:cNvPr>
          <p:cNvPicPr>
            <a:picLocks noChangeAspect="1"/>
          </p:cNvPicPr>
          <p:nvPr/>
        </p:nvPicPr>
        <p:blipFill>
          <a:blip r:embed="rId2"/>
          <a:stretch>
            <a:fillRect/>
          </a:stretch>
        </p:blipFill>
        <p:spPr>
          <a:xfrm>
            <a:off x="320172" y="2607222"/>
            <a:ext cx="3583439" cy="3820319"/>
          </a:xfrm>
          <a:prstGeom prst="rect">
            <a:avLst/>
          </a:prstGeom>
        </p:spPr>
      </p:pic>
      <p:pic>
        <p:nvPicPr>
          <p:cNvPr id="5" name="Picture 4">
            <a:extLst>
              <a:ext uri="{FF2B5EF4-FFF2-40B4-BE49-F238E27FC236}">
                <a16:creationId xmlns:a16="http://schemas.microsoft.com/office/drawing/2014/main" id="{9629C11C-223D-49A9-96C8-75EA741E5754}"/>
              </a:ext>
            </a:extLst>
          </p:cNvPr>
          <p:cNvPicPr>
            <a:picLocks noChangeAspect="1"/>
          </p:cNvPicPr>
          <p:nvPr/>
        </p:nvPicPr>
        <p:blipFill>
          <a:blip r:embed="rId3"/>
          <a:stretch>
            <a:fillRect/>
          </a:stretch>
        </p:blipFill>
        <p:spPr>
          <a:xfrm>
            <a:off x="5790854" y="1253678"/>
            <a:ext cx="3583439" cy="4925689"/>
          </a:xfrm>
          <a:prstGeom prst="rect">
            <a:avLst/>
          </a:prstGeom>
        </p:spPr>
      </p:pic>
      <p:sp>
        <p:nvSpPr>
          <p:cNvPr id="14" name="Rectangle 13">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687D5382-7A54-4F29-A3B7-F68A1E3D0058}"/>
              </a:ext>
            </a:extLst>
          </p:cNvPr>
          <p:cNvSpPr/>
          <p:nvPr/>
        </p:nvSpPr>
        <p:spPr>
          <a:xfrm>
            <a:off x="5790854" y="516836"/>
            <a:ext cx="6096000" cy="369332"/>
          </a:xfrm>
          <a:prstGeom prst="rect">
            <a:avLst/>
          </a:prstGeom>
        </p:spPr>
        <p:txBody>
          <a:bodyPr>
            <a:spAutoFit/>
          </a:bodyPr>
          <a:lstStyle/>
          <a:p>
            <a:r>
              <a:rPr lang="en-US" dirty="0">
                <a:solidFill>
                  <a:srgbClr val="212121"/>
                </a:solidFill>
                <a:latin typeface="Roboto"/>
              </a:rPr>
              <a:t>Model Validation:</a:t>
            </a:r>
            <a:endParaRPr lang="en-US" b="0" i="0" dirty="0">
              <a:solidFill>
                <a:srgbClr val="212121"/>
              </a:solidFill>
              <a:effectLst/>
              <a:latin typeface="Roboto"/>
            </a:endParaRPr>
          </a:p>
        </p:txBody>
      </p:sp>
    </p:spTree>
    <p:extLst>
      <p:ext uri="{BB962C8B-B14F-4D97-AF65-F5344CB8AC3E}">
        <p14:creationId xmlns:p14="http://schemas.microsoft.com/office/powerpoint/2010/main" val="1194213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CB2660-BFBF-4FC4-A2C0-F6D9341B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7"/>
            <a:ext cx="5854699" cy="4390169"/>
          </a:xfrm>
          <a:prstGeom prst="rect">
            <a:avLst/>
          </a:prstGeom>
          <a:solidFill>
            <a:srgbClr val="FFFFFF"/>
          </a:solidFill>
          <a:ln w="63500">
            <a:solidFill>
              <a:srgbClr val="26262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1FF7E40A-47FA-44E8-B5D9-D1F0B563B419}"/>
              </a:ext>
            </a:extLst>
          </p:cNvPr>
          <p:cNvPicPr>
            <a:picLocks noChangeAspect="1"/>
          </p:cNvPicPr>
          <p:nvPr/>
        </p:nvPicPr>
        <p:blipFill>
          <a:blip r:embed="rId2"/>
          <a:stretch>
            <a:fillRect/>
          </a:stretch>
        </p:blipFill>
        <p:spPr>
          <a:xfrm>
            <a:off x="1320497" y="325100"/>
            <a:ext cx="3536278" cy="4054598"/>
          </a:xfrm>
          <a:prstGeom prst="rect">
            <a:avLst/>
          </a:prstGeom>
        </p:spPr>
      </p:pic>
      <p:sp>
        <p:nvSpPr>
          <p:cNvPr id="14" name="Rectangle 13">
            <a:extLst>
              <a:ext uri="{FF2B5EF4-FFF2-40B4-BE49-F238E27FC236}">
                <a16:creationId xmlns:a16="http://schemas.microsoft.com/office/drawing/2014/main" id="{13A92E2F-55AE-4881-A4B4-F7005A558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160867"/>
            <a:ext cx="5854699" cy="1939935"/>
          </a:xfrm>
          <a:prstGeom prst="rect">
            <a:avLst/>
          </a:prstGeom>
          <a:solidFill>
            <a:srgbClr val="B4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719A4ED8-71CF-43D3-BB55-6F00FF52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715269"/>
            <a:ext cx="5854699" cy="15602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F0C38348-0ECF-4EAB-B3E5-906FA46EB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2265035"/>
            <a:ext cx="5854699" cy="3979512"/>
          </a:xfrm>
          <a:prstGeom prst="rect">
            <a:avLst/>
          </a:prstGeom>
          <a:solidFill>
            <a:srgbClr val="FFFFFF"/>
          </a:solidFill>
          <a:ln w="63500">
            <a:solidFill>
              <a:srgbClr val="26262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C57831B7-C6F0-429C-91A5-6D2CB822E74D}"/>
              </a:ext>
            </a:extLst>
          </p:cNvPr>
          <p:cNvPicPr>
            <a:picLocks noChangeAspect="1"/>
          </p:cNvPicPr>
          <p:nvPr/>
        </p:nvPicPr>
        <p:blipFill>
          <a:blip r:embed="rId3"/>
          <a:stretch>
            <a:fillRect/>
          </a:stretch>
        </p:blipFill>
        <p:spPr>
          <a:xfrm>
            <a:off x="6375670" y="2429540"/>
            <a:ext cx="5469563" cy="3664180"/>
          </a:xfrm>
          <a:prstGeom prst="rect">
            <a:avLst/>
          </a:prstGeom>
        </p:spPr>
      </p:pic>
      <p:sp>
        <p:nvSpPr>
          <p:cNvPr id="6" name="Rectangle 5">
            <a:extLst>
              <a:ext uri="{FF2B5EF4-FFF2-40B4-BE49-F238E27FC236}">
                <a16:creationId xmlns:a16="http://schemas.microsoft.com/office/drawing/2014/main" id="{8970545F-6563-427A-85F9-BD7C2AE1EBD4}"/>
              </a:ext>
            </a:extLst>
          </p:cNvPr>
          <p:cNvSpPr/>
          <p:nvPr/>
        </p:nvSpPr>
        <p:spPr>
          <a:xfrm>
            <a:off x="6176434" y="194778"/>
            <a:ext cx="5455920" cy="1569660"/>
          </a:xfrm>
          <a:prstGeom prst="rect">
            <a:avLst/>
          </a:prstGeom>
        </p:spPr>
        <p:txBody>
          <a:bodyPr wrap="square">
            <a:spAutoFit/>
          </a:bodyPr>
          <a:lstStyle/>
          <a:p>
            <a:r>
              <a:rPr lang="en-US" sz="1600" dirty="0">
                <a:solidFill>
                  <a:srgbClr val="212121"/>
                </a:solidFill>
                <a:latin typeface="Roboto"/>
              </a:rPr>
              <a:t>The linear regression model performed poorly overall.</a:t>
            </a:r>
          </a:p>
          <a:p>
            <a:pPr>
              <a:buFont typeface="Arial" panose="020B0604020202020204" pitchFamily="34" charset="0"/>
              <a:buChar char="•"/>
            </a:pPr>
            <a:r>
              <a:rPr lang="en-US" sz="1600" dirty="0">
                <a:solidFill>
                  <a:srgbClr val="212121"/>
                </a:solidFill>
                <a:latin typeface="Roboto"/>
              </a:rPr>
              <a:t>Slight overfitting: the R2 value fell .05 points from train to test</a:t>
            </a:r>
          </a:p>
          <a:p>
            <a:pPr>
              <a:buFont typeface="Arial" panose="020B0604020202020204" pitchFamily="34" charset="0"/>
              <a:buChar char="•"/>
            </a:pPr>
            <a:r>
              <a:rPr lang="en-US" sz="1600" dirty="0">
                <a:solidFill>
                  <a:srgbClr val="212121"/>
                </a:solidFill>
                <a:latin typeface="Roboto"/>
              </a:rPr>
              <a:t>Weak predictive power: .207 R2 train, .154 in test</a:t>
            </a:r>
          </a:p>
          <a:p>
            <a:r>
              <a:rPr lang="en-US" sz="1600" dirty="0">
                <a:solidFill>
                  <a:srgbClr val="212121"/>
                </a:solidFill>
                <a:latin typeface="Roboto"/>
              </a:rPr>
              <a:t>I had to tune the test set to 10% of the total dataset, to get the highest R2 value in the test set.</a:t>
            </a:r>
            <a:endParaRPr lang="en-US" sz="1600" b="0" i="0" dirty="0">
              <a:solidFill>
                <a:srgbClr val="212121"/>
              </a:solidFill>
              <a:effectLst/>
              <a:latin typeface="Roboto"/>
            </a:endParaRPr>
          </a:p>
        </p:txBody>
      </p:sp>
    </p:spTree>
    <p:extLst>
      <p:ext uri="{BB962C8B-B14F-4D97-AF65-F5344CB8AC3E}">
        <p14:creationId xmlns:p14="http://schemas.microsoft.com/office/powerpoint/2010/main" val="195376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Description of Problem: </a:t>
            </a:r>
          </a:p>
        </p:txBody>
      </p:sp>
      <p:sp>
        <p:nvSpPr>
          <p:cNvPr id="5" name="Content Placeholder 4">
            <a:extLst>
              <a:ext uri="{FF2B5EF4-FFF2-40B4-BE49-F238E27FC236}">
                <a16:creationId xmlns:a16="http://schemas.microsoft.com/office/drawing/2014/main" id="{94417D08-4430-478A-8156-69B171FFBFB7}"/>
              </a:ext>
            </a:extLst>
          </p:cNvPr>
          <p:cNvSpPr>
            <a:spLocks noGrp="1"/>
          </p:cNvSpPr>
          <p:nvPr>
            <p:ph idx="1"/>
          </p:nvPr>
        </p:nvSpPr>
        <p:spPr/>
        <p:txBody>
          <a:bodyPr/>
          <a:lstStyle/>
          <a:p>
            <a:r>
              <a:rPr lang="en-US" dirty="0"/>
              <a:t>This study presents a research approach using Machine learning for predicting the performance metrics of posts published in brands Facebook pages.</a:t>
            </a:r>
          </a:p>
          <a:p>
            <a:r>
              <a:rPr lang="en-US" dirty="0"/>
              <a:t> Facebook Metrics is the data related to posts published during the year 2014 on the Facebook’s page of a renowned cosmetics brand. </a:t>
            </a:r>
          </a:p>
          <a:p>
            <a:r>
              <a:rPr lang="en-US" dirty="0"/>
              <a:t>This dataset is taken from </a:t>
            </a:r>
            <a:r>
              <a:rPr lang="en-US" dirty="0">
                <a:solidFill>
                  <a:srgbClr val="0070C0"/>
                </a:solidFill>
              </a:rPr>
              <a:t>https://archive.ics.uci.edu/ml/datasets/Facebook+metrics.</a:t>
            </a: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53A3-5CB5-4A3E-A7D9-C4DC89B33DA6}"/>
              </a:ext>
            </a:extLst>
          </p:cNvPr>
          <p:cNvSpPr>
            <a:spLocks noGrp="1"/>
          </p:cNvSpPr>
          <p:nvPr>
            <p:ph type="title"/>
          </p:nvPr>
        </p:nvSpPr>
        <p:spPr/>
        <p:txBody>
          <a:bodyPr/>
          <a:lstStyle/>
          <a:p>
            <a:r>
              <a:rPr lang="en-US" sz="4000" dirty="0">
                <a:solidFill>
                  <a:srgbClr val="212121"/>
                </a:solidFill>
                <a:latin typeface="Roboto"/>
              </a:rPr>
              <a:t>Random Forest Regression</a:t>
            </a:r>
            <a:br>
              <a:rPr lang="en-US" dirty="0">
                <a:solidFill>
                  <a:srgbClr val="212121"/>
                </a:solidFill>
                <a:latin typeface="Roboto"/>
              </a:rPr>
            </a:br>
            <a:r>
              <a:rPr lang="en-US" sz="2000" dirty="0">
                <a:solidFill>
                  <a:srgbClr val="212121"/>
                </a:solidFill>
                <a:latin typeface="Roboto"/>
              </a:rPr>
              <a:t>Model Validation</a:t>
            </a:r>
            <a:endParaRPr lang="en-US" dirty="0"/>
          </a:p>
        </p:txBody>
      </p:sp>
      <p:pic>
        <p:nvPicPr>
          <p:cNvPr id="5" name="Content Placeholder 4">
            <a:extLst>
              <a:ext uri="{FF2B5EF4-FFF2-40B4-BE49-F238E27FC236}">
                <a16:creationId xmlns:a16="http://schemas.microsoft.com/office/drawing/2014/main" id="{C5094614-9BF3-4FE9-8C49-2455495CEE24}"/>
              </a:ext>
            </a:extLst>
          </p:cNvPr>
          <p:cNvPicPr>
            <a:picLocks noGrp="1" noChangeAspect="1"/>
          </p:cNvPicPr>
          <p:nvPr>
            <p:ph idx="1"/>
          </p:nvPr>
        </p:nvPicPr>
        <p:blipFill>
          <a:blip r:embed="rId2"/>
          <a:stretch>
            <a:fillRect/>
          </a:stretch>
        </p:blipFill>
        <p:spPr>
          <a:xfrm>
            <a:off x="133167" y="2107357"/>
            <a:ext cx="4644588" cy="1450757"/>
          </a:xfrm>
          <a:prstGeom prst="rect">
            <a:avLst/>
          </a:prstGeom>
        </p:spPr>
      </p:pic>
      <p:sp>
        <p:nvSpPr>
          <p:cNvPr id="4" name="Rectangle 3">
            <a:extLst>
              <a:ext uri="{FF2B5EF4-FFF2-40B4-BE49-F238E27FC236}">
                <a16:creationId xmlns:a16="http://schemas.microsoft.com/office/drawing/2014/main" id="{92E3901A-931C-46E9-B518-B427D5FB834D}"/>
              </a:ext>
            </a:extLst>
          </p:cNvPr>
          <p:cNvSpPr/>
          <p:nvPr/>
        </p:nvSpPr>
        <p:spPr>
          <a:xfrm>
            <a:off x="4593024" y="3244334"/>
            <a:ext cx="184731" cy="369332"/>
          </a:xfrm>
          <a:prstGeom prst="rect">
            <a:avLst/>
          </a:prstGeom>
        </p:spPr>
        <p:txBody>
          <a:bodyPr wrap="none">
            <a:spAutoFit/>
          </a:bodyPr>
          <a:lstStyle/>
          <a:p>
            <a:endParaRPr lang="en-US" b="0" i="0" dirty="0">
              <a:solidFill>
                <a:srgbClr val="212121"/>
              </a:solidFill>
              <a:effectLst/>
              <a:latin typeface="Roboto"/>
            </a:endParaRPr>
          </a:p>
        </p:txBody>
      </p:sp>
      <p:pic>
        <p:nvPicPr>
          <p:cNvPr id="6" name="Picture 5">
            <a:extLst>
              <a:ext uri="{FF2B5EF4-FFF2-40B4-BE49-F238E27FC236}">
                <a16:creationId xmlns:a16="http://schemas.microsoft.com/office/drawing/2014/main" id="{8E8193BD-28BF-46D3-BB2E-9F94541FB944}"/>
              </a:ext>
            </a:extLst>
          </p:cNvPr>
          <p:cNvPicPr>
            <a:picLocks noChangeAspect="1"/>
          </p:cNvPicPr>
          <p:nvPr/>
        </p:nvPicPr>
        <p:blipFill>
          <a:blip r:embed="rId3"/>
          <a:stretch>
            <a:fillRect/>
          </a:stretch>
        </p:blipFill>
        <p:spPr>
          <a:xfrm>
            <a:off x="3516699" y="5734049"/>
            <a:ext cx="2152650" cy="1143000"/>
          </a:xfrm>
          <a:prstGeom prst="rect">
            <a:avLst/>
          </a:prstGeom>
        </p:spPr>
      </p:pic>
      <p:pic>
        <p:nvPicPr>
          <p:cNvPr id="7" name="Picture 6">
            <a:extLst>
              <a:ext uri="{FF2B5EF4-FFF2-40B4-BE49-F238E27FC236}">
                <a16:creationId xmlns:a16="http://schemas.microsoft.com/office/drawing/2014/main" id="{BE2EEB8A-38CB-4D06-8744-5CAFE889F1ED}"/>
              </a:ext>
            </a:extLst>
          </p:cNvPr>
          <p:cNvPicPr>
            <a:picLocks noChangeAspect="1"/>
          </p:cNvPicPr>
          <p:nvPr/>
        </p:nvPicPr>
        <p:blipFill>
          <a:blip r:embed="rId4"/>
          <a:stretch>
            <a:fillRect/>
          </a:stretch>
        </p:blipFill>
        <p:spPr>
          <a:xfrm>
            <a:off x="0" y="3799840"/>
            <a:ext cx="3558189" cy="3077209"/>
          </a:xfrm>
          <a:prstGeom prst="rect">
            <a:avLst/>
          </a:prstGeom>
        </p:spPr>
      </p:pic>
      <p:sp>
        <p:nvSpPr>
          <p:cNvPr id="8" name="Rectangle 7">
            <a:extLst>
              <a:ext uri="{FF2B5EF4-FFF2-40B4-BE49-F238E27FC236}">
                <a16:creationId xmlns:a16="http://schemas.microsoft.com/office/drawing/2014/main" id="{80D1CC9B-9EE6-4EF2-BB7F-222127AAEDAA}"/>
              </a:ext>
            </a:extLst>
          </p:cNvPr>
          <p:cNvSpPr/>
          <p:nvPr/>
        </p:nvSpPr>
        <p:spPr>
          <a:xfrm>
            <a:off x="5831840" y="2180461"/>
            <a:ext cx="6096000" cy="3416320"/>
          </a:xfrm>
          <a:prstGeom prst="rect">
            <a:avLst/>
          </a:prstGeom>
        </p:spPr>
        <p:txBody>
          <a:bodyPr>
            <a:spAutoFit/>
          </a:bodyPr>
          <a:lstStyle/>
          <a:p>
            <a:r>
              <a:rPr lang="en-US" dirty="0">
                <a:solidFill>
                  <a:srgbClr val="212121"/>
                </a:solidFill>
                <a:latin typeface="Roboto"/>
              </a:rPr>
              <a:t>Best results came from</a:t>
            </a:r>
          </a:p>
          <a:p>
            <a:pPr>
              <a:buFont typeface="Arial" panose="020B0604020202020204" pitchFamily="34" charset="0"/>
              <a:buChar char="•"/>
            </a:pPr>
            <a:r>
              <a:rPr lang="en-US" dirty="0">
                <a:solidFill>
                  <a:srgbClr val="212121"/>
                </a:solidFill>
                <a:latin typeface="Roboto"/>
              </a:rPr>
              <a:t>RF parameters:</a:t>
            </a:r>
          </a:p>
          <a:p>
            <a:pPr marL="742950" lvl="1" indent="-285750">
              <a:buFont typeface="Arial" panose="020B0604020202020204" pitchFamily="34" charset="0"/>
              <a:buChar char="•"/>
            </a:pPr>
            <a:r>
              <a:rPr lang="en-US" dirty="0">
                <a:solidFill>
                  <a:srgbClr val="212121"/>
                </a:solidFill>
                <a:latin typeface="Roboto"/>
              </a:rPr>
              <a:t>500 estimators</a:t>
            </a:r>
          </a:p>
          <a:p>
            <a:pPr marL="742950" lvl="1" indent="-285750">
              <a:buFont typeface="Arial" panose="020B0604020202020204" pitchFamily="34" charset="0"/>
              <a:buChar char="•"/>
            </a:pPr>
            <a:r>
              <a:rPr lang="en-US" dirty="0">
                <a:solidFill>
                  <a:srgbClr val="212121"/>
                </a:solidFill>
                <a:latin typeface="Roboto"/>
              </a:rPr>
              <a:t>10 min sample split</a:t>
            </a:r>
          </a:p>
          <a:p>
            <a:pPr>
              <a:buFont typeface="Arial" panose="020B0604020202020204" pitchFamily="34" charset="0"/>
              <a:buChar char="•"/>
            </a:pPr>
            <a:r>
              <a:rPr lang="en-US" dirty="0">
                <a:solidFill>
                  <a:srgbClr val="212121"/>
                </a:solidFill>
                <a:latin typeface="Roboto"/>
              </a:rPr>
              <a:t>Train/test split of 0.4</a:t>
            </a:r>
          </a:p>
          <a:p>
            <a:r>
              <a:rPr lang="en-US" dirty="0">
                <a:solidFill>
                  <a:srgbClr val="212121"/>
                </a:solidFill>
                <a:latin typeface="Roboto"/>
              </a:rPr>
              <a:t>We had solid performance in the train set, with: </a:t>
            </a:r>
          </a:p>
          <a:p>
            <a:pPr marL="285750" indent="-285750">
              <a:buFontTx/>
              <a:buChar char="-"/>
            </a:pPr>
            <a:r>
              <a:rPr lang="en-US" dirty="0">
                <a:solidFill>
                  <a:srgbClr val="212121"/>
                </a:solidFill>
                <a:latin typeface="Roboto"/>
              </a:rPr>
              <a:t>.623 R^2 value</a:t>
            </a:r>
          </a:p>
          <a:p>
            <a:pPr marL="285750" indent="-285750">
              <a:buFontTx/>
              <a:buChar char="-"/>
            </a:pPr>
            <a:r>
              <a:rPr lang="en-US" dirty="0">
                <a:solidFill>
                  <a:srgbClr val="212121"/>
                </a:solidFill>
                <a:latin typeface="Roboto"/>
              </a:rPr>
              <a:t> - .861 Spearman Correlation</a:t>
            </a:r>
          </a:p>
          <a:p>
            <a:r>
              <a:rPr lang="en-US" dirty="0">
                <a:solidFill>
                  <a:srgbClr val="212121"/>
                </a:solidFill>
                <a:latin typeface="Roboto"/>
              </a:rPr>
              <a:t>But the model fell apart when using the test set, showing clear signs of overfitting: </a:t>
            </a:r>
          </a:p>
          <a:p>
            <a:pPr marL="285750" indent="-285750">
              <a:buFontTx/>
              <a:buChar char="-"/>
            </a:pPr>
            <a:r>
              <a:rPr lang="en-US" dirty="0">
                <a:solidFill>
                  <a:srgbClr val="212121"/>
                </a:solidFill>
                <a:latin typeface="Roboto"/>
              </a:rPr>
              <a:t>.129 R^2 value </a:t>
            </a:r>
          </a:p>
          <a:p>
            <a:pPr marL="285750" indent="-285750">
              <a:buFontTx/>
              <a:buChar char="-"/>
            </a:pPr>
            <a:r>
              <a:rPr lang="en-US" dirty="0">
                <a:solidFill>
                  <a:srgbClr val="212121"/>
                </a:solidFill>
                <a:latin typeface="Roboto"/>
              </a:rPr>
              <a:t>- .398 Spearman Correlation</a:t>
            </a:r>
            <a:endParaRPr lang="en-US" b="0" i="0" dirty="0">
              <a:solidFill>
                <a:srgbClr val="212121"/>
              </a:solidFill>
              <a:effectLst/>
              <a:latin typeface="Roboto"/>
            </a:endParaRPr>
          </a:p>
        </p:txBody>
      </p:sp>
    </p:spTree>
    <p:extLst>
      <p:ext uri="{BB962C8B-B14F-4D97-AF65-F5344CB8AC3E}">
        <p14:creationId xmlns:p14="http://schemas.microsoft.com/office/powerpoint/2010/main" val="1095326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D1E7-0CB7-4858-B6AD-C199C25AC10A}"/>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B3DA148F-3B03-45CE-9655-B818AA578384}"/>
              </a:ext>
            </a:extLst>
          </p:cNvPr>
          <p:cNvSpPr>
            <a:spLocks noGrp="1"/>
          </p:cNvSpPr>
          <p:nvPr>
            <p:ph idx="1"/>
          </p:nvPr>
        </p:nvSpPr>
        <p:spPr/>
        <p:txBody>
          <a:bodyPr/>
          <a:lstStyle/>
          <a:p>
            <a:r>
              <a:rPr lang="en-US" dirty="0"/>
              <a:t>Can we improve the model by using only the top 15 features?</a:t>
            </a:r>
          </a:p>
          <a:p>
            <a:endParaRPr lang="en-US" dirty="0"/>
          </a:p>
        </p:txBody>
      </p:sp>
      <p:pic>
        <p:nvPicPr>
          <p:cNvPr id="4" name="Picture 3">
            <a:extLst>
              <a:ext uri="{FF2B5EF4-FFF2-40B4-BE49-F238E27FC236}">
                <a16:creationId xmlns:a16="http://schemas.microsoft.com/office/drawing/2014/main" id="{753AC91C-C19D-4DF7-A35D-9324614C5193}"/>
              </a:ext>
            </a:extLst>
          </p:cNvPr>
          <p:cNvPicPr>
            <a:picLocks noChangeAspect="1"/>
          </p:cNvPicPr>
          <p:nvPr/>
        </p:nvPicPr>
        <p:blipFill>
          <a:blip r:embed="rId2"/>
          <a:stretch>
            <a:fillRect/>
          </a:stretch>
        </p:blipFill>
        <p:spPr>
          <a:xfrm>
            <a:off x="7924482" y="876300"/>
            <a:ext cx="3495675" cy="5105400"/>
          </a:xfrm>
          <a:prstGeom prst="rect">
            <a:avLst/>
          </a:prstGeom>
        </p:spPr>
      </p:pic>
      <p:pic>
        <p:nvPicPr>
          <p:cNvPr id="5" name="Picture 4">
            <a:extLst>
              <a:ext uri="{FF2B5EF4-FFF2-40B4-BE49-F238E27FC236}">
                <a16:creationId xmlns:a16="http://schemas.microsoft.com/office/drawing/2014/main" id="{B2595F96-A85E-4E55-8E48-934162A3DFE6}"/>
              </a:ext>
            </a:extLst>
          </p:cNvPr>
          <p:cNvPicPr>
            <a:picLocks noChangeAspect="1"/>
          </p:cNvPicPr>
          <p:nvPr/>
        </p:nvPicPr>
        <p:blipFill>
          <a:blip r:embed="rId3"/>
          <a:stretch>
            <a:fillRect/>
          </a:stretch>
        </p:blipFill>
        <p:spPr>
          <a:xfrm>
            <a:off x="1097280" y="2869882"/>
            <a:ext cx="6173154" cy="2057718"/>
          </a:xfrm>
          <a:prstGeom prst="rect">
            <a:avLst/>
          </a:prstGeom>
        </p:spPr>
      </p:pic>
    </p:spTree>
    <p:extLst>
      <p:ext uri="{BB962C8B-B14F-4D97-AF65-F5344CB8AC3E}">
        <p14:creationId xmlns:p14="http://schemas.microsoft.com/office/powerpoint/2010/main" val="74276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602BF-D7C6-46C0-9210-646C160B61F5}"/>
              </a:ext>
            </a:extLst>
          </p:cNvPr>
          <p:cNvSpPr>
            <a:spLocks noGrp="1"/>
          </p:cNvSpPr>
          <p:nvPr>
            <p:ph idx="1"/>
          </p:nvPr>
        </p:nvSpPr>
        <p:spPr/>
        <p:txBody>
          <a:bodyPr>
            <a:normAutofit fontScale="85000" lnSpcReduction="20000"/>
          </a:bodyPr>
          <a:lstStyle/>
          <a:p>
            <a:r>
              <a:rPr lang="en-US" dirty="0"/>
              <a:t>Observations:</a:t>
            </a:r>
          </a:p>
          <a:p>
            <a:r>
              <a:rPr lang="en-US" dirty="0"/>
              <a:t>Paid posts on average have higher engagement</a:t>
            </a:r>
          </a:p>
          <a:p>
            <a:r>
              <a:rPr lang="en-US" dirty="0"/>
              <a:t>Paid Status/Photo and Category 1 and 2 posts have the highest improvement so</a:t>
            </a:r>
          </a:p>
          <a:p>
            <a:pPr lvl="1"/>
            <a:r>
              <a:rPr lang="en-US" dirty="0"/>
              <a:t>more paid posts of these types</a:t>
            </a:r>
          </a:p>
          <a:p>
            <a:r>
              <a:rPr lang="en-US" dirty="0"/>
              <a:t>Video Posts have the highest average engagement, and its not close</a:t>
            </a:r>
          </a:p>
          <a:p>
            <a:pPr lvl="1"/>
            <a:r>
              <a:rPr lang="en-US" dirty="0"/>
              <a:t>more Video posts</a:t>
            </a:r>
          </a:p>
          <a:p>
            <a:r>
              <a:rPr lang="en-US" dirty="0"/>
              <a:t>Posting Monday in the mid-morning and Wednesday in the early morning</a:t>
            </a:r>
          </a:p>
          <a:p>
            <a:pPr lvl="1"/>
            <a:r>
              <a:rPr lang="en-US" dirty="0"/>
              <a:t>Identify and post during times of high engagement</a:t>
            </a:r>
          </a:p>
          <a:p>
            <a:r>
              <a:rPr lang="en-US" dirty="0"/>
              <a:t>Place importance on increasing Page Likes</a:t>
            </a:r>
          </a:p>
          <a:p>
            <a:pPr lvl="1"/>
            <a:r>
              <a:rPr lang="en-US" dirty="0"/>
              <a:t>higher probability that a post has “high” engagement Need a richer dataset to predict accurately</a:t>
            </a:r>
          </a:p>
          <a:p>
            <a:pPr lvl="1"/>
            <a:r>
              <a:rPr lang="en-US" dirty="0"/>
              <a:t>identify potentially useful data points and collect them</a:t>
            </a:r>
          </a:p>
          <a:p>
            <a:endParaRPr lang="en-US" dirty="0"/>
          </a:p>
        </p:txBody>
      </p:sp>
      <p:sp>
        <p:nvSpPr>
          <p:cNvPr id="4" name="Rectangle 3">
            <a:extLst>
              <a:ext uri="{FF2B5EF4-FFF2-40B4-BE49-F238E27FC236}">
                <a16:creationId xmlns:a16="http://schemas.microsoft.com/office/drawing/2014/main" id="{8EC1864B-6867-436F-8B76-67533A78C6E2}"/>
              </a:ext>
            </a:extLst>
          </p:cNvPr>
          <p:cNvSpPr/>
          <p:nvPr/>
        </p:nvSpPr>
        <p:spPr>
          <a:xfrm>
            <a:off x="934720" y="550317"/>
            <a:ext cx="10881360" cy="1207363"/>
          </a:xfrm>
          <a:prstGeom prst="rect">
            <a:avLst/>
          </a:prstGeom>
        </p:spPr>
        <p:txBody>
          <a:bodyPr wrap="square">
            <a:spAutoFit/>
          </a:bodyPr>
          <a:lstStyle/>
          <a:p>
            <a:r>
              <a:rPr lang="en-US" b="1" dirty="0">
                <a:solidFill>
                  <a:srgbClr val="212121"/>
                </a:solidFill>
                <a:latin typeface="Roboto"/>
              </a:rPr>
              <a:t>Modeling Conclusion:</a:t>
            </a:r>
          </a:p>
          <a:p>
            <a:r>
              <a:rPr lang="en-US" dirty="0">
                <a:solidFill>
                  <a:srgbClr val="212121"/>
                </a:solidFill>
                <a:latin typeface="Roboto"/>
              </a:rPr>
              <a:t>After iterating through a random forest using the most important variables and seeing no improvement, this suggests that the data here is not rich enough to sufficiently predict likes based only on the information here.</a:t>
            </a:r>
            <a:endParaRPr lang="en-US" b="0" i="0" dirty="0">
              <a:solidFill>
                <a:srgbClr val="212121"/>
              </a:solidFill>
              <a:effectLst/>
              <a:latin typeface="Roboto"/>
            </a:endParaRPr>
          </a:p>
        </p:txBody>
      </p:sp>
    </p:spTree>
    <p:extLst>
      <p:ext uri="{BB962C8B-B14F-4D97-AF65-F5344CB8AC3E}">
        <p14:creationId xmlns:p14="http://schemas.microsoft.com/office/powerpoint/2010/main" val="2985061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DEBF33-6CA1-4090-9DA8-99B0B6E2C863}"/>
              </a:ext>
            </a:extLst>
          </p:cNvPr>
          <p:cNvSpPr/>
          <p:nvPr/>
        </p:nvSpPr>
        <p:spPr>
          <a:xfrm>
            <a:off x="1529841" y="1246857"/>
            <a:ext cx="7809468" cy="1569660"/>
          </a:xfrm>
          <a:prstGeom prst="rect">
            <a:avLst/>
          </a:prstGeom>
        </p:spPr>
        <p:txBody>
          <a:bodyPr wrap="square">
            <a:spAutoFit/>
          </a:bodyPr>
          <a:lstStyle/>
          <a:p>
            <a:r>
              <a:rPr lang="en-US" sz="3200" dirty="0"/>
              <a:t>Code and PPT Location: </a:t>
            </a:r>
          </a:p>
          <a:p>
            <a:endParaRPr lang="en-US" sz="3200" dirty="0"/>
          </a:p>
          <a:p>
            <a:r>
              <a:rPr lang="en-US" sz="3200" dirty="0" err="1">
                <a:hlinkClick r:id="rId2"/>
              </a:rPr>
              <a:t>Github</a:t>
            </a:r>
            <a:r>
              <a:rPr lang="en-US" sz="3200" dirty="0">
                <a:hlinkClick r:id="rId2"/>
              </a:rPr>
              <a:t> Link</a:t>
            </a:r>
            <a:endParaRPr lang="en-US" sz="3200" dirty="0"/>
          </a:p>
        </p:txBody>
      </p:sp>
    </p:spTree>
    <p:extLst>
      <p:ext uri="{BB962C8B-B14F-4D97-AF65-F5344CB8AC3E}">
        <p14:creationId xmlns:p14="http://schemas.microsoft.com/office/powerpoint/2010/main" val="225211762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860D2-06BF-405E-84BC-00D4CF34BF43}"/>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Thank you!</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43211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2DCB297-10AD-463F-93B5-BA5B12BE0BCA}"/>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Description of Dataset: </a:t>
            </a:r>
            <a:br>
              <a:rPr lang="en-US" sz="4400">
                <a:solidFill>
                  <a:srgbClr val="FFFFFF"/>
                </a:solidFill>
              </a:rPr>
            </a:br>
            <a:endParaRPr lang="en-US" sz="4400" dirty="0">
              <a:solidFill>
                <a:srgbClr val="FFFFFF"/>
              </a:solidFill>
            </a:endParaRPr>
          </a:p>
        </p:txBody>
      </p:sp>
      <p:sp>
        <p:nvSpPr>
          <p:cNvPr id="3" name="Content Placeholder 2">
            <a:extLst>
              <a:ext uri="{FF2B5EF4-FFF2-40B4-BE49-F238E27FC236}">
                <a16:creationId xmlns:a16="http://schemas.microsoft.com/office/drawing/2014/main" id="{479ECD44-9B6E-4433-9BBA-41440AE7269A}"/>
              </a:ext>
            </a:extLst>
          </p:cNvPr>
          <p:cNvSpPr>
            <a:spLocks noGrp="1"/>
          </p:cNvSpPr>
          <p:nvPr>
            <p:ph idx="1"/>
          </p:nvPr>
        </p:nvSpPr>
        <p:spPr>
          <a:xfrm>
            <a:off x="5231958" y="605896"/>
            <a:ext cx="5923721" cy="5646208"/>
          </a:xfrm>
        </p:spPr>
        <p:txBody>
          <a:bodyPr anchor="ctr">
            <a:normAutofit fontScale="92500" lnSpcReduction="10000"/>
          </a:bodyPr>
          <a:lstStyle/>
          <a:p>
            <a:pPr marL="0" indent="0">
              <a:lnSpc>
                <a:spcPct val="100000"/>
              </a:lnSpc>
              <a:buNone/>
            </a:pPr>
            <a:r>
              <a:rPr lang="en-US" sz="1400" dirty="0"/>
              <a:t>Facebook Metrics data set contains 500 Records and 19 features. The aim is to use 19 features to predict target using independent features</a:t>
            </a:r>
          </a:p>
          <a:p>
            <a:pPr marL="0" indent="0">
              <a:lnSpc>
                <a:spcPct val="100000"/>
              </a:lnSpc>
              <a:buNone/>
            </a:pPr>
            <a:r>
              <a:rPr lang="en-US" sz="1400" dirty="0"/>
              <a:t>Dimension: 500 Records, 19 Features, memory usage: 74.3+ KB</a:t>
            </a:r>
          </a:p>
          <a:p>
            <a:pPr marL="0" indent="0">
              <a:lnSpc>
                <a:spcPct val="100000"/>
              </a:lnSpc>
              <a:buNone/>
            </a:pPr>
            <a:r>
              <a:rPr lang="en-US" sz="1400" b="1" dirty="0"/>
              <a:t>Features: </a:t>
            </a:r>
          </a:p>
          <a:p>
            <a:pPr>
              <a:lnSpc>
                <a:spcPct val="100000"/>
              </a:lnSpc>
            </a:pPr>
            <a:r>
              <a:rPr lang="en-US" sz="1400" dirty="0"/>
              <a:t>Page total likes: how many likes the page had when post went live</a:t>
            </a:r>
          </a:p>
          <a:p>
            <a:pPr>
              <a:lnSpc>
                <a:spcPct val="100000"/>
              </a:lnSpc>
            </a:pPr>
            <a:r>
              <a:rPr lang="en-US" sz="1400" dirty="0"/>
              <a:t>Type: what kind of post (video, link, status, photo)</a:t>
            </a:r>
          </a:p>
          <a:p>
            <a:pPr>
              <a:lnSpc>
                <a:spcPct val="100000"/>
              </a:lnSpc>
            </a:pPr>
            <a:r>
              <a:rPr lang="en-US" sz="1400" dirty="0"/>
              <a:t>Category:3 levels- Action, </a:t>
            </a:r>
          </a:p>
          <a:p>
            <a:pPr>
              <a:lnSpc>
                <a:spcPct val="100000"/>
              </a:lnSpc>
            </a:pPr>
            <a:r>
              <a:rPr lang="en-US" sz="1400" dirty="0"/>
              <a:t>Post Month</a:t>
            </a:r>
          </a:p>
          <a:p>
            <a:pPr>
              <a:lnSpc>
                <a:spcPct val="100000"/>
              </a:lnSpc>
            </a:pPr>
            <a:r>
              <a:rPr lang="en-US" sz="1400" dirty="0"/>
              <a:t>Post Weekday</a:t>
            </a:r>
          </a:p>
          <a:p>
            <a:pPr>
              <a:lnSpc>
                <a:spcPct val="100000"/>
              </a:lnSpc>
            </a:pPr>
            <a:r>
              <a:rPr lang="en-US" sz="1400" dirty="0"/>
              <a:t>Post Hour</a:t>
            </a:r>
          </a:p>
          <a:p>
            <a:pPr>
              <a:lnSpc>
                <a:spcPct val="100000"/>
              </a:lnSpc>
            </a:pPr>
            <a:r>
              <a:rPr lang="en-US" sz="1400" dirty="0"/>
              <a:t>Paid</a:t>
            </a:r>
          </a:p>
          <a:p>
            <a:pPr>
              <a:lnSpc>
                <a:spcPct val="100000"/>
              </a:lnSpc>
            </a:pPr>
            <a:r>
              <a:rPr lang="en-US" sz="1400" dirty="0"/>
              <a:t>like</a:t>
            </a:r>
          </a:p>
          <a:p>
            <a:pPr>
              <a:lnSpc>
                <a:spcPct val="100000"/>
              </a:lnSpc>
            </a:pPr>
            <a:r>
              <a:rPr lang="en-US" sz="1400" dirty="0"/>
              <a:t>share</a:t>
            </a:r>
          </a:p>
          <a:p>
            <a:pPr>
              <a:lnSpc>
                <a:spcPct val="100000"/>
              </a:lnSpc>
            </a:pPr>
            <a:r>
              <a:rPr lang="en-US" sz="1400" dirty="0"/>
              <a:t>comment</a:t>
            </a:r>
          </a:p>
          <a:p>
            <a:pPr>
              <a:lnSpc>
                <a:spcPct val="100000"/>
              </a:lnSpc>
            </a:pPr>
            <a:r>
              <a:rPr lang="en-US" sz="1400" dirty="0"/>
              <a:t>total interactions</a:t>
            </a:r>
          </a:p>
          <a:p>
            <a:pPr>
              <a:lnSpc>
                <a:spcPct val="100000"/>
              </a:lnSpc>
            </a:pPr>
            <a:r>
              <a:rPr lang="en-US" sz="1400" dirty="0"/>
              <a:t>Post metrics (recorded after posting, EDA only)</a:t>
            </a:r>
          </a:p>
          <a:p>
            <a:pPr>
              <a:lnSpc>
                <a:spcPct val="100000"/>
              </a:lnSpc>
            </a:pPr>
            <a:endParaRPr lang="en-US" sz="1400" dirty="0"/>
          </a:p>
          <a:p>
            <a:pPr>
              <a:lnSpc>
                <a:spcPct val="100000"/>
              </a:lnSpc>
            </a:pPr>
            <a:endParaRPr lang="en-US" sz="1400" dirty="0"/>
          </a:p>
        </p:txBody>
      </p:sp>
    </p:spTree>
    <p:extLst>
      <p:ext uri="{BB962C8B-B14F-4D97-AF65-F5344CB8AC3E}">
        <p14:creationId xmlns:p14="http://schemas.microsoft.com/office/powerpoint/2010/main" val="87542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09C1A-0548-46C0-BFB9-183C37696A28}"/>
              </a:ext>
            </a:extLst>
          </p:cNvPr>
          <p:cNvSpPr>
            <a:spLocks noGrp="1"/>
          </p:cNvSpPr>
          <p:nvPr>
            <p:ph type="title"/>
          </p:nvPr>
        </p:nvSpPr>
        <p:spPr>
          <a:xfrm>
            <a:off x="1097280" y="286603"/>
            <a:ext cx="10058400" cy="1450757"/>
          </a:xfrm>
        </p:spPr>
        <p:txBody>
          <a:bodyPr>
            <a:normAutofit/>
          </a:bodyPr>
          <a:lstStyle/>
          <a:p>
            <a:r>
              <a:rPr lang="en-US"/>
              <a:t>Flow Chart:</a:t>
            </a:r>
          </a:p>
        </p:txBody>
      </p:sp>
      <p:cxnSp>
        <p:nvCxnSpPr>
          <p:cNvPr id="40" name="Straight Connector 39">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9" name="Content Placeholder 4">
            <a:extLst>
              <a:ext uri="{FF2B5EF4-FFF2-40B4-BE49-F238E27FC236}">
                <a16:creationId xmlns:a16="http://schemas.microsoft.com/office/drawing/2014/main" id="{92E17F0D-6026-4C2F-95E7-E35A7715FE2F}"/>
              </a:ext>
            </a:extLst>
          </p:cNvPr>
          <p:cNvGraphicFramePr>
            <a:graphicFrameLocks noGrp="1"/>
          </p:cNvGraphicFramePr>
          <p:nvPr>
            <p:ph idx="1"/>
            <p:extLst>
              <p:ext uri="{D42A27DB-BD31-4B8C-83A1-F6EECF244321}">
                <p14:modId xmlns:p14="http://schemas.microsoft.com/office/powerpoint/2010/main" val="199158563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261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1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8F5803-C63C-4B62-9FA8-9A4FCB563B0A}"/>
              </a:ext>
            </a:extLst>
          </p:cNvPr>
          <p:cNvSpPr>
            <a:spLocks noGrp="1"/>
          </p:cNvSpPr>
          <p:nvPr>
            <p:ph type="title"/>
          </p:nvPr>
        </p:nvSpPr>
        <p:spPr>
          <a:xfrm>
            <a:off x="492370" y="516836"/>
            <a:ext cx="3084844" cy="1961086"/>
          </a:xfrm>
        </p:spPr>
        <p:txBody>
          <a:bodyPr>
            <a:normAutofit/>
          </a:bodyPr>
          <a:lstStyle/>
          <a:p>
            <a:r>
              <a:rPr lang="en-US" sz="3400">
                <a:solidFill>
                  <a:srgbClr val="FFFFFF"/>
                </a:solidFill>
              </a:rPr>
              <a:t>Loading And Viewing Data</a:t>
            </a:r>
            <a:br>
              <a:rPr lang="en-US" sz="3400">
                <a:solidFill>
                  <a:srgbClr val="FFFFFF"/>
                </a:solidFill>
              </a:rPr>
            </a:br>
            <a:endParaRPr lang="en-US" sz="3400">
              <a:solidFill>
                <a:srgbClr val="FFFFFF"/>
              </a:solidFill>
            </a:endParaRPr>
          </a:p>
        </p:txBody>
      </p:sp>
      <p:cxnSp>
        <p:nvCxnSpPr>
          <p:cNvPr id="35" name="Straight Connector 2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E8BE263-E82B-4A78-9653-BD4E19840687}"/>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Loading the Facebook Metrics Data set &amp; checking the features , Data types of respective features( Independent &amp; Dependent )</a:t>
            </a:r>
          </a:p>
        </p:txBody>
      </p:sp>
      <p:pic>
        <p:nvPicPr>
          <p:cNvPr id="4" name="Content Placeholder 4">
            <a:extLst>
              <a:ext uri="{FF2B5EF4-FFF2-40B4-BE49-F238E27FC236}">
                <a16:creationId xmlns:a16="http://schemas.microsoft.com/office/drawing/2014/main" id="{687781EB-EE05-46A6-90ED-CE730B068E09}"/>
              </a:ext>
            </a:extLst>
          </p:cNvPr>
          <p:cNvPicPr>
            <a:picLocks noChangeAspect="1"/>
          </p:cNvPicPr>
          <p:nvPr/>
        </p:nvPicPr>
        <p:blipFill>
          <a:blip r:embed="rId2"/>
          <a:stretch>
            <a:fillRect/>
          </a:stretch>
        </p:blipFill>
        <p:spPr>
          <a:xfrm>
            <a:off x="4345777" y="873760"/>
            <a:ext cx="7722268" cy="4691277"/>
          </a:xfrm>
          <a:prstGeom prst="rect">
            <a:avLst/>
          </a:prstGeom>
          <a:noFill/>
        </p:spPr>
      </p:pic>
    </p:spTree>
    <p:extLst>
      <p:ext uri="{BB962C8B-B14F-4D97-AF65-F5344CB8AC3E}">
        <p14:creationId xmlns:p14="http://schemas.microsoft.com/office/powerpoint/2010/main" val="4582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E9E460-8ABB-41A4-BA84-69DB69C039C7}"/>
              </a:ext>
            </a:extLst>
          </p:cNvPr>
          <p:cNvPicPr>
            <a:picLocks noChangeAspect="1"/>
          </p:cNvPicPr>
          <p:nvPr/>
        </p:nvPicPr>
        <p:blipFill>
          <a:blip r:embed="rId2"/>
          <a:stretch>
            <a:fillRect/>
          </a:stretch>
        </p:blipFill>
        <p:spPr>
          <a:xfrm>
            <a:off x="633999" y="1097391"/>
            <a:ext cx="10925102" cy="2649337"/>
          </a:xfrm>
          <a:prstGeom prst="rect">
            <a:avLst/>
          </a:prstGeom>
        </p:spPr>
      </p:pic>
      <p:sp>
        <p:nvSpPr>
          <p:cNvPr id="11" name="Rectangle 1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DE4310-556F-48BC-9428-9CEC79650326}"/>
              </a:ext>
            </a:extLst>
          </p:cNvPr>
          <p:cNvSpPr>
            <a:spLocks noGrp="1"/>
          </p:cNvSpPr>
          <p:nvPr>
            <p:ph idx="1"/>
          </p:nvPr>
        </p:nvSpPr>
        <p:spPr>
          <a:xfrm>
            <a:off x="6064301" y="4905300"/>
            <a:ext cx="5493699" cy="1554485"/>
          </a:xfrm>
        </p:spPr>
        <p:txBody>
          <a:bodyPr anchor="ctr">
            <a:normAutofit/>
          </a:bodyPr>
          <a:lstStyle/>
          <a:p>
            <a:r>
              <a:rPr lang="en-US" dirty="0">
                <a:solidFill>
                  <a:srgbClr val="FFFFFF"/>
                </a:solidFill>
              </a:rPr>
              <a:t>Checking the head of first 10 Rows of the Dataset helps to understand the Variables.</a:t>
            </a:r>
          </a:p>
        </p:txBody>
      </p:sp>
    </p:spTree>
    <p:extLst>
      <p:ext uri="{BB962C8B-B14F-4D97-AF65-F5344CB8AC3E}">
        <p14:creationId xmlns:p14="http://schemas.microsoft.com/office/powerpoint/2010/main" val="319610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9018-53EE-4F94-8048-06CAC38D7F7C}"/>
              </a:ext>
            </a:extLst>
          </p:cNvPr>
          <p:cNvSpPr>
            <a:spLocks noGrp="1"/>
          </p:cNvSpPr>
          <p:nvPr>
            <p:ph type="title"/>
          </p:nvPr>
        </p:nvSpPr>
        <p:spPr>
          <a:xfrm>
            <a:off x="152400" y="124043"/>
            <a:ext cx="10058400" cy="1450757"/>
          </a:xfrm>
        </p:spPr>
        <p:txBody>
          <a:bodyPr/>
          <a:lstStyle/>
          <a:p>
            <a:r>
              <a:rPr lang="en-US" dirty="0"/>
              <a:t>EDA:</a:t>
            </a:r>
          </a:p>
        </p:txBody>
      </p:sp>
      <p:pic>
        <p:nvPicPr>
          <p:cNvPr id="8" name="Content Placeholder 4">
            <a:extLst>
              <a:ext uri="{FF2B5EF4-FFF2-40B4-BE49-F238E27FC236}">
                <a16:creationId xmlns:a16="http://schemas.microsoft.com/office/drawing/2014/main" id="{369B2EB2-D394-4ED0-9653-15432AC33CC7}"/>
              </a:ext>
            </a:extLst>
          </p:cNvPr>
          <p:cNvPicPr>
            <a:picLocks noGrp="1" noChangeAspect="1"/>
          </p:cNvPicPr>
          <p:nvPr>
            <p:ph idx="1"/>
          </p:nvPr>
        </p:nvPicPr>
        <p:blipFill rotWithShape="1">
          <a:blip r:embed="rId2"/>
          <a:srcRect r="21952"/>
          <a:stretch/>
        </p:blipFill>
        <p:spPr>
          <a:xfrm>
            <a:off x="0" y="3749029"/>
            <a:ext cx="4648200" cy="3108971"/>
          </a:xfrm>
          <a:prstGeom prst="rect">
            <a:avLst/>
          </a:prstGeom>
        </p:spPr>
      </p:pic>
      <p:pic>
        <p:nvPicPr>
          <p:cNvPr id="9" name="Picture 8">
            <a:extLst>
              <a:ext uri="{FF2B5EF4-FFF2-40B4-BE49-F238E27FC236}">
                <a16:creationId xmlns:a16="http://schemas.microsoft.com/office/drawing/2014/main" id="{D4F98BA5-01BA-4561-BEA4-280783AD5D6F}"/>
              </a:ext>
            </a:extLst>
          </p:cNvPr>
          <p:cNvPicPr>
            <a:picLocks noChangeAspect="1"/>
          </p:cNvPicPr>
          <p:nvPr/>
        </p:nvPicPr>
        <p:blipFill>
          <a:blip r:embed="rId3"/>
          <a:stretch>
            <a:fillRect/>
          </a:stretch>
        </p:blipFill>
        <p:spPr>
          <a:xfrm>
            <a:off x="4648200" y="186983"/>
            <a:ext cx="7543800" cy="6671017"/>
          </a:xfrm>
          <a:prstGeom prst="rect">
            <a:avLst/>
          </a:prstGeom>
        </p:spPr>
      </p:pic>
      <p:sp>
        <p:nvSpPr>
          <p:cNvPr id="10" name="Content Placeholder 2">
            <a:extLst>
              <a:ext uri="{FF2B5EF4-FFF2-40B4-BE49-F238E27FC236}">
                <a16:creationId xmlns:a16="http://schemas.microsoft.com/office/drawing/2014/main" id="{20CB3478-88DE-4A5E-A350-C3A49B0F3E37}"/>
              </a:ext>
            </a:extLst>
          </p:cNvPr>
          <p:cNvSpPr txBox="1">
            <a:spLocks/>
          </p:cNvSpPr>
          <p:nvPr/>
        </p:nvSpPr>
        <p:spPr>
          <a:xfrm>
            <a:off x="6064301" y="4905300"/>
            <a:ext cx="5493699" cy="1554485"/>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solidFill>
                  <a:srgbClr val="FFFFFF"/>
                </a:solidFill>
              </a:rPr>
              <a:t>Checking the head of first 10 Rows of the Dataset helps to understand the Variables.</a:t>
            </a:r>
            <a:endParaRPr lang="en-US" dirty="0">
              <a:solidFill>
                <a:srgbClr val="FFFFFF"/>
              </a:solidFill>
            </a:endParaRPr>
          </a:p>
        </p:txBody>
      </p:sp>
      <p:sp>
        <p:nvSpPr>
          <p:cNvPr id="11" name="Content Placeholder 2">
            <a:extLst>
              <a:ext uri="{FF2B5EF4-FFF2-40B4-BE49-F238E27FC236}">
                <a16:creationId xmlns:a16="http://schemas.microsoft.com/office/drawing/2014/main" id="{D4DF9663-B0D2-4D57-A13E-A4EF7C933D4B}"/>
              </a:ext>
            </a:extLst>
          </p:cNvPr>
          <p:cNvSpPr txBox="1">
            <a:spLocks/>
          </p:cNvSpPr>
          <p:nvPr/>
        </p:nvSpPr>
        <p:spPr>
          <a:xfrm>
            <a:off x="98451" y="1884672"/>
            <a:ext cx="4451299" cy="1554485"/>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tx1"/>
                </a:solidFill>
                <a:latin typeface="Calibri" panose="020F0502020204030204" pitchFamily="34" charset="0"/>
                <a:cs typeface="Calibri" panose="020F0502020204030204" pitchFamily="34" charset="0"/>
              </a:rPr>
              <a:t>Correlation between Features respective to Like was observed &amp; correlation between every feature.</a:t>
            </a:r>
          </a:p>
        </p:txBody>
      </p:sp>
    </p:spTree>
    <p:extLst>
      <p:ext uri="{BB962C8B-B14F-4D97-AF65-F5344CB8AC3E}">
        <p14:creationId xmlns:p14="http://schemas.microsoft.com/office/powerpoint/2010/main" val="1440361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C8B7F3-8816-4A87-89FA-08089EDEEF74}"/>
              </a:ext>
            </a:extLst>
          </p:cNvPr>
          <p:cNvSpPr>
            <a:spLocks noGrp="1"/>
          </p:cNvSpPr>
          <p:nvPr>
            <p:ph type="title"/>
          </p:nvPr>
        </p:nvSpPr>
        <p:spPr>
          <a:xfrm>
            <a:off x="477078" y="516836"/>
            <a:ext cx="3100136" cy="1960234"/>
          </a:xfrm>
        </p:spPr>
        <p:txBody>
          <a:bodyPr>
            <a:normAutofit fontScale="90000"/>
          </a:bodyPr>
          <a:lstStyle/>
          <a:p>
            <a:r>
              <a:rPr lang="en-US" dirty="0"/>
              <a:t>Page Likes and Post Likes</a:t>
            </a:r>
            <a:br>
              <a:rPr lang="en-US" dirty="0"/>
            </a:br>
            <a:endParaRPr lang="en-US" sz="4000" dirty="0"/>
          </a:p>
        </p:txBody>
      </p:sp>
      <p:cxnSp>
        <p:nvCxnSpPr>
          <p:cNvPr id="32" name="Straight Connector 31">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399"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10">
            <a:extLst>
              <a:ext uri="{FF2B5EF4-FFF2-40B4-BE49-F238E27FC236}">
                <a16:creationId xmlns:a16="http://schemas.microsoft.com/office/drawing/2014/main" id="{58B9D937-D49F-41E1-A37A-15F5C81177F4}"/>
              </a:ext>
            </a:extLst>
          </p:cNvPr>
          <p:cNvSpPr>
            <a:spLocks noGrp="1"/>
          </p:cNvSpPr>
          <p:nvPr>
            <p:ph idx="1"/>
          </p:nvPr>
        </p:nvSpPr>
        <p:spPr>
          <a:xfrm>
            <a:off x="492370" y="2790855"/>
            <a:ext cx="3084844" cy="3311766"/>
          </a:xfrm>
        </p:spPr>
        <p:txBody>
          <a:bodyPr>
            <a:normAutofit/>
          </a:bodyPr>
          <a:lstStyle/>
          <a:p>
            <a:r>
              <a:rPr lang="en-US" sz="1600" dirty="0"/>
              <a:t>From the observation Post likes are peak during the initial time of post &amp; loss the pace later.</a:t>
            </a:r>
          </a:p>
          <a:p>
            <a:r>
              <a:rPr lang="en-US" sz="1600" dirty="0"/>
              <a:t>While page likes are vice versa.</a:t>
            </a:r>
          </a:p>
          <a:p>
            <a:r>
              <a:rPr lang="en-US" sz="1600" dirty="0"/>
              <a:t>And Most of the likes are through photo type</a:t>
            </a:r>
          </a:p>
        </p:txBody>
      </p:sp>
      <p:pic>
        <p:nvPicPr>
          <p:cNvPr id="7" name="Picture 6">
            <a:extLst>
              <a:ext uri="{FF2B5EF4-FFF2-40B4-BE49-F238E27FC236}">
                <a16:creationId xmlns:a16="http://schemas.microsoft.com/office/drawing/2014/main" id="{76414E65-5078-4C5C-ADB5-32138329F6D8}"/>
              </a:ext>
            </a:extLst>
          </p:cNvPr>
          <p:cNvPicPr>
            <a:picLocks noChangeAspect="1"/>
          </p:cNvPicPr>
          <p:nvPr/>
        </p:nvPicPr>
        <p:blipFill>
          <a:blip r:embed="rId2"/>
          <a:stretch>
            <a:fillRect/>
          </a:stretch>
        </p:blipFill>
        <p:spPr>
          <a:xfrm>
            <a:off x="4059922" y="956916"/>
            <a:ext cx="3583439" cy="1997766"/>
          </a:xfrm>
          <a:prstGeom prst="rect">
            <a:avLst/>
          </a:prstGeom>
        </p:spPr>
      </p:pic>
      <p:pic>
        <p:nvPicPr>
          <p:cNvPr id="6" name="Picture 5">
            <a:extLst>
              <a:ext uri="{FF2B5EF4-FFF2-40B4-BE49-F238E27FC236}">
                <a16:creationId xmlns:a16="http://schemas.microsoft.com/office/drawing/2014/main" id="{CAEBFE7B-DFF0-45C3-806C-D765FAABB985}"/>
              </a:ext>
            </a:extLst>
          </p:cNvPr>
          <p:cNvPicPr>
            <a:picLocks noChangeAspect="1"/>
          </p:cNvPicPr>
          <p:nvPr/>
        </p:nvPicPr>
        <p:blipFill>
          <a:blip r:embed="rId3"/>
          <a:stretch>
            <a:fillRect/>
          </a:stretch>
        </p:blipFill>
        <p:spPr>
          <a:xfrm>
            <a:off x="4059922" y="3743722"/>
            <a:ext cx="3583438" cy="2293399"/>
          </a:xfrm>
          <a:prstGeom prst="rect">
            <a:avLst/>
          </a:prstGeom>
        </p:spPr>
      </p:pic>
      <p:pic>
        <p:nvPicPr>
          <p:cNvPr id="5" name="Content Placeholder 4">
            <a:extLst>
              <a:ext uri="{FF2B5EF4-FFF2-40B4-BE49-F238E27FC236}">
                <a16:creationId xmlns:a16="http://schemas.microsoft.com/office/drawing/2014/main" id="{2269D128-E2AD-448D-906D-9833DD0380B1}"/>
              </a:ext>
            </a:extLst>
          </p:cNvPr>
          <p:cNvPicPr>
            <a:picLocks noChangeAspect="1"/>
          </p:cNvPicPr>
          <p:nvPr/>
        </p:nvPicPr>
        <p:blipFill rotWithShape="1">
          <a:blip r:embed="rId4"/>
          <a:srcRect l="1994" t="650"/>
          <a:stretch/>
        </p:blipFill>
        <p:spPr>
          <a:xfrm>
            <a:off x="8036560" y="1786992"/>
            <a:ext cx="3511972" cy="3311766"/>
          </a:xfrm>
          <a:prstGeom prst="rect">
            <a:avLst/>
          </a:prstGeom>
        </p:spPr>
      </p:pic>
      <p:sp>
        <p:nvSpPr>
          <p:cNvPr id="34" name="Rectangle 33">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021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D743-85D9-4315-B8C7-D4D44E70D604}"/>
              </a:ext>
            </a:extLst>
          </p:cNvPr>
          <p:cNvSpPr>
            <a:spLocks noGrp="1"/>
          </p:cNvSpPr>
          <p:nvPr>
            <p:ph type="title"/>
          </p:nvPr>
        </p:nvSpPr>
        <p:spPr/>
        <p:txBody>
          <a:bodyPr/>
          <a:lstStyle/>
          <a:p>
            <a:r>
              <a:rPr lang="en-US" b="1" dirty="0"/>
              <a:t>Analysis of Likes based on Month</a:t>
            </a:r>
            <a:endParaRPr lang="en-US" dirty="0"/>
          </a:p>
        </p:txBody>
      </p:sp>
      <p:sp>
        <p:nvSpPr>
          <p:cNvPr id="3" name="Content Placeholder 2">
            <a:extLst>
              <a:ext uri="{FF2B5EF4-FFF2-40B4-BE49-F238E27FC236}">
                <a16:creationId xmlns:a16="http://schemas.microsoft.com/office/drawing/2014/main" id="{90A359FC-A1DB-4C6D-8E4B-C2BFA8B430E5}"/>
              </a:ext>
            </a:extLst>
          </p:cNvPr>
          <p:cNvSpPr>
            <a:spLocks noGrp="1"/>
          </p:cNvSpPr>
          <p:nvPr>
            <p:ph idx="1"/>
          </p:nvPr>
        </p:nvSpPr>
        <p:spPr>
          <a:xfrm>
            <a:off x="1097280" y="2108202"/>
            <a:ext cx="10058400" cy="492802"/>
          </a:xfrm>
        </p:spPr>
        <p:txBody>
          <a:bodyPr/>
          <a:lstStyle/>
          <a:p>
            <a:r>
              <a:rPr lang="en-US" dirty="0"/>
              <a:t>Most of the Like’s came in October month &amp; Median likes at September.</a:t>
            </a:r>
          </a:p>
        </p:txBody>
      </p:sp>
      <p:pic>
        <p:nvPicPr>
          <p:cNvPr id="4" name="Picture 3">
            <a:extLst>
              <a:ext uri="{FF2B5EF4-FFF2-40B4-BE49-F238E27FC236}">
                <a16:creationId xmlns:a16="http://schemas.microsoft.com/office/drawing/2014/main" id="{69AEF27E-4D37-40AE-9EBC-AE8D7C2F8831}"/>
              </a:ext>
            </a:extLst>
          </p:cNvPr>
          <p:cNvPicPr>
            <a:picLocks noChangeAspect="1"/>
          </p:cNvPicPr>
          <p:nvPr/>
        </p:nvPicPr>
        <p:blipFill>
          <a:blip r:embed="rId2"/>
          <a:stretch>
            <a:fillRect/>
          </a:stretch>
        </p:blipFill>
        <p:spPr>
          <a:xfrm>
            <a:off x="0" y="2601003"/>
            <a:ext cx="6126480" cy="4256997"/>
          </a:xfrm>
          <a:prstGeom prst="rect">
            <a:avLst/>
          </a:prstGeom>
        </p:spPr>
      </p:pic>
      <p:pic>
        <p:nvPicPr>
          <p:cNvPr id="5" name="Picture 4">
            <a:extLst>
              <a:ext uri="{FF2B5EF4-FFF2-40B4-BE49-F238E27FC236}">
                <a16:creationId xmlns:a16="http://schemas.microsoft.com/office/drawing/2014/main" id="{8415A971-5668-4352-ACBE-2C08A8E10BB2}"/>
              </a:ext>
            </a:extLst>
          </p:cNvPr>
          <p:cNvPicPr>
            <a:picLocks noChangeAspect="1"/>
          </p:cNvPicPr>
          <p:nvPr/>
        </p:nvPicPr>
        <p:blipFill rotWithShape="1">
          <a:blip r:embed="rId3"/>
          <a:srcRect l="10080" t="8060" r="479" b="-4275"/>
          <a:stretch/>
        </p:blipFill>
        <p:spPr>
          <a:xfrm>
            <a:off x="6136640" y="2692400"/>
            <a:ext cx="6096000" cy="4368800"/>
          </a:xfrm>
          <a:prstGeom prst="rect">
            <a:avLst/>
          </a:prstGeom>
        </p:spPr>
      </p:pic>
    </p:spTree>
    <p:extLst>
      <p:ext uri="{BB962C8B-B14F-4D97-AF65-F5344CB8AC3E}">
        <p14:creationId xmlns:p14="http://schemas.microsoft.com/office/powerpoint/2010/main" val="20687255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926</Words>
  <Application>Microsoft Office PowerPoint</Application>
  <PresentationFormat>Widescreen</PresentationFormat>
  <Paragraphs>112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Bookman Old Style</vt:lpstr>
      <vt:lpstr>Calibri</vt:lpstr>
      <vt:lpstr>Franklin Gothic Book</vt:lpstr>
      <vt:lpstr>Roboto</vt:lpstr>
      <vt:lpstr>Times New Roman</vt:lpstr>
      <vt:lpstr>1_RetrospectVTI</vt:lpstr>
      <vt:lpstr>PowerPoint Presentation</vt:lpstr>
      <vt:lpstr>Description of Problem: </vt:lpstr>
      <vt:lpstr>Description of Dataset:  </vt:lpstr>
      <vt:lpstr>Flow Chart:</vt:lpstr>
      <vt:lpstr>Loading And Viewing Data </vt:lpstr>
      <vt:lpstr>PowerPoint Presentation</vt:lpstr>
      <vt:lpstr>EDA:</vt:lpstr>
      <vt:lpstr>Page Likes and Post Likes </vt:lpstr>
      <vt:lpstr>Analysis of Likes based on Month</vt:lpstr>
      <vt:lpstr>Weekday:</vt:lpstr>
      <vt:lpstr>According to Hours:</vt:lpstr>
      <vt:lpstr>Analysis According to Paid/Not Paid:</vt:lpstr>
      <vt:lpstr>PowerPoint Presentation</vt:lpstr>
      <vt:lpstr>Category vs Likes </vt:lpstr>
      <vt:lpstr>Based on Type Vs Likes</vt:lpstr>
      <vt:lpstr>PowerPoint Presentation</vt:lpstr>
      <vt:lpstr>Modelling:</vt:lpstr>
      <vt:lpstr>Linear &amp; Lasso Model:</vt:lpstr>
      <vt:lpstr>PowerPoint Presentation</vt:lpstr>
      <vt:lpstr>Random Forest Regression Model Validation</vt:lpstr>
      <vt:lpstr>Feature Importance: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2020-05-06T19:34:59Z</dcterms:created>
  <dcterms:modified xsi:type="dcterms:W3CDTF">2020-12-19T01:21:55Z</dcterms:modified>
</cp:coreProperties>
</file>