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78" r:id="rId4"/>
  </p:sldMasterIdLst>
  <p:notesMasterIdLst>
    <p:notesMasterId r:id="rId36"/>
  </p:notesMasterIdLst>
  <p:sldIdLst>
    <p:sldId id="256" r:id="rId5"/>
    <p:sldId id="269" r:id="rId6"/>
    <p:sldId id="270" r:id="rId7"/>
    <p:sldId id="271" r:id="rId8"/>
    <p:sldId id="272" r:id="rId9"/>
    <p:sldId id="274" r:id="rId10"/>
    <p:sldId id="275" r:id="rId11"/>
    <p:sldId id="276" r:id="rId12"/>
    <p:sldId id="277" r:id="rId13"/>
    <p:sldId id="273" r:id="rId14"/>
    <p:sldId id="278" r:id="rId15"/>
    <p:sldId id="279" r:id="rId16"/>
    <p:sldId id="280" r:id="rId17"/>
    <p:sldId id="281" r:id="rId18"/>
    <p:sldId id="282" r:id="rId19"/>
    <p:sldId id="295" r:id="rId20"/>
    <p:sldId id="297" r:id="rId21"/>
    <p:sldId id="294" r:id="rId22"/>
    <p:sldId id="283" r:id="rId23"/>
    <p:sldId id="298" r:id="rId24"/>
    <p:sldId id="296" r:id="rId25"/>
    <p:sldId id="287" r:id="rId26"/>
    <p:sldId id="284" r:id="rId27"/>
    <p:sldId id="285" r:id="rId28"/>
    <p:sldId id="286" r:id="rId29"/>
    <p:sldId id="289" r:id="rId30"/>
    <p:sldId id="288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4" autoAdjust="0"/>
    <p:restoredTop sz="94631" autoAdjust="0"/>
  </p:normalViewPr>
  <p:slideViewPr>
    <p:cSldViewPr snapToGrid="0">
      <p:cViewPr>
        <p:scale>
          <a:sx n="70" d="100"/>
          <a:sy n="70" d="100"/>
        </p:scale>
        <p:origin x="-66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ZA" dirty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/>
              <a:t>12/13/2019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/>
              <a:t>12/13/2019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/>
              <a:t>12/13/2019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smtClean="0"/>
              <a:t>12/13/2019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smtClean="0"/>
              <a:t>12/13/2019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smtClean="0"/>
              <a:t>12/13/2019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smtClean="0"/>
              <a:t>12/13/2019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 Placeholder 19">
            <a:extLst>
              <a:ext uri="{FF2B5EF4-FFF2-40B4-BE49-F238E27FC236}">
                <a16:creationId xmlns=""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smtClean="0"/>
              <a:t>12/13/2019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=""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 rot="20242566">
            <a:off x="-90319" y="4973554"/>
            <a:ext cx="52708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Spring Cloud</a:t>
            </a:r>
            <a:r>
              <a:rPr lang="en-US" sz="1600" b="1" cap="none" spc="300" baseline="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Client Side Load Balancing </a:t>
            </a:r>
          </a:p>
          <a:p>
            <a:pPr algn="ctr"/>
            <a:r>
              <a:rPr lang="en-US" sz="1600" b="1" cap="none" spc="300" baseline="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by Pratap Kumar</a:t>
            </a:r>
            <a:endParaRPr lang="en-US" sz="1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smtClean="0"/>
              <a:t>12/13/2019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=""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=""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=""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=""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=""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=""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=""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=""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=""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=""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smtClean="0"/>
              <a:t>12/13/2019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en-ZA" dirty="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smtClean="0"/>
              <a:t>12/13/2019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=""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smtClean="0"/>
              <a:t>12/13/2019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=""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=""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=""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smtClean="0"/>
              <a:t>12/13/2019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dirty="0"/>
              <a:t>Place your subtitle here</a:t>
            </a:r>
            <a:endParaRPr lang="en-ZA" dirty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=""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=""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ZA" dirty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=""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=""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=""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=""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=""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=""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=""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=""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=""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=""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=""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ZA" dirty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smtClean="0"/>
              <a:t>12/13/2019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smtClean="0"/>
              <a:t>12/13/2019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ZA" smtClean="0"/>
              <a:t>‹#›</a:t>
            </a:fld>
            <a:endParaRPr lang="en-ZA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800" dirty="0" smtClean="0"/>
              <a:t>Spring Cloud – </a:t>
            </a:r>
            <a:r>
              <a:rPr lang="en-ZA" sz="4800" dirty="0"/>
              <a:t/>
            </a:r>
            <a:br>
              <a:rPr lang="en-ZA" sz="4800" dirty="0"/>
            </a:br>
            <a:r>
              <a:rPr lang="en-ZA" sz="4800" dirty="0"/>
              <a:t>Client-side Load Balancing</a:t>
            </a:r>
            <a:endParaRPr lang="en-ZA" sz="16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772" y="3944203"/>
            <a:ext cx="5137699" cy="1798063"/>
          </a:xfrm>
        </p:spPr>
        <p:txBody>
          <a:bodyPr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istribution </a:t>
            </a:r>
            <a:r>
              <a:rPr lang="en-US" dirty="0"/>
              <a:t>of workloads across multiple computing resources</a:t>
            </a:r>
            <a:endParaRPr lang="en-ZA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rgbClr val="92D05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Client side </a:t>
            </a:r>
            <a:r>
              <a:rPr lang="en-US" sz="3600" dirty="0" smtClean="0"/>
              <a:t>Load </a:t>
            </a:r>
            <a:r>
              <a:rPr lang="en-US" sz="3600" dirty="0"/>
              <a:t>B</a:t>
            </a:r>
            <a:r>
              <a:rPr lang="en-US" sz="3600" dirty="0" smtClean="0"/>
              <a:t>alancing </a:t>
            </a:r>
            <a:r>
              <a:rPr lang="en-US" sz="3600" dirty="0"/>
              <a:t>with Spring Cloud</a:t>
            </a:r>
            <a:endParaRPr lang="en-Z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Netflix </a:t>
            </a:r>
            <a:r>
              <a:rPr lang="en-US" b="1" dirty="0"/>
              <a:t>Ribbon</a:t>
            </a:r>
          </a:p>
          <a:p>
            <a:pPr lvl="1" algn="just"/>
            <a:r>
              <a:rPr lang="en-US" sz="2000" dirty="0"/>
              <a:t>Ribbon is a inter process communication ( Remote procedure calls ) library with built in software load balancers</a:t>
            </a:r>
            <a:r>
              <a:rPr lang="en-US" sz="2000" dirty="0" smtClean="0"/>
              <a:t>.</a:t>
            </a:r>
          </a:p>
          <a:p>
            <a:pPr marL="402336" lvl="1" indent="0" algn="just">
              <a:buNone/>
            </a:pPr>
            <a:endParaRPr lang="en-US" sz="2000" dirty="0" smtClean="0"/>
          </a:p>
          <a:p>
            <a:pPr lvl="1" algn="just"/>
            <a:r>
              <a:rPr lang="en-US" sz="2000" dirty="0" smtClean="0"/>
              <a:t>Spring cloud provide </a:t>
            </a:r>
          </a:p>
          <a:p>
            <a:pPr lvl="2" algn="just"/>
            <a:r>
              <a:rPr lang="en-US" sz="2000" dirty="0" smtClean="0"/>
              <a:t>Full </a:t>
            </a:r>
            <a:r>
              <a:rPr lang="en-US" sz="2000" dirty="0"/>
              <a:t>Integration with </a:t>
            </a:r>
            <a:r>
              <a:rPr lang="en-US" sz="2000" dirty="0" smtClean="0"/>
              <a:t>Netflix ribbon to Spring's </a:t>
            </a:r>
            <a:r>
              <a:rPr lang="en-US" sz="2000" dirty="0"/>
              <a:t>RestTemplate</a:t>
            </a:r>
          </a:p>
          <a:p>
            <a:pPr lvl="2" algn="just"/>
            <a:r>
              <a:rPr lang="en-US" sz="2000" dirty="0"/>
              <a:t>Customize configuration for different</a:t>
            </a:r>
          </a:p>
          <a:p>
            <a:pPr lvl="3" algn="just"/>
            <a:r>
              <a:rPr lang="en-US" sz="2000" dirty="0"/>
              <a:t>Balancing algorithms</a:t>
            </a:r>
          </a:p>
          <a:p>
            <a:pPr lvl="3" algn="just"/>
            <a:r>
              <a:rPr lang="en-US" sz="2000" dirty="0"/>
              <a:t>Availability checks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05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Ribbon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11</a:t>
            </a:fld>
            <a:endParaRPr lang="en-Z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1690759"/>
            <a:ext cx="72580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1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Ribbon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12</a:t>
            </a:fld>
            <a:endParaRPr lang="en-ZA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1714500"/>
            <a:ext cx="67532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6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Ribbon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13</a:t>
            </a:fld>
            <a:endParaRPr lang="en-ZA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376" y="2589537"/>
            <a:ext cx="7169624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87606" y="204716"/>
            <a:ext cx="97035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/>
              <a:t>The RestTemplate which is returned will </a:t>
            </a:r>
            <a:r>
              <a:rPr lang="en-US" sz="2000" dirty="0" smtClean="0"/>
              <a:t>actually </a:t>
            </a:r>
            <a:r>
              <a:rPr lang="en-US" sz="2000" dirty="0"/>
              <a:t>have an interceptor ( A RestTemplateInterceptor ) that utilize the ribbon load balancer client to call our services and balance between the different instances.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/>
              <a:t>By default it will use a Round </a:t>
            </a:r>
            <a:r>
              <a:rPr lang="en-US" sz="2000" dirty="0" smtClean="0"/>
              <a:t>Robin </a:t>
            </a:r>
            <a:r>
              <a:rPr lang="en-US" sz="2000" dirty="0"/>
              <a:t>Algorithm for distributing the request.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13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Ribbon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14</a:t>
            </a:fld>
            <a:endParaRPr lang="en-ZA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510" y="1519238"/>
            <a:ext cx="70199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5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Demo</a:t>
            </a:r>
            <a:endParaRPr lang="en-Z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Autofit/>
          </a:bodyPr>
          <a:lstStyle/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In This  Demo.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We will use Ribbon </a:t>
            </a:r>
            <a:r>
              <a:rPr lang="en-US" b="1" dirty="0"/>
              <a:t>client that utilize the service discovery and balances request between multiple instances of a service.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Since we will be using service discovery to locate the instance of the service, we need to have a service-discovery server setup.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30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Demo</a:t>
            </a:r>
            <a:br>
              <a:rPr lang="en-US" sz="3600" dirty="0" smtClean="0"/>
            </a:br>
            <a:r>
              <a:rPr lang="en-US" sz="3600" b="1" dirty="0"/>
              <a:t>ribbon-time-service</a:t>
            </a:r>
            <a:br>
              <a:rPr lang="en-US" sz="3600" b="1" dirty="0"/>
            </a:br>
            <a:endParaRPr lang="en-Z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Autofit/>
          </a:bodyPr>
          <a:lstStyle/>
          <a:p>
            <a:pPr algn="just"/>
            <a:endParaRPr lang="en-US" b="1" dirty="0" smtClean="0"/>
          </a:p>
          <a:p>
            <a:pPr algn="just"/>
            <a:endParaRPr lang="en-US" b="1" dirty="0"/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Create Starter Project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Name : ribbon-time-service</a:t>
            </a:r>
          </a:p>
          <a:p>
            <a:pPr lvl="1" algn="just"/>
            <a:r>
              <a:rPr lang="en-US" sz="2000" b="1" dirty="0" smtClean="0"/>
              <a:t>Dependencies</a:t>
            </a:r>
            <a:endParaRPr lang="en-US" sz="2000" b="1" dirty="0"/>
          </a:p>
          <a:p>
            <a:pPr lvl="1" algn="just"/>
            <a:r>
              <a:rPr lang="en-US" sz="2000" dirty="0"/>
              <a:t>web , eureka-discovery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9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Demo</a:t>
            </a:r>
            <a:br>
              <a:rPr lang="en-US" sz="3600" dirty="0" smtClean="0"/>
            </a:br>
            <a:r>
              <a:rPr lang="en-US" sz="3600" b="1" dirty="0"/>
              <a:t>ribbon-time-service</a:t>
            </a:r>
            <a:br>
              <a:rPr lang="en-US" sz="3600" b="1" dirty="0"/>
            </a:br>
            <a:endParaRPr lang="en-Z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 smtClean="0"/>
              <a:t>Annotate main class with</a:t>
            </a:r>
          </a:p>
          <a:p>
            <a:pPr lvl="1" algn="just"/>
            <a:r>
              <a:rPr lang="en-US" sz="1600" dirty="0" smtClean="0"/>
              <a:t>@</a:t>
            </a:r>
            <a:r>
              <a:rPr lang="en-US" sz="1600" dirty="0" err="1"/>
              <a:t>EnableDiscoveryClient</a:t>
            </a:r>
            <a:endParaRPr lang="en-US" sz="16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 smtClean="0"/>
              <a:t>@</a:t>
            </a:r>
            <a:r>
              <a:rPr lang="en-IN" sz="1800" dirty="0"/>
              <a:t>RestController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/>
              <a:t>public class </a:t>
            </a:r>
            <a:r>
              <a:rPr lang="en-IN" sz="1800" b="1" dirty="0" err="1"/>
              <a:t>TimeServiceRestController</a:t>
            </a:r>
            <a:r>
              <a:rPr lang="en-IN" sz="1800" b="1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 smtClean="0"/>
              <a:t>	@</a:t>
            </a:r>
            <a:r>
              <a:rPr lang="en-IN" sz="1800" dirty="0"/>
              <a:t>Value("${</a:t>
            </a:r>
            <a:r>
              <a:rPr lang="en-IN" sz="1800" dirty="0" err="1"/>
              <a:t>server.port</a:t>
            </a:r>
            <a:r>
              <a:rPr lang="en-IN" sz="1800" dirty="0"/>
              <a:t>}")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smtClean="0"/>
              <a:t>	private </a:t>
            </a:r>
            <a:r>
              <a:rPr lang="en-IN" sz="1800" b="1" dirty="0" err="1"/>
              <a:t>int</a:t>
            </a:r>
            <a:r>
              <a:rPr lang="en-IN" sz="1800" b="1" dirty="0"/>
              <a:t> port</a:t>
            </a:r>
            <a:r>
              <a:rPr lang="en-IN" sz="1800" b="1" dirty="0" smtClean="0"/>
              <a:t>;</a:t>
            </a: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smtClean="0"/>
              <a:t>	@</a:t>
            </a:r>
            <a:r>
              <a:rPr lang="en-IN" sz="1800" dirty="0"/>
              <a:t>RequestMapping</a:t>
            </a:r>
            <a:r>
              <a:rPr lang="en-IN" sz="1800" dirty="0" smtClean="0"/>
              <a:t>("/")</a:t>
            </a:r>
            <a:r>
              <a:rPr lang="en-IN" sz="1800" b="1" dirty="0" smtClean="0"/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/>
              <a:t>	</a:t>
            </a:r>
            <a:r>
              <a:rPr lang="en-IN" sz="1800" b="1" dirty="0" smtClean="0"/>
              <a:t>public </a:t>
            </a:r>
            <a:r>
              <a:rPr lang="en-IN" sz="1800" b="1" dirty="0"/>
              <a:t>String </a:t>
            </a:r>
            <a:r>
              <a:rPr lang="en-IN" sz="1800" b="1" dirty="0" err="1"/>
              <a:t>getCurrentTime</a:t>
            </a:r>
            <a:r>
              <a:rPr lang="en-IN" sz="1800" b="1" dirty="0"/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smtClean="0"/>
              <a:t>		return </a:t>
            </a:r>
            <a:r>
              <a:rPr lang="en-IN" sz="1800" b="1" dirty="0"/>
              <a:t>"The current time "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/>
              <a:t>		new </a:t>
            </a:r>
            <a:r>
              <a:rPr lang="en-US" sz="1800" b="1" dirty="0"/>
              <a:t>Date().</a:t>
            </a:r>
            <a:r>
              <a:rPr lang="en-US" sz="1800" b="1" dirty="0" err="1"/>
              <a:t>toString</a:t>
            </a:r>
            <a:r>
              <a:rPr lang="en-US" sz="1800" b="1" dirty="0" smtClean="0"/>
              <a:t>()+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	" service </a:t>
            </a:r>
            <a:r>
              <a:rPr lang="en-US" sz="1800" b="1" dirty="0"/>
              <a:t>running on "+port</a:t>
            </a:r>
            <a:r>
              <a:rPr lang="en-US" sz="1800" b="1" dirty="0" smtClean="0"/>
              <a:t>;</a:t>
            </a:r>
            <a:endParaRPr lang="en-I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 smtClean="0"/>
              <a:t>	}</a:t>
            </a:r>
            <a:endParaRPr lang="en-I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}</a:t>
            </a:r>
            <a:endParaRPr lang="en-US" sz="18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32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Demo</a:t>
            </a:r>
            <a:br>
              <a:rPr lang="en-US" sz="3600" dirty="0" smtClean="0"/>
            </a:br>
            <a:r>
              <a:rPr lang="en-US" sz="3600" b="1" dirty="0"/>
              <a:t>ribbon-time-service</a:t>
            </a:r>
            <a:br>
              <a:rPr lang="en-US" sz="3600" b="1" dirty="0"/>
            </a:br>
            <a:endParaRPr lang="en-Z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application.properties</a:t>
            </a:r>
            <a:endParaRPr lang="en-US" b="1" dirty="0"/>
          </a:p>
          <a:p>
            <a:pPr marL="0" indent="0" algn="just">
              <a:buNone/>
            </a:pPr>
            <a:r>
              <a:rPr lang="en-US" dirty="0" smtClean="0"/>
              <a:t>	spring.application.name=time-service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eureka.client.service</a:t>
            </a:r>
            <a:r>
              <a:rPr lang="en-US" dirty="0" smtClean="0"/>
              <a:t>-	</a:t>
            </a:r>
            <a:r>
              <a:rPr lang="en-US" dirty="0" err="1" smtClean="0"/>
              <a:t>url.defaultZone</a:t>
            </a:r>
            <a:r>
              <a:rPr lang="en-US" dirty="0" smtClean="0"/>
              <a:t>=http</a:t>
            </a:r>
            <a:r>
              <a:rPr lang="en-US" dirty="0"/>
              <a:t>://</a:t>
            </a:r>
            <a:r>
              <a:rPr lang="en-US" dirty="0" smtClean="0"/>
              <a:t>localhost:8761/eureka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29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Code</a:t>
            </a:r>
            <a:br>
              <a:rPr lang="en-US" sz="3600" dirty="0" smtClean="0"/>
            </a:br>
            <a:r>
              <a:rPr lang="en-US" sz="3600" b="1" dirty="0"/>
              <a:t>ribbon-time-app</a:t>
            </a:r>
            <a:br>
              <a:rPr lang="en-US" sz="3600" b="1" dirty="0"/>
            </a:br>
            <a:endParaRPr lang="en-Z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rmAutofit/>
          </a:bodyPr>
          <a:lstStyle/>
          <a:p>
            <a:pPr algn="just"/>
            <a:endParaRPr lang="en-US" b="1" dirty="0" smtClean="0"/>
          </a:p>
          <a:p>
            <a:pPr marL="0" indent="0" algn="just">
              <a:buNone/>
            </a:pPr>
            <a:endParaRPr lang="en-US" b="1" dirty="0" smtClean="0"/>
          </a:p>
          <a:p>
            <a:pPr algn="just"/>
            <a:r>
              <a:rPr lang="en-US" b="1" dirty="0" smtClean="0"/>
              <a:t>Create Starter project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Name : ribbon-time-app</a:t>
            </a:r>
          </a:p>
          <a:p>
            <a:pPr lvl="1" algn="just"/>
            <a:r>
              <a:rPr lang="en-US" b="1" dirty="0" smtClean="0"/>
              <a:t>Dependencies</a:t>
            </a:r>
            <a:endParaRPr lang="en-US" b="1" dirty="0"/>
          </a:p>
          <a:p>
            <a:pPr lvl="1" algn="just"/>
            <a:r>
              <a:rPr lang="en-US" dirty="0"/>
              <a:t>web , eureka-discovery , </a:t>
            </a:r>
            <a:r>
              <a:rPr lang="en-US" dirty="0" smtClean="0"/>
              <a:t>ribbon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Annotate main class</a:t>
            </a:r>
          </a:p>
          <a:p>
            <a:pPr lvl="1" algn="just"/>
            <a:r>
              <a:rPr lang="en-US" dirty="0" smtClean="0"/>
              <a:t>@</a:t>
            </a:r>
            <a:r>
              <a:rPr lang="en-US" dirty="0" err="1" smtClean="0"/>
              <a:t>EnableDiscoveryClient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9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Outline</a:t>
            </a:r>
            <a:endParaRPr lang="en-Z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Calling </a:t>
            </a:r>
            <a:r>
              <a:rPr lang="en-US" b="1" dirty="0"/>
              <a:t>service using </a:t>
            </a:r>
            <a:r>
              <a:rPr lang="en-US" b="1" dirty="0" smtClean="0"/>
              <a:t>client-side </a:t>
            </a:r>
            <a:r>
              <a:rPr lang="en-US" b="1" dirty="0"/>
              <a:t>Load Balancing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Load balancing</a:t>
            </a:r>
          </a:p>
          <a:p>
            <a:pPr lvl="1" algn="just"/>
            <a:r>
              <a:rPr lang="en-US" sz="2000" dirty="0" smtClean="0"/>
              <a:t>Server </a:t>
            </a:r>
            <a:r>
              <a:rPr lang="en-US" sz="2000" dirty="0"/>
              <a:t>side</a:t>
            </a:r>
          </a:p>
          <a:p>
            <a:pPr lvl="1" algn="just"/>
            <a:r>
              <a:rPr lang="en-US" sz="2000" dirty="0" smtClean="0"/>
              <a:t>Client </a:t>
            </a:r>
            <a:r>
              <a:rPr lang="en-US" sz="2000" dirty="0"/>
              <a:t>side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Netflix Ribbon</a:t>
            </a:r>
          </a:p>
          <a:p>
            <a:pPr lvl="1" algn="just"/>
            <a:r>
              <a:rPr lang="en-US" sz="2000" dirty="0"/>
              <a:t>W</a:t>
            </a:r>
            <a:r>
              <a:rPr lang="en-US" sz="2000" dirty="0" smtClean="0"/>
              <a:t>ith </a:t>
            </a:r>
            <a:r>
              <a:rPr lang="en-US" sz="2000" dirty="0"/>
              <a:t>and </a:t>
            </a:r>
            <a:r>
              <a:rPr lang="en-US" sz="2000" dirty="0" smtClean="0"/>
              <a:t>Without </a:t>
            </a:r>
            <a:r>
              <a:rPr lang="en-US" sz="2000" dirty="0"/>
              <a:t>service </a:t>
            </a:r>
            <a:r>
              <a:rPr lang="en-US" sz="2000" dirty="0" smtClean="0"/>
              <a:t>discovery</a:t>
            </a:r>
            <a:endParaRPr lang="en-US" sz="2000" dirty="0"/>
          </a:p>
          <a:p>
            <a:pPr lvl="2" algn="just"/>
            <a:r>
              <a:rPr lang="en-US" sz="2000" dirty="0"/>
              <a:t>@</a:t>
            </a:r>
            <a:r>
              <a:rPr lang="en-US" sz="2000" dirty="0" err="1"/>
              <a:t>LoadBalanced</a:t>
            </a:r>
            <a:endParaRPr lang="en-US" sz="2000" dirty="0"/>
          </a:p>
          <a:p>
            <a:pPr lvl="2" algn="just"/>
            <a:r>
              <a:rPr lang="en-US" sz="2000" dirty="0"/>
              <a:t>@RibbonClient</a:t>
            </a:r>
          </a:p>
          <a:p>
            <a:pPr lvl="1" algn="just"/>
            <a:r>
              <a:rPr lang="en-US" sz="2000" dirty="0"/>
              <a:t>Custom Ribbon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469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Code</a:t>
            </a:r>
            <a:br>
              <a:rPr lang="en-US" sz="3600" dirty="0" smtClean="0"/>
            </a:br>
            <a:r>
              <a:rPr lang="en-US" sz="3600" b="1" dirty="0"/>
              <a:t>ribbon-time-app</a:t>
            </a:r>
            <a:br>
              <a:rPr lang="en-US" sz="3600" b="1" dirty="0"/>
            </a:br>
            <a:endParaRPr lang="en-Z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@</a:t>
            </a:r>
            <a:r>
              <a:rPr lang="en-US" dirty="0"/>
              <a:t>Bean</a:t>
            </a:r>
          </a:p>
          <a:p>
            <a:pPr marL="0" indent="0" algn="just">
              <a:buNone/>
            </a:pPr>
            <a:r>
              <a:rPr lang="en-US" dirty="0"/>
              <a:t>@</a:t>
            </a:r>
            <a:r>
              <a:rPr lang="en-US" dirty="0" err="1"/>
              <a:t>LoadBalanced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public RestTemplate </a:t>
            </a:r>
            <a:r>
              <a:rPr lang="en-US" dirty="0" err="1"/>
              <a:t>restTemplate</a:t>
            </a:r>
            <a:r>
              <a:rPr lang="en-US" dirty="0"/>
              <a:t>(){</a:t>
            </a:r>
          </a:p>
          <a:p>
            <a:pPr marL="0" indent="0" algn="just">
              <a:buNone/>
            </a:pPr>
            <a:r>
              <a:rPr lang="en-US" dirty="0"/>
              <a:t>	return new RestTemplate();</a:t>
            </a:r>
          </a:p>
          <a:p>
            <a:pPr marL="0" indent="0" algn="just">
              <a:buNone/>
            </a:pPr>
            <a:r>
              <a:rPr lang="en-US" dirty="0"/>
              <a:t>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07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Code</a:t>
            </a:r>
            <a:br>
              <a:rPr lang="en-US" sz="3600" dirty="0" smtClean="0"/>
            </a:br>
            <a:r>
              <a:rPr lang="en-US" sz="3600" b="1" dirty="0"/>
              <a:t>ribbon-time-app</a:t>
            </a:r>
            <a:br>
              <a:rPr lang="en-US" sz="3600" b="1" dirty="0"/>
            </a:br>
            <a:endParaRPr lang="en-Z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In RestController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@</a:t>
            </a:r>
            <a:r>
              <a:rPr lang="en-US" dirty="0" err="1"/>
              <a:t>Autowired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private </a:t>
            </a:r>
            <a:r>
              <a:rPr lang="en-US" dirty="0" err="1"/>
              <a:t>RestTemplate</a:t>
            </a:r>
            <a:r>
              <a:rPr lang="en-US" dirty="0"/>
              <a:t> </a:t>
            </a:r>
            <a:r>
              <a:rPr lang="en-US" dirty="0" err="1"/>
              <a:t>restTemplate</a:t>
            </a:r>
            <a:r>
              <a:rPr lang="en-US" dirty="0"/>
              <a:t>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@</a:t>
            </a:r>
            <a:r>
              <a:rPr lang="en-US" dirty="0"/>
              <a:t>GetMapping</a:t>
            </a:r>
          </a:p>
          <a:p>
            <a:pPr marL="0" indent="0" algn="just">
              <a:buNone/>
            </a:pPr>
            <a:r>
              <a:rPr lang="en-US" dirty="0"/>
              <a:t>public String </a:t>
            </a:r>
            <a:r>
              <a:rPr lang="en-US" dirty="0" err="1"/>
              <a:t>getTime</a:t>
            </a:r>
            <a:r>
              <a:rPr lang="en-US" dirty="0"/>
              <a:t>(){</a:t>
            </a:r>
          </a:p>
          <a:p>
            <a:pPr marL="0" indent="0" algn="just">
              <a:buNone/>
            </a:pPr>
            <a:r>
              <a:rPr lang="en-US" dirty="0"/>
              <a:t>	return </a:t>
            </a:r>
            <a:r>
              <a:rPr lang="en-US" dirty="0" err="1"/>
              <a:t>restTemplate.getForEntity</a:t>
            </a:r>
            <a:r>
              <a:rPr lang="en-US" dirty="0"/>
              <a:t>("http://time-service",</a:t>
            </a:r>
            <a:r>
              <a:rPr lang="en-US" dirty="0" err="1"/>
              <a:t>String.class</a:t>
            </a:r>
            <a:r>
              <a:rPr lang="en-US" dirty="0"/>
              <a:t>).</a:t>
            </a:r>
            <a:r>
              <a:rPr lang="en-US" dirty="0" err="1"/>
              <a:t>getBody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7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52086"/>
            <a:ext cx="12192000" cy="1681149"/>
          </a:xfrm>
          <a:solidFill>
            <a:srgbClr val="92D05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@RibbonClient without Service Discovery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26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@</a:t>
            </a:r>
            <a:r>
              <a:rPr lang="en-ZA" sz="3600" dirty="0" err="1" smtClean="0"/>
              <a:t>RibbonClient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23</a:t>
            </a:fld>
            <a:endParaRPr lang="en-ZA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957743"/>
            <a:ext cx="72866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1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@</a:t>
            </a:r>
            <a:r>
              <a:rPr lang="en-ZA" sz="3600" dirty="0" err="1" smtClean="0"/>
              <a:t>RibbonClient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24</a:t>
            </a:fld>
            <a:endParaRPr lang="en-ZA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885683"/>
            <a:ext cx="701992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31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@</a:t>
            </a:r>
            <a:r>
              <a:rPr lang="en-ZA" sz="3600" dirty="0" err="1" smtClean="0"/>
              <a:t>RibbonClient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25</a:t>
            </a:fld>
            <a:endParaRPr lang="en-ZA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31" y="1574326"/>
            <a:ext cx="70866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8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52086"/>
            <a:ext cx="12192000" cy="1681149"/>
          </a:xfrm>
          <a:solidFill>
            <a:srgbClr val="92D05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Custom Ribbon client Configuration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56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@</a:t>
            </a:r>
            <a:r>
              <a:rPr lang="en-ZA" sz="3600" dirty="0" err="1" smtClean="0"/>
              <a:t>RibbonClient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27</a:t>
            </a:fld>
            <a:endParaRPr lang="en-Z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490" y="2000250"/>
            <a:ext cx="7243094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0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@</a:t>
            </a:r>
            <a:r>
              <a:rPr lang="en-ZA" sz="3600" dirty="0" err="1" smtClean="0"/>
              <a:t>RibbonClient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28</a:t>
            </a:fld>
            <a:endParaRPr lang="en-Z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22" y="1587903"/>
            <a:ext cx="379095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5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@</a:t>
            </a:r>
            <a:r>
              <a:rPr lang="en-ZA" sz="3600" dirty="0" err="1" smtClean="0"/>
              <a:t>RibbonClient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29</a:t>
            </a:fld>
            <a:endParaRPr lang="en-Z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1542481"/>
            <a:ext cx="68675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5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What </a:t>
            </a:r>
            <a:r>
              <a:rPr lang="en-ZA" sz="3600" dirty="0"/>
              <a:t>is </a:t>
            </a:r>
            <a:r>
              <a:rPr lang="en-ZA" sz="3600" dirty="0" smtClean="0"/>
              <a:t>Load Balancing</a:t>
            </a:r>
            <a:r>
              <a:rPr lang="en-ZA" sz="36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rmAutofit/>
          </a:bodyPr>
          <a:lstStyle/>
          <a:p>
            <a:pPr algn="just"/>
            <a:endParaRPr lang="en-US" sz="2000" dirty="0" smtClean="0"/>
          </a:p>
          <a:p>
            <a:pPr algn="just"/>
            <a:endParaRPr lang="en-US" dirty="0"/>
          </a:p>
          <a:p>
            <a:pPr algn="just"/>
            <a:endParaRPr lang="en-US" sz="2000" dirty="0" smtClean="0"/>
          </a:p>
          <a:p>
            <a:pPr algn="just"/>
            <a:endParaRPr lang="en-US" dirty="0"/>
          </a:p>
          <a:p>
            <a:pPr algn="just"/>
            <a:endParaRPr lang="en-US" sz="2000" dirty="0" smtClean="0"/>
          </a:p>
          <a:p>
            <a:pPr algn="just"/>
            <a:r>
              <a:rPr lang="en-US" b="1" dirty="0"/>
              <a:t>Load Balancing</a:t>
            </a:r>
          </a:p>
          <a:p>
            <a:pPr marL="402336" lvl="1" indent="0" algn="just">
              <a:buNone/>
            </a:pPr>
            <a:r>
              <a:rPr lang="en-US" sz="2000" dirty="0" smtClean="0"/>
              <a:t>“... </a:t>
            </a:r>
            <a:r>
              <a:rPr lang="en-US" sz="2000" dirty="0"/>
              <a:t>improves the distribution of workloads across multiple computing resources</a:t>
            </a:r>
            <a:r>
              <a:rPr lang="en-US" sz="2000" dirty="0" smtClean="0"/>
              <a:t>...”</a:t>
            </a:r>
            <a:endParaRPr lang="en-US" sz="2000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68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@</a:t>
            </a:r>
            <a:r>
              <a:rPr lang="en-ZA" sz="3600" dirty="0" err="1" smtClean="0"/>
              <a:t>RibbonClient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30</a:t>
            </a:fld>
            <a:endParaRPr lang="en-Z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437422"/>
            <a:ext cx="72771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22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@</a:t>
            </a:r>
            <a:r>
              <a:rPr lang="en-ZA" sz="3600" dirty="0" err="1" smtClean="0"/>
              <a:t>RibbonClient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31</a:t>
            </a:fld>
            <a:endParaRPr lang="en-Z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352" y="1604962"/>
            <a:ext cx="60960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43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What </a:t>
            </a:r>
            <a:r>
              <a:rPr lang="en-ZA" sz="3600" dirty="0"/>
              <a:t>is </a:t>
            </a:r>
            <a:r>
              <a:rPr lang="en-ZA" sz="3600" dirty="0" smtClean="0"/>
              <a:t>Load Balancing</a:t>
            </a:r>
            <a:r>
              <a:rPr lang="en-ZA" sz="36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437586" cy="5655156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sz="2400" dirty="0" smtClean="0"/>
              <a:t>What </a:t>
            </a:r>
            <a:r>
              <a:rPr lang="en-US" sz="2400" dirty="0"/>
              <a:t>is the role of Load </a:t>
            </a:r>
            <a:r>
              <a:rPr lang="en-US" sz="2400" dirty="0" smtClean="0"/>
              <a:t>Balancing plays </a:t>
            </a:r>
            <a:r>
              <a:rPr lang="en-US" sz="2400" dirty="0"/>
              <a:t>in a cloud native architecture</a:t>
            </a:r>
            <a:r>
              <a:rPr lang="en-US" sz="2400" dirty="0" smtClean="0"/>
              <a:t>?</a:t>
            </a:r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A very Important one Actually!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33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Role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5</a:t>
            </a:fld>
            <a:endParaRPr lang="en-Z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227303"/>
            <a:ext cx="70485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0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Types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6</a:t>
            </a:fld>
            <a:endParaRPr lang="en-Z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1833562"/>
            <a:ext cx="622935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4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Server side Load Balancing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7</a:t>
            </a:fld>
            <a:endParaRPr lang="en-Z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702" y="1499620"/>
            <a:ext cx="702945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91821" y="13645"/>
            <a:ext cx="98946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Server-side Load Balancing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The traffic is sent to a dedicated service that decides where to send the traffic, using an algorithm like round-robin, to one of the many instances. Examples of server-side load balancers are hardware-based ones like the devices from </a:t>
            </a:r>
            <a:r>
              <a:rPr lang="en-US" sz="2000" b="1" dirty="0"/>
              <a:t>F5 Networks </a:t>
            </a:r>
            <a:r>
              <a:rPr lang="en-US" sz="2000" dirty="0"/>
              <a:t>or software-based ones like </a:t>
            </a:r>
            <a:r>
              <a:rPr lang="en-US" sz="2000" b="1" dirty="0"/>
              <a:t>AWS's ELBs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283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Client side Load Balancing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8</a:t>
            </a:fld>
            <a:endParaRPr lang="en-ZA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54" y="1733550"/>
            <a:ext cx="67437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52086"/>
            <a:ext cx="4445781" cy="16811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ZA" sz="3600" dirty="0" smtClean="0"/>
              <a:t>Server-side </a:t>
            </a:r>
            <a:br>
              <a:rPr lang="en-ZA" sz="3600" dirty="0" smtClean="0"/>
            </a:br>
            <a:r>
              <a:rPr lang="en-ZA" sz="3600" dirty="0" smtClean="0"/>
              <a:t>vs.</a:t>
            </a:r>
            <a:br>
              <a:rPr lang="en-ZA" sz="3600" dirty="0" smtClean="0"/>
            </a:br>
            <a:r>
              <a:rPr lang="en-ZA" sz="3600" dirty="0" smtClean="0"/>
              <a:t>Client-side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ZA" smtClean="0"/>
              <a:t>9</a:t>
            </a:fld>
            <a:endParaRPr lang="en-Z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1436142"/>
            <a:ext cx="691515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31809" y="5240740"/>
            <a:ext cx="593677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Client side load balancing is a natural fit for cloud native architectures.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505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45175639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iography Template SB v5" id="{C8F63719-C7B0-440F-BF45-FBF3A61BF5B0}" vid="{52D5C24F-F4F1-40E8-BCD0-A5A76B789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6FA4BFD-A0C4-48D8-A7A5-82C354709A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8C7708-2BC8-4D9C-B536-F8B43BD93D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4284A5-B91B-44CE-AA98-D113F7E9209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tf45175639</Template>
  <TotalTime>0</TotalTime>
  <Words>426</Words>
  <Application>Microsoft Office PowerPoint</Application>
  <PresentationFormat>Custom</PresentationFormat>
  <Paragraphs>163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tf45175639</vt:lpstr>
      <vt:lpstr>Spring Cloud –  Client-side Load Balancing</vt:lpstr>
      <vt:lpstr>Outline</vt:lpstr>
      <vt:lpstr>What is Load Balancing?</vt:lpstr>
      <vt:lpstr>What is Load Balancing?</vt:lpstr>
      <vt:lpstr>Role</vt:lpstr>
      <vt:lpstr>Types</vt:lpstr>
      <vt:lpstr>Server side Load Balancing</vt:lpstr>
      <vt:lpstr>Client side Load Balancing</vt:lpstr>
      <vt:lpstr>Server-side  vs. Client-side</vt:lpstr>
      <vt:lpstr>Client side Load Balancing with Spring Cloud</vt:lpstr>
      <vt:lpstr>Ribbon</vt:lpstr>
      <vt:lpstr>Ribbon</vt:lpstr>
      <vt:lpstr>Ribbon</vt:lpstr>
      <vt:lpstr>Ribbon</vt:lpstr>
      <vt:lpstr>Demo</vt:lpstr>
      <vt:lpstr>Demo ribbon-time-service </vt:lpstr>
      <vt:lpstr>Demo ribbon-time-service </vt:lpstr>
      <vt:lpstr>Demo ribbon-time-service </vt:lpstr>
      <vt:lpstr>Code ribbon-time-app </vt:lpstr>
      <vt:lpstr>Code ribbon-time-app </vt:lpstr>
      <vt:lpstr>Code ribbon-time-app </vt:lpstr>
      <vt:lpstr>@RibbonClient without Service Discovery</vt:lpstr>
      <vt:lpstr>@RibbonClient</vt:lpstr>
      <vt:lpstr>@RibbonClient</vt:lpstr>
      <vt:lpstr>@RibbonClient</vt:lpstr>
      <vt:lpstr>Custom Ribbon client Configuration</vt:lpstr>
      <vt:lpstr>@RibbonClient</vt:lpstr>
      <vt:lpstr>@RibbonClient</vt:lpstr>
      <vt:lpstr>@RibbonClient</vt:lpstr>
      <vt:lpstr>@RibbonClient</vt:lpstr>
      <vt:lpstr>@RibbonClient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2018-11-07T05:17:20Z</dcterms:created>
  <dcterms:modified xsi:type="dcterms:W3CDTF">2019-12-13T17:05:29Z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