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478" r:id="rId4"/>
  </p:sldMasterIdLst>
  <p:notesMasterIdLst>
    <p:notesMasterId r:id="rId36"/>
  </p:notesMasterIdLst>
  <p:sldIdLst>
    <p:sldId id="256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88" r:id="rId15"/>
    <p:sldId id="287" r:id="rId16"/>
    <p:sldId id="278" r:id="rId17"/>
    <p:sldId id="285" r:id="rId18"/>
    <p:sldId id="279" r:id="rId19"/>
    <p:sldId id="280" r:id="rId20"/>
    <p:sldId id="289" r:id="rId21"/>
    <p:sldId id="281" r:id="rId22"/>
    <p:sldId id="282" r:id="rId23"/>
    <p:sldId id="283" r:id="rId24"/>
    <p:sldId id="284" r:id="rId25"/>
    <p:sldId id="286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54" autoAdjust="0"/>
    <p:restoredTop sz="94631" autoAdjust="0"/>
  </p:normalViewPr>
  <p:slideViewPr>
    <p:cSldViewPr snapToGrid="0">
      <p:cViewPr>
        <p:scale>
          <a:sx n="70" d="100"/>
          <a:sy n="70" d="100"/>
        </p:scale>
        <p:origin x="-660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07771-3FAA-4D43-A059-9A7D838C2880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68C18-1BF1-F447-95ED-60EAAE354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5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666" y="4151085"/>
            <a:ext cx="4633806" cy="1591181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 title="Verticle Rule Line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137A75DA-C6FF-4420-94B9-E3338D1F9A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43615" y="1367500"/>
            <a:ext cx="2397795" cy="2397795"/>
          </a:xfrm>
          <a:prstGeom prst="ellipse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ZA" dirty="0"/>
              <a:t>Insert Portrait Photo</a:t>
            </a:r>
          </a:p>
        </p:txBody>
      </p:sp>
    </p:spTree>
    <p:extLst>
      <p:ext uri="{BB962C8B-B14F-4D97-AF65-F5344CB8AC3E}">
        <p14:creationId xmlns:p14="http://schemas.microsoft.com/office/powerpoint/2010/main" val="182742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=""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smtClean="0"/>
              <a:t>12/15/2019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‹#›</a:t>
            </a:fld>
            <a:endParaRPr lang="en-ZA"/>
          </a:p>
        </p:txBody>
      </p:sp>
      <p:sp>
        <p:nvSpPr>
          <p:cNvPr id="20" name="Text Placeholder 19">
            <a:extLst>
              <a:ext uri="{FF2B5EF4-FFF2-40B4-BE49-F238E27FC236}">
                <a16:creationId xmlns=""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dirty="0"/>
              <a:t>Place your subtitle here</a:t>
            </a:r>
            <a:endParaRPr lang="en-ZA" dirty="0"/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=""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FBC751F3-ABD6-4995-8494-4932D12ACE1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326063" y="559678"/>
            <a:ext cx="6103937" cy="51918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5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smtClean="0"/>
              <a:t>12/15/2019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‹#›</a:t>
            </a:fld>
            <a:endParaRPr lang="en-ZA"/>
          </a:p>
        </p:txBody>
      </p:sp>
      <p:sp>
        <p:nvSpPr>
          <p:cNvPr id="20" name="Text Placeholder 19">
            <a:extLst>
              <a:ext uri="{FF2B5EF4-FFF2-40B4-BE49-F238E27FC236}">
                <a16:creationId xmlns=""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dirty="0"/>
              <a:t>Place your subtitle here</a:t>
            </a:r>
            <a:endParaRPr lang="en-ZA" dirty="0"/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=""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1466EC8C-C8BE-4149-A684-18CFF4574C1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97488" y="559678"/>
            <a:ext cx="6132512" cy="519183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91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7"/>
            <a:ext cx="3833906" cy="527492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smtClean="0"/>
              <a:t>12/15/2019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‹#›</a:t>
            </a:fld>
            <a:endParaRPr lang="en-ZA"/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=""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4889D34E-DF9E-41B7-A5EC-B9D63999B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559678"/>
            <a:ext cx="6172200" cy="56172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617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E73E-FB98-2A42-974A-9CD83D46C100}" type="datetime1">
              <a:rPr lang="en-US" smtClean="0"/>
              <a:t>12/15/2019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54302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15EF-7A83-9842-815E-554E5DEB63CD}" type="datetime1">
              <a:rPr lang="en-US" smtClean="0"/>
              <a:t>12/15/2019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77019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97A0-4000-B744-87D8-18F42A934248}" type="datetime1">
              <a:rPr lang="en-US" smtClean="0"/>
              <a:t>12/15/2019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43447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4EA9-4639-9B48-9E98-70455404EF00}" type="datetime1">
              <a:rPr lang="en-US" smtClean="0"/>
              <a:t>12/15/2019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23902382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E2565D1-06D8-4141-9B5F-95C29313C16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Text Placeholder 19">
            <a:extLst>
              <a:ext uri="{FF2B5EF4-FFF2-40B4-BE49-F238E27FC236}">
                <a16:creationId xmlns="" xmlns:a16="http://schemas.microsoft.com/office/drawing/2014/main" id="{04FBD4F5-432F-4C2D-A734-6CC48615FF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dirty="0"/>
              <a:t>Place your subtitle here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DDD7-72ED-FC4E-8075-0107060235C5}" type="datetime1">
              <a:rPr lang="en-US" smtClean="0"/>
              <a:t>12/15/2019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‹#›</a:t>
            </a:fld>
            <a:endParaRPr lang="en-ZA"/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3837580B-9009-4524-B820-7ACB27BC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2" name="Straight Connector 11" title="Horizontal Rule Line">
            <a:extLst>
              <a:ext uri="{FF2B5EF4-FFF2-40B4-BE49-F238E27FC236}">
                <a16:creationId xmlns="" xmlns:a16="http://schemas.microsoft.com/office/drawing/2014/main" id="{54F1A406-73A8-450C-B21C-AA9616F476C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 userDrawn="1"/>
        </p:nvSpPr>
        <p:spPr>
          <a:xfrm rot="19985275">
            <a:off x="429467" y="4946260"/>
            <a:ext cx="403725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Spring Cloud</a:t>
            </a:r>
            <a:r>
              <a:rPr lang="en-US" sz="1600" b="1" cap="none" spc="0" baseline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Intelligent Routing Using Zuul </a:t>
            </a:r>
          </a:p>
          <a:p>
            <a:pPr algn="ctr"/>
            <a:r>
              <a:rPr lang="en-US" sz="1600" b="1" cap="none" spc="0" baseline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by Pratap Kumar</a:t>
            </a:r>
            <a:endParaRPr lang="en-US" sz="16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795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 / Icon Bullet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D9D9-8B30-6A45-929D-0A0366E2E953}" type="datetime1">
              <a:rPr lang="en-US" smtClean="0"/>
              <a:t>12/15/2019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‹#›</a:t>
            </a:fld>
            <a:endParaRPr lang="en-ZA"/>
          </a:p>
        </p:txBody>
      </p:sp>
      <p:sp>
        <p:nvSpPr>
          <p:cNvPr id="20" name="Text Placeholder 19">
            <a:extLst>
              <a:ext uri="{FF2B5EF4-FFF2-40B4-BE49-F238E27FC236}">
                <a16:creationId xmlns=""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dirty="0"/>
              <a:t>Place your subtitle here</a:t>
            </a:r>
            <a:endParaRPr lang="en-ZA" dirty="0"/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=""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0CF91DE7-F23F-444D-B56E-B059EC98D98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Item Description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="" xmlns:a16="http://schemas.microsoft.com/office/drawing/2014/main" id="{DD8B7AFB-040F-4222-BF21-649EEB9B76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Item Description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="" xmlns:a16="http://schemas.microsoft.com/office/drawing/2014/main" id="{36C44B50-DCD8-4661-AE20-1744F5052F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Item Description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="" xmlns:a16="http://schemas.microsoft.com/office/drawing/2014/main" id="{C0107EA4-5D36-4C90-97D0-F9F14116BDE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Item Description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="" xmlns:a16="http://schemas.microsoft.com/office/drawing/2014/main" id="{CB22D40E-097C-4007-9190-A374980653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Item Description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="" xmlns:a16="http://schemas.microsoft.com/office/drawing/2014/main" id="{D385A57E-D5E6-4E0A-BE4C-C1B40196AB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Item Description</a:t>
            </a:r>
          </a:p>
        </p:txBody>
      </p:sp>
      <p:sp>
        <p:nvSpPr>
          <p:cNvPr id="26" name="Picture Placeholder 22">
            <a:extLst>
              <a:ext uri="{FF2B5EF4-FFF2-40B4-BE49-F238E27FC236}">
                <a16:creationId xmlns="" xmlns:a16="http://schemas.microsoft.com/office/drawing/2014/main" id="{3D1BBD84-BA1A-4F7F-BD78-6D42162E33D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ZA" dirty="0"/>
              <a:t>Insert Icon / Picture</a:t>
            </a:r>
          </a:p>
        </p:txBody>
      </p:sp>
      <p:sp>
        <p:nvSpPr>
          <p:cNvPr id="27" name="Picture Placeholder 24">
            <a:extLst>
              <a:ext uri="{FF2B5EF4-FFF2-40B4-BE49-F238E27FC236}">
                <a16:creationId xmlns="" xmlns:a16="http://schemas.microsoft.com/office/drawing/2014/main" id="{75DDD589-ADD5-491E-B180-F1FCDF9ED6A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ZA" dirty="0"/>
              <a:t>Insert Icon / Picture</a:t>
            </a:r>
          </a:p>
        </p:txBody>
      </p:sp>
      <p:sp>
        <p:nvSpPr>
          <p:cNvPr id="28" name="Picture Placeholder 26">
            <a:extLst>
              <a:ext uri="{FF2B5EF4-FFF2-40B4-BE49-F238E27FC236}">
                <a16:creationId xmlns="" xmlns:a16="http://schemas.microsoft.com/office/drawing/2014/main" id="{BFFFDD99-5C1A-4C7C-8FA2-BEA3DB4BA88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ZA" dirty="0"/>
              <a:t>Insert Icon / Picture</a:t>
            </a:r>
          </a:p>
        </p:txBody>
      </p:sp>
      <p:sp>
        <p:nvSpPr>
          <p:cNvPr id="29" name="Picture Placeholder 30">
            <a:extLst>
              <a:ext uri="{FF2B5EF4-FFF2-40B4-BE49-F238E27FC236}">
                <a16:creationId xmlns="" xmlns:a16="http://schemas.microsoft.com/office/drawing/2014/main" id="{23C5456C-A352-4CF6-8671-B2572BAD518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ZA" dirty="0"/>
              <a:t>Insert Icon / Picture</a:t>
            </a:r>
          </a:p>
        </p:txBody>
      </p:sp>
      <p:sp>
        <p:nvSpPr>
          <p:cNvPr id="30" name="Picture Placeholder 32">
            <a:extLst>
              <a:ext uri="{FF2B5EF4-FFF2-40B4-BE49-F238E27FC236}">
                <a16:creationId xmlns="" xmlns:a16="http://schemas.microsoft.com/office/drawing/2014/main" id="{C7C33AAD-B12F-4AA1-80BD-D7D3D1304B9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ZA" dirty="0"/>
              <a:t>Insert Icon / Picture</a:t>
            </a:r>
          </a:p>
        </p:txBody>
      </p:sp>
      <p:sp>
        <p:nvSpPr>
          <p:cNvPr id="31" name="Picture Placeholder 34">
            <a:extLst>
              <a:ext uri="{FF2B5EF4-FFF2-40B4-BE49-F238E27FC236}">
                <a16:creationId xmlns="" xmlns:a16="http://schemas.microsoft.com/office/drawing/2014/main" id="{E2951AF1-2CE3-48B5-9CF3-7488DCDF3299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ZA" dirty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418798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Bullets in a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62550" y="2019300"/>
            <a:ext cx="1944000" cy="2700000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99000">
                <a:schemeClr val="accent1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0" tIns="1332000" rIns="0" bIns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Event Description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9B67-2563-3544-8019-B2D766585AE6}" type="datetime1">
              <a:rPr lang="en-US" smtClean="0"/>
              <a:t>12/15/2019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‹#›</a:t>
            </a:fld>
            <a:endParaRPr lang="en-ZA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617748B7-E5B4-4481-8BBD-FA336F544D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806" y="2019300"/>
            <a:ext cx="1943100" cy="2700000"/>
          </a:xfr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99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5400000" scaled="1"/>
          </a:gradFill>
        </p:spPr>
        <p:txBody>
          <a:bodyPr lIns="0" tIns="1332000" rIns="0" bIns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Event Description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47DBBB1B-8761-455D-AD09-0A48C1ED27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163" y="2019300"/>
            <a:ext cx="1943100" cy="2700000"/>
          </a:xfr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99000">
                <a:schemeClr val="accent5">
                  <a:lumMod val="20000"/>
                  <a:lumOff val="80000"/>
                </a:schemeClr>
              </a:gs>
              <a:gs pos="100000">
                <a:schemeClr val="accent5"/>
              </a:gs>
            </a:gsLst>
            <a:lin ang="5400000" scaled="1"/>
          </a:gradFill>
        </p:spPr>
        <p:txBody>
          <a:bodyPr lIns="0" tIns="1332000" rIns="0" bIns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Event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701A7388-8628-470F-82E9-729C86AAFD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20550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i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en-ZA" dirty="0"/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CAE5D4FA-2556-4640-8793-063247AA27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53356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en-ZA" dirty="0"/>
          </a:p>
        </p:txBody>
      </p:sp>
      <p:sp>
        <p:nvSpPr>
          <p:cNvPr id="17" name="Text Placeholder 16">
            <a:extLst>
              <a:ext uri="{FF2B5EF4-FFF2-40B4-BE49-F238E27FC236}">
                <a16:creationId xmlns="" xmlns:a16="http://schemas.microsoft.com/office/drawing/2014/main" id="{8379251E-EDF2-4AC5-AB5B-C1FD66A9D6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85713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en-ZA" dirty="0"/>
          </a:p>
        </p:txBody>
      </p:sp>
      <p:sp>
        <p:nvSpPr>
          <p:cNvPr id="20" name="Text Placeholder 19">
            <a:extLst>
              <a:ext uri="{FF2B5EF4-FFF2-40B4-BE49-F238E27FC236}">
                <a16:creationId xmlns=""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dirty="0"/>
              <a:t>Place your subtitle here</a:t>
            </a:r>
            <a:endParaRPr lang="en-ZA" dirty="0"/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=""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31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smtClean="0"/>
              <a:t>12/15/2019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‹#›</a:t>
            </a:fld>
            <a:endParaRPr lang="en-ZA"/>
          </a:p>
        </p:txBody>
      </p:sp>
      <p:sp>
        <p:nvSpPr>
          <p:cNvPr id="20" name="Text Placeholder 19">
            <a:extLst>
              <a:ext uri="{FF2B5EF4-FFF2-40B4-BE49-F238E27FC236}">
                <a16:creationId xmlns=""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dirty="0"/>
              <a:t>Place your subtitle here</a:t>
            </a:r>
            <a:endParaRPr lang="en-ZA" dirty="0"/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=""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91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Image / Icon Bulle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 title="Page Number Shape">
            <a:extLst>
              <a:ext uri="{FF2B5EF4-FFF2-40B4-BE49-F238E27FC236}">
                <a16:creationId xmlns="" xmlns:a16="http://schemas.microsoft.com/office/drawing/2014/main" id="{4C028BF1-8F7F-4E8E-9D47-05D46323E336}"/>
              </a:ext>
            </a:extLst>
          </p:cNvPr>
          <p:cNvSpPr/>
          <p:nvPr userDrawn="1"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F1C92E-34EF-7443-98EE-55EB64C2F5FD}" type="datetime1">
              <a:rPr lang="en-US" smtClean="0"/>
              <a:t>12/15/2019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‹#›</a:t>
            </a:fld>
            <a:endParaRPr lang="en-ZA"/>
          </a:p>
        </p:txBody>
      </p:sp>
      <p:sp>
        <p:nvSpPr>
          <p:cNvPr id="20" name="Text Placeholder 19">
            <a:extLst>
              <a:ext uri="{FF2B5EF4-FFF2-40B4-BE49-F238E27FC236}">
                <a16:creationId xmlns=""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dirty="0"/>
              <a:t>Place your subtitle here</a:t>
            </a:r>
            <a:endParaRPr lang="en-ZA" dirty="0"/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=""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5D7203A2-76F7-4D98-BFEB-C48DDC3E5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Item Description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="" xmlns:a16="http://schemas.microsoft.com/office/drawing/2014/main" id="{333FF03C-99D8-472E-A74F-87D3B5A569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Item Description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="" xmlns:a16="http://schemas.microsoft.com/office/drawing/2014/main" id="{982C482D-2EED-4942-A5D4-D8A794C248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Item Description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51D4C5CB-E26D-42D3-B242-792D37C507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Item Description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8F1F9D8C-5E2A-414E-9E1D-AB7DF4824DB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Item Description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="" xmlns:a16="http://schemas.microsoft.com/office/drawing/2014/main" id="{571AC612-4E8C-42E2-88EB-DB98E2791D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Item Description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="" xmlns:a16="http://schemas.microsoft.com/office/drawing/2014/main" id="{2AA95DF8-549D-4CA3-8E1A-D2DEB8CF460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ZA" dirty="0"/>
              <a:t>Insert Icon /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="" xmlns:a16="http://schemas.microsoft.com/office/drawing/2014/main" id="{AA78BAAC-8764-4AFE-9AC1-DF47930B46E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ZA" dirty="0"/>
              <a:t>Insert Icon / Picture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="" xmlns:a16="http://schemas.microsoft.com/office/drawing/2014/main" id="{88491EA9-E431-4D48-BD30-3BA8FACC97F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ZA" dirty="0"/>
              <a:t>Insert Icon / Picture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="" xmlns:a16="http://schemas.microsoft.com/office/drawing/2014/main" id="{130F713C-752D-4C1A-89AB-638A7DAF60A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ZA" dirty="0"/>
              <a:t>Insert Icon / Picture</a:t>
            </a:r>
          </a:p>
        </p:txBody>
      </p:sp>
      <p:sp>
        <p:nvSpPr>
          <p:cNvPr id="33" name="Picture Placeholder 32">
            <a:extLst>
              <a:ext uri="{FF2B5EF4-FFF2-40B4-BE49-F238E27FC236}">
                <a16:creationId xmlns="" xmlns:a16="http://schemas.microsoft.com/office/drawing/2014/main" id="{EDF00299-5001-4927-B344-D4AE0D5F039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ZA" dirty="0"/>
              <a:t>Insert Icon / Picture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="" xmlns:a16="http://schemas.microsoft.com/office/drawing/2014/main" id="{4CBE51A8-3BCA-490E-93CB-B70BBCCD967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ZA" dirty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123252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Medium Photos with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831932"/>
            <a:ext cx="3833906" cy="1562638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edit your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DA4A-63D4-BC43-9B38-53D06F7CC9C4}" type="datetime1">
              <a:rPr lang="en-US" smtClean="0"/>
              <a:t>12/15/2019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‹#›</a:t>
            </a:fld>
            <a:endParaRPr lang="en-ZA"/>
          </a:p>
        </p:txBody>
      </p:sp>
      <p:sp>
        <p:nvSpPr>
          <p:cNvPr id="20" name="Text Placeholder 19">
            <a:extLst>
              <a:ext uri="{FF2B5EF4-FFF2-40B4-BE49-F238E27FC236}">
                <a16:creationId xmlns=""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4573117"/>
            <a:ext cx="3842550" cy="1178396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dirty="0"/>
              <a:t>Place your subtitle here</a:t>
            </a:r>
            <a:endParaRPr lang="en-ZA" dirty="0"/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=""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10">
            <a:extLst>
              <a:ext uri="{FF2B5EF4-FFF2-40B4-BE49-F238E27FC236}">
                <a16:creationId xmlns="" xmlns:a16="http://schemas.microsoft.com/office/drawing/2014/main" id="{4EDDE9BC-8D20-403B-A5FE-C277A3515DE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424736" y="482857"/>
            <a:ext cx="2179814" cy="217981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ZA" dirty="0"/>
              <a:t>Insert Portrait Photo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="" xmlns:a16="http://schemas.microsoft.com/office/drawing/2014/main" id="{2BF5E186-AFA1-42AA-AE51-CF3AC059F0F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Item Description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="" xmlns:a16="http://schemas.microsoft.com/office/drawing/2014/main" id="{C860CCD0-F268-4994-9434-F0E0132A4E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Item Description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="" xmlns:a16="http://schemas.microsoft.com/office/drawing/2014/main" id="{28D5E220-4F6C-4A47-9F47-4CA88EA230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Item Description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="" xmlns:a16="http://schemas.microsoft.com/office/drawing/2014/main" id="{1DFEF73A-C0FC-4A4C-8342-991CEFF532E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Item Description</a:t>
            </a:r>
          </a:p>
        </p:txBody>
      </p:sp>
      <p:sp>
        <p:nvSpPr>
          <p:cNvPr id="25" name="Text Placeholder 15">
            <a:extLst>
              <a:ext uri="{FF2B5EF4-FFF2-40B4-BE49-F238E27FC236}">
                <a16:creationId xmlns="" xmlns:a16="http://schemas.microsoft.com/office/drawing/2014/main" id="{E60572FB-0574-4BE3-9637-7CA7B5ACA8D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Item Description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="" xmlns:a16="http://schemas.microsoft.com/office/drawing/2014/main" id="{155E2FBC-2458-49C4-B75C-CAEAC6D9F10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Item Description</a:t>
            </a:r>
          </a:p>
        </p:txBody>
      </p:sp>
      <p:sp>
        <p:nvSpPr>
          <p:cNvPr id="27" name="Picture Placeholder 22">
            <a:extLst>
              <a:ext uri="{FF2B5EF4-FFF2-40B4-BE49-F238E27FC236}">
                <a16:creationId xmlns="" xmlns:a16="http://schemas.microsoft.com/office/drawing/2014/main" id="{844B1DAB-161E-44A0-9E15-DA816B46A48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234550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ZA" dirty="0"/>
              <a:t>Insert Icon / Picture</a:t>
            </a:r>
          </a:p>
        </p:txBody>
      </p:sp>
      <p:sp>
        <p:nvSpPr>
          <p:cNvPr id="28" name="Picture Placeholder 24">
            <a:extLst>
              <a:ext uri="{FF2B5EF4-FFF2-40B4-BE49-F238E27FC236}">
                <a16:creationId xmlns="" xmlns:a16="http://schemas.microsoft.com/office/drawing/2014/main" id="{8811849A-335B-47C0-980E-357EE8C4BCC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367581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ZA" dirty="0"/>
              <a:t>Insert Icon / Picture</a:t>
            </a:r>
          </a:p>
        </p:txBody>
      </p:sp>
      <p:sp>
        <p:nvSpPr>
          <p:cNvPr id="29" name="Picture Placeholder 26">
            <a:extLst>
              <a:ext uri="{FF2B5EF4-FFF2-40B4-BE49-F238E27FC236}">
                <a16:creationId xmlns="" xmlns:a16="http://schemas.microsoft.com/office/drawing/2014/main" id="{E1254A81-6A51-429E-91AC-6B4CADA71DC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500613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ZA" dirty="0"/>
              <a:t>Insert Icon / Picture</a:t>
            </a:r>
          </a:p>
        </p:txBody>
      </p:sp>
      <p:sp>
        <p:nvSpPr>
          <p:cNvPr id="30" name="Picture Placeholder 30">
            <a:extLst>
              <a:ext uri="{FF2B5EF4-FFF2-40B4-BE49-F238E27FC236}">
                <a16:creationId xmlns="" xmlns:a16="http://schemas.microsoft.com/office/drawing/2014/main" id="{64053090-461C-448F-9705-7FEE78A4133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234550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ZA" dirty="0"/>
              <a:t>Insert Icon / Picture</a:t>
            </a:r>
          </a:p>
        </p:txBody>
      </p:sp>
      <p:sp>
        <p:nvSpPr>
          <p:cNvPr id="31" name="Picture Placeholder 32">
            <a:extLst>
              <a:ext uri="{FF2B5EF4-FFF2-40B4-BE49-F238E27FC236}">
                <a16:creationId xmlns="" xmlns:a16="http://schemas.microsoft.com/office/drawing/2014/main" id="{7AD2F7CB-CFE4-4C72-864A-D00C1CEAA2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367581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ZA" dirty="0"/>
              <a:t>Insert Icon / Picture</a:t>
            </a:r>
          </a:p>
        </p:txBody>
      </p:sp>
      <p:sp>
        <p:nvSpPr>
          <p:cNvPr id="32" name="Picture Placeholder 34">
            <a:extLst>
              <a:ext uri="{FF2B5EF4-FFF2-40B4-BE49-F238E27FC236}">
                <a16:creationId xmlns="" xmlns:a16="http://schemas.microsoft.com/office/drawing/2014/main" id="{CCA07CA3-C8D4-41EA-A0FB-74E1A477039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500163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ZA" dirty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110807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666" y="4151085"/>
            <a:ext cx="4633806" cy="1591181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 title="Verticle Rule Line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05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=""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29964A5-3468-3F49-AD7A-0CF5EB762F89}" type="datetime1">
              <a:rPr lang="en-US" smtClean="0"/>
              <a:t>12/15/2019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3D2E340-0663-474B-992C-9192B5C45E57}" type="slidenum">
              <a:rPr lang="en-ZA" smtClean="0"/>
              <a:t>‹#›</a:t>
            </a:fld>
            <a:endParaRPr lang="en-ZA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45348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A90851AE-F437-A04B-ADE2-D5E346F2089C}" type="datetime1">
              <a:rPr lang="en-US" smtClean="0"/>
              <a:t>12/15/2019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13D2E340-0663-474B-992C-9192B5C45E57}" type="slidenum">
              <a:rPr lang="en-ZA" smtClean="0"/>
              <a:t>‹#›</a:t>
            </a:fld>
            <a:endParaRPr lang="en-ZA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09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9" r:id="rId1"/>
    <p:sldLayoutId id="2147484480" r:id="rId2"/>
    <p:sldLayoutId id="2147484495" r:id="rId3"/>
    <p:sldLayoutId id="2147484490" r:id="rId4"/>
    <p:sldLayoutId id="2147484491" r:id="rId5"/>
    <p:sldLayoutId id="2147484492" r:id="rId6"/>
    <p:sldLayoutId id="2147484493" r:id="rId7"/>
    <p:sldLayoutId id="2147484496" r:id="rId8"/>
    <p:sldLayoutId id="2147484481" r:id="rId9"/>
    <p:sldLayoutId id="2147484498" r:id="rId10"/>
    <p:sldLayoutId id="2147484499" r:id="rId11"/>
    <p:sldLayoutId id="2147484500" r:id="rId12"/>
    <p:sldLayoutId id="2147484482" r:id="rId13"/>
    <p:sldLayoutId id="2147484483" r:id="rId14"/>
    <p:sldLayoutId id="2147484484" r:id="rId15"/>
    <p:sldLayoutId id="2147484485" r:id="rId16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679374-8EAE-4873-9BB6-F6C630302D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ZA" sz="4800" dirty="0" smtClean="0"/>
              <a:t>Spring </a:t>
            </a:r>
            <a:br>
              <a:rPr lang="en-ZA" sz="4800" dirty="0" smtClean="0"/>
            </a:br>
            <a:r>
              <a:rPr lang="en-ZA" sz="4800" dirty="0" smtClean="0"/>
              <a:t>Cloud Routing</a:t>
            </a:r>
            <a:br>
              <a:rPr lang="en-ZA" sz="4800" dirty="0" smtClean="0"/>
            </a:br>
            <a:endParaRPr lang="en-ZA" sz="16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E42C4E3-AFAF-4630-AF6D-21FB3C29C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772" y="3944203"/>
            <a:ext cx="5137699" cy="1798063"/>
          </a:xfrm>
        </p:spPr>
        <p:txBody>
          <a:bodyPr/>
          <a:lstStyle/>
          <a:p>
            <a:pPr algn="ctr"/>
            <a:r>
              <a:rPr lang="en-US" dirty="0" smtClean="0"/>
              <a:t>Mapping  Services  using Intelligent Routing</a:t>
            </a:r>
            <a:endParaRPr lang="en-ZA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9388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72769D-B8C8-4982-AE15-C41C3D92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659" y="2852382"/>
            <a:ext cx="4445781" cy="1240416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ZA" sz="3600" dirty="0"/>
              <a:t>A Gateway Service Provides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AD45E12-8254-4FAB-AF03-3FA92E2DC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569066"/>
            <a:ext cx="6437586" cy="5655156"/>
          </a:xfrm>
        </p:spPr>
        <p:txBody>
          <a:bodyPr>
            <a:normAutofit/>
          </a:bodyPr>
          <a:lstStyle/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Gateway service not only provides Dynamic Routing and Delivery, which means at Runtime it can decide where to route a request and if it should even route the request at all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But  </a:t>
            </a:r>
            <a:r>
              <a:rPr lang="en-US" dirty="0"/>
              <a:t>it also provides an array of other functionalities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0C282D6-6FE9-264F-8985-EBC9641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3050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72769D-B8C8-4982-AE15-C41C3D92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659" y="2838734"/>
            <a:ext cx="4445781" cy="1254064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ZA" sz="3600" dirty="0"/>
              <a:t>A Gateway Service Provides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AD45E12-8254-4FAB-AF03-3FA92E2DC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569066"/>
            <a:ext cx="6437586" cy="5655156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2400" b="1" dirty="0" smtClean="0"/>
              <a:t>Security &amp; Filtering </a:t>
            </a:r>
          </a:p>
          <a:p>
            <a:pPr lvl="1" algn="just"/>
            <a:r>
              <a:rPr lang="en-US" sz="2200" dirty="0" smtClean="0"/>
              <a:t>It provides the ability to authenticate all of the incoming request as well as filter out any short of illegitimate or bad request.</a:t>
            </a:r>
          </a:p>
          <a:p>
            <a:pPr algn="just"/>
            <a:r>
              <a:rPr lang="en-US" sz="2400" b="1" dirty="0" smtClean="0"/>
              <a:t>Auditing &amp; logging</a:t>
            </a:r>
          </a:p>
          <a:p>
            <a:pPr lvl="1" algn="just"/>
            <a:r>
              <a:rPr lang="en-US" sz="2200" dirty="0" smtClean="0"/>
              <a:t>Since all the request enter through the Gateway.</a:t>
            </a:r>
          </a:p>
          <a:p>
            <a:pPr algn="just"/>
            <a:r>
              <a:rPr lang="en-US" sz="2400" b="1" dirty="0" smtClean="0"/>
              <a:t>Request Enhancement</a:t>
            </a:r>
          </a:p>
          <a:p>
            <a:pPr lvl="1" algn="just"/>
            <a:r>
              <a:rPr lang="en-US" sz="2200" dirty="0" smtClean="0"/>
              <a:t>Which means, it can add additional information to the request or enrich the request.</a:t>
            </a:r>
          </a:p>
          <a:p>
            <a:pPr algn="just"/>
            <a:r>
              <a:rPr lang="en-US" sz="2400" b="1" dirty="0" smtClean="0"/>
              <a:t>Load Balancing</a:t>
            </a:r>
          </a:p>
          <a:p>
            <a:pPr lvl="1" algn="just"/>
            <a:r>
              <a:rPr lang="en-US" sz="2200" dirty="0" smtClean="0"/>
              <a:t>Can act as a load balancer for the individual services behind it</a:t>
            </a:r>
          </a:p>
          <a:p>
            <a:pPr algn="just"/>
            <a:r>
              <a:rPr lang="en-US" sz="2400" b="1" dirty="0" smtClean="0"/>
              <a:t>Different APIs for Different Clients</a:t>
            </a:r>
          </a:p>
          <a:p>
            <a:pPr lvl="1" algn="just"/>
            <a:r>
              <a:rPr lang="en-US" sz="2200" dirty="0" smtClean="0"/>
              <a:t>APIs are not a one size fit all kind of thing, different client such as web client / mobile client have different need in the way they call your API.</a:t>
            </a: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0C282D6-6FE9-264F-8985-EBC9641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1760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72769D-B8C8-4982-AE15-C41C3D92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659" y="1719614"/>
            <a:ext cx="4445781" cy="2373184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ZA" sz="3600" dirty="0" smtClean="0"/>
              <a:t>Intelligent Routing: Using Spring Cloud &amp;</a:t>
            </a:r>
            <a:br>
              <a:rPr lang="en-ZA" sz="3600" dirty="0" smtClean="0"/>
            </a:br>
            <a:r>
              <a:rPr lang="en-ZA" sz="3600" dirty="0" smtClean="0"/>
              <a:t>Netflix ZUUL</a:t>
            </a:r>
            <a:endParaRPr lang="en-ZA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AD45E12-8254-4FAB-AF03-3FA92E2DC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569066"/>
            <a:ext cx="6437586" cy="5655156"/>
          </a:xfrm>
        </p:spPr>
        <p:txBody>
          <a:bodyPr>
            <a:normAutofit/>
          </a:bodyPr>
          <a:lstStyle/>
          <a:p>
            <a:pPr algn="just"/>
            <a:endParaRPr lang="en-US" sz="2400" b="1" dirty="0" smtClean="0"/>
          </a:p>
          <a:p>
            <a:pPr algn="just"/>
            <a:endParaRPr lang="en-US" sz="2400" b="1" dirty="0" smtClean="0"/>
          </a:p>
          <a:p>
            <a:pPr algn="just"/>
            <a:endParaRPr lang="en-US" sz="2400" b="1" dirty="0"/>
          </a:p>
          <a:p>
            <a:pPr algn="just"/>
            <a:r>
              <a:rPr lang="en-US" sz="2400" b="1" dirty="0" smtClean="0"/>
              <a:t>Netflix  ZUUL</a:t>
            </a:r>
            <a:endParaRPr lang="en-US" sz="2400" b="1" dirty="0"/>
          </a:p>
          <a:p>
            <a:pPr lvl="1" algn="just"/>
            <a:r>
              <a:rPr lang="en-US" sz="2000" dirty="0"/>
              <a:t>Zuul is a gateway service that provides </a:t>
            </a:r>
            <a:r>
              <a:rPr lang="en-US" sz="2000" dirty="0" smtClean="0"/>
              <a:t>dynamic </a:t>
            </a:r>
            <a:r>
              <a:rPr lang="en-US" sz="2000" dirty="0"/>
              <a:t>routing, monitoring, resiliency, security and more</a:t>
            </a:r>
            <a:r>
              <a:rPr lang="en-US" sz="2000" dirty="0" smtClean="0"/>
              <a:t>.</a:t>
            </a:r>
          </a:p>
          <a:p>
            <a:pPr algn="just"/>
            <a:endParaRPr lang="en-US" sz="2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0C282D6-6FE9-264F-8985-EBC9641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12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4772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72769D-B8C8-4982-AE15-C41C3D92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25" y="2210937"/>
            <a:ext cx="4445781" cy="190915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ZA" sz="3600" dirty="0" smtClean="0"/>
              <a:t>Using Spring Cloud &amp;</a:t>
            </a:r>
            <a:br>
              <a:rPr lang="en-ZA" sz="3600" dirty="0" smtClean="0"/>
            </a:br>
            <a:r>
              <a:rPr lang="en-ZA" sz="3600" dirty="0" smtClean="0"/>
              <a:t>Netflix ZUUL</a:t>
            </a:r>
            <a:endParaRPr lang="en-ZA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AD45E12-8254-4FAB-AF03-3FA92E2DC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569066"/>
            <a:ext cx="6437586" cy="5655156"/>
          </a:xfrm>
        </p:spPr>
        <p:txBody>
          <a:bodyPr>
            <a:noAutofit/>
          </a:bodyPr>
          <a:lstStyle/>
          <a:p>
            <a:pPr algn="just"/>
            <a:r>
              <a:rPr lang="en-US" b="1" dirty="0" smtClean="0"/>
              <a:t>Create spring starter project</a:t>
            </a:r>
          </a:p>
          <a:p>
            <a:pPr lvl="1" algn="just"/>
            <a:r>
              <a:rPr lang="en-US" sz="2000" b="1" dirty="0" smtClean="0"/>
              <a:t>Name : </a:t>
            </a:r>
          </a:p>
          <a:p>
            <a:pPr lvl="2" algn="just"/>
            <a:r>
              <a:rPr lang="en-US" sz="2000" dirty="0" smtClean="0"/>
              <a:t>gateway-service</a:t>
            </a:r>
          </a:p>
          <a:p>
            <a:pPr lvl="1" algn="just"/>
            <a:r>
              <a:rPr lang="en-US" sz="2000" b="1" dirty="0" smtClean="0"/>
              <a:t>Dependencies : </a:t>
            </a:r>
          </a:p>
          <a:p>
            <a:pPr lvl="2" algn="just"/>
            <a:r>
              <a:rPr lang="en-US" sz="2000" dirty="0" err="1" smtClean="0"/>
              <a:t>zuul</a:t>
            </a:r>
            <a:r>
              <a:rPr lang="en-US" sz="2000" dirty="0" smtClean="0"/>
              <a:t> , discovery-client, </a:t>
            </a:r>
            <a:r>
              <a:rPr lang="en-US" sz="2000" dirty="0" err="1" smtClean="0"/>
              <a:t>devtool</a:t>
            </a:r>
            <a:r>
              <a:rPr lang="en-US" sz="2000" dirty="0" smtClean="0"/>
              <a:t> , actuator</a:t>
            </a:r>
          </a:p>
          <a:p>
            <a:pPr lvl="2" algn="just"/>
            <a:endParaRPr lang="en-US" sz="2000" b="1" dirty="0" smtClean="0"/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b="1" dirty="0" smtClean="0"/>
              <a:t>Main class</a:t>
            </a:r>
          </a:p>
          <a:p>
            <a:pPr lvl="1" algn="just"/>
            <a:r>
              <a:rPr lang="en-US" sz="2000" dirty="0" smtClean="0"/>
              <a:t>@</a:t>
            </a:r>
            <a:r>
              <a:rPr lang="en-US" sz="2000" dirty="0" err="1" smtClean="0"/>
              <a:t>EnableZuulProxy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0C282D6-6FE9-264F-8985-EBC9641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13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4839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72769D-B8C8-4982-AE15-C41C3D92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25" y="1746903"/>
            <a:ext cx="4445781" cy="2373184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ZA" sz="3600" dirty="0" smtClean="0"/>
              <a:t>Using Spring Cloud &amp;</a:t>
            </a:r>
            <a:br>
              <a:rPr lang="en-ZA" sz="3600" dirty="0" smtClean="0"/>
            </a:br>
            <a:r>
              <a:rPr lang="en-ZA" sz="3600" dirty="0" smtClean="0"/>
              <a:t>Netflix ZUUL</a:t>
            </a:r>
            <a:endParaRPr lang="en-ZA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AD45E12-8254-4FAB-AF03-3FA92E2DC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569066"/>
            <a:ext cx="6437586" cy="5655156"/>
          </a:xfrm>
        </p:spPr>
        <p:txBody>
          <a:bodyPr>
            <a:normAutofit/>
          </a:bodyPr>
          <a:lstStyle/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b="1" dirty="0" smtClean="0"/>
              <a:t>From </a:t>
            </a:r>
            <a:r>
              <a:rPr lang="en-US" b="1" dirty="0"/>
              <a:t>a configuration standpoint you have 2 different options.</a:t>
            </a:r>
          </a:p>
          <a:p>
            <a:pPr lvl="1" algn="just"/>
            <a:r>
              <a:rPr lang="en-US" sz="2000" dirty="0"/>
              <a:t>C</a:t>
            </a:r>
            <a:r>
              <a:rPr lang="en-US" sz="2000" dirty="0" smtClean="0"/>
              <a:t>onfigure </a:t>
            </a:r>
            <a:r>
              <a:rPr lang="en-US" sz="2000" dirty="0"/>
              <a:t>Gateway service to use Service discovery</a:t>
            </a:r>
          </a:p>
          <a:p>
            <a:pPr lvl="1" algn="just"/>
            <a:r>
              <a:rPr lang="en-US" sz="2000" dirty="0"/>
              <a:t>C</a:t>
            </a:r>
            <a:r>
              <a:rPr lang="en-US" sz="2000" dirty="0" smtClean="0"/>
              <a:t>onfigure </a:t>
            </a:r>
            <a:r>
              <a:rPr lang="en-US" sz="2000" dirty="0"/>
              <a:t>Gateway service without Service discovery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0C282D6-6FE9-264F-8985-EBC9641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14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3538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72769D-B8C8-4982-AE15-C41C3D92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25" y="2920609"/>
            <a:ext cx="4445781" cy="1199477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ZA" sz="3600" dirty="0" smtClean="0"/>
              <a:t/>
            </a:r>
            <a:br>
              <a:rPr lang="en-ZA" sz="3600" dirty="0" smtClean="0"/>
            </a:br>
            <a:r>
              <a:rPr lang="en-ZA" sz="3600" dirty="0" smtClean="0"/>
              <a:t>Netflix ZUUL</a:t>
            </a:r>
            <a:endParaRPr lang="en-ZA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0C282D6-6FE9-264F-8985-EBC9641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15</a:t>
            </a:fld>
            <a:endParaRPr lang="en-ZA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575" y="925639"/>
            <a:ext cx="7210425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797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72769D-B8C8-4982-AE15-C41C3D92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25" y="2893313"/>
            <a:ext cx="4445781" cy="1199477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ZA" sz="3600" dirty="0" smtClean="0"/>
              <a:t/>
            </a:r>
            <a:br>
              <a:rPr lang="en-ZA" sz="3600" dirty="0" smtClean="0"/>
            </a:br>
            <a:r>
              <a:rPr lang="en-ZA" sz="3600" dirty="0" smtClean="0"/>
              <a:t>Netflix ZUUL</a:t>
            </a:r>
            <a:endParaRPr lang="en-ZA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0C282D6-6FE9-264F-8985-EBC9641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16</a:t>
            </a:fld>
            <a:endParaRPr lang="en-ZA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302" y="1054226"/>
            <a:ext cx="6877050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31809" y="5500048"/>
            <a:ext cx="5827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zuul.ribbon.eager-load.enabled</a:t>
            </a:r>
            <a:r>
              <a:rPr lang="en-IN" dirty="0" smtClean="0"/>
              <a:t>=true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700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72769D-B8C8-4982-AE15-C41C3D92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646" y="2279164"/>
            <a:ext cx="12205645" cy="1199477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ZA" sz="3600" dirty="0" smtClean="0"/>
              <a:t>Configuring Routes with Spring Cloud &amp; Netflix Zuul</a:t>
            </a:r>
            <a:endParaRPr lang="en-ZA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0C282D6-6FE9-264F-8985-EBC9641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17</a:t>
            </a:fld>
            <a:endParaRPr lang="en-ZA"/>
          </a:p>
        </p:txBody>
      </p:sp>
      <p:sp>
        <p:nvSpPr>
          <p:cNvPr id="3" name="TextBox 2"/>
          <p:cNvSpPr txBox="1"/>
          <p:nvPr/>
        </p:nvSpPr>
        <p:spPr>
          <a:xfrm>
            <a:off x="5145206" y="3821373"/>
            <a:ext cx="63735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Once </a:t>
            </a:r>
            <a:r>
              <a:rPr lang="en-US" dirty="0"/>
              <a:t>everything is configured, The next step is to define how </a:t>
            </a:r>
            <a:r>
              <a:rPr lang="en-US" dirty="0" err="1"/>
              <a:t>zuul</a:t>
            </a:r>
            <a:r>
              <a:rPr lang="en-US" dirty="0"/>
              <a:t>  should route request.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default routing </a:t>
            </a:r>
            <a:r>
              <a:rPr lang="en-US" dirty="0" smtClean="0"/>
              <a:t>behavior </a:t>
            </a:r>
            <a:r>
              <a:rPr lang="en-US" dirty="0"/>
              <a:t>when </a:t>
            </a:r>
            <a:r>
              <a:rPr lang="en-US" dirty="0" err="1"/>
              <a:t>zuul</a:t>
            </a:r>
            <a:r>
              <a:rPr lang="en-US" dirty="0"/>
              <a:t> is setup using service discovery is to route request by service name.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490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72769D-B8C8-4982-AE15-C41C3D92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773" y="3057094"/>
            <a:ext cx="3208077" cy="1199477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ZA" sz="3600" dirty="0" smtClean="0"/>
              <a:t/>
            </a:r>
            <a:br>
              <a:rPr lang="en-ZA" sz="3600" dirty="0" smtClean="0"/>
            </a:br>
            <a:r>
              <a:rPr lang="en-ZA" sz="3600" dirty="0" smtClean="0"/>
              <a:t>Netflix ZUUL</a:t>
            </a:r>
            <a:endParaRPr lang="en-ZA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0C282D6-6FE9-264F-8985-EBC9641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18</a:t>
            </a:fld>
            <a:endParaRPr lang="en-ZA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0"/>
            <a:ext cx="8820150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838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72769D-B8C8-4982-AE15-C41C3D92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772" y="2975211"/>
            <a:ext cx="3534771" cy="1199477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ZA" sz="3600" dirty="0" smtClean="0"/>
              <a:t/>
            </a:r>
            <a:br>
              <a:rPr lang="en-ZA" sz="3600" dirty="0" smtClean="0"/>
            </a:br>
            <a:r>
              <a:rPr lang="en-ZA" sz="3600" dirty="0" smtClean="0"/>
              <a:t>Netflix ZUUL</a:t>
            </a:r>
            <a:endParaRPr lang="en-ZA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0C282D6-6FE9-264F-8985-EBC9641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19</a:t>
            </a:fld>
            <a:endParaRPr lang="en-ZA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0"/>
            <a:ext cx="8239125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331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72769D-B8C8-4982-AE15-C41C3D92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07" y="2425300"/>
            <a:ext cx="4445781" cy="1681149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ZA" sz="3600" dirty="0" smtClean="0"/>
              <a:t>Outline</a:t>
            </a:r>
            <a:endParaRPr lang="en-ZA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AD45E12-8254-4FAB-AF03-3FA92E2DC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569066"/>
            <a:ext cx="6437586" cy="5655156"/>
          </a:xfrm>
        </p:spPr>
        <p:txBody>
          <a:bodyPr>
            <a:normAutofit/>
          </a:bodyPr>
          <a:lstStyle/>
          <a:p>
            <a:pPr algn="just"/>
            <a:endParaRPr lang="en-US" sz="2000" dirty="0" smtClean="0"/>
          </a:p>
          <a:p>
            <a:pPr algn="just"/>
            <a:endParaRPr lang="en-US" dirty="0"/>
          </a:p>
          <a:p>
            <a:pPr algn="just"/>
            <a:r>
              <a:rPr lang="en-US" sz="2000" b="1" dirty="0" smtClean="0"/>
              <a:t>Routing  in  Cloud  Native  App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b="1" dirty="0" smtClean="0"/>
              <a:t>Netflix Zuul</a:t>
            </a:r>
          </a:p>
          <a:p>
            <a:pPr lvl="1" algn="just"/>
            <a:r>
              <a:rPr lang="en-US" dirty="0" smtClean="0"/>
              <a:t>Proxy  Server</a:t>
            </a:r>
          </a:p>
          <a:p>
            <a:pPr lvl="1" algn="just"/>
            <a:r>
              <a:rPr lang="en-US" dirty="0" smtClean="0"/>
              <a:t>Setting </a:t>
            </a:r>
            <a:r>
              <a:rPr lang="en-US" dirty="0"/>
              <a:t>u</a:t>
            </a:r>
            <a:r>
              <a:rPr lang="en-US" dirty="0" smtClean="0"/>
              <a:t>p routes</a:t>
            </a:r>
          </a:p>
          <a:p>
            <a:pPr lvl="1" algn="just"/>
            <a:r>
              <a:rPr lang="en-US" sz="1800" dirty="0" smtClean="0"/>
              <a:t>Setting up Filter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0C282D6-6FE9-264F-8985-EBC9641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6469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72769D-B8C8-4982-AE15-C41C3D92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772" y="2702256"/>
            <a:ext cx="3207225" cy="1199477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ZA" sz="3600" dirty="0" smtClean="0"/>
              <a:t/>
            </a:r>
            <a:br>
              <a:rPr lang="en-ZA" sz="3600" dirty="0" smtClean="0"/>
            </a:br>
            <a:r>
              <a:rPr lang="en-ZA" sz="3600" dirty="0" smtClean="0"/>
              <a:t>Netflix ZUUL</a:t>
            </a:r>
            <a:endParaRPr lang="en-ZA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0C282D6-6FE9-264F-8985-EBC9641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20</a:t>
            </a:fld>
            <a:endParaRPr lang="en-ZA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021" y="0"/>
            <a:ext cx="8467725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622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72769D-B8C8-4982-AE15-C41C3D92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773" y="2347415"/>
            <a:ext cx="4445781" cy="1718092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ZA" sz="3600" dirty="0" smtClean="0"/>
              <a:t>Example</a:t>
            </a:r>
            <a:br>
              <a:rPr lang="en-ZA" sz="3600" dirty="0" smtClean="0"/>
            </a:br>
            <a:endParaRPr lang="en-ZA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AD45E12-8254-4FAB-AF03-3FA92E2DC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569066"/>
            <a:ext cx="6437586" cy="5655156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/>
              <a:t>Gateway-service</a:t>
            </a:r>
          </a:p>
          <a:p>
            <a:pPr lvl="1" algn="just"/>
            <a:r>
              <a:rPr lang="en-US" dirty="0" smtClean="0"/>
              <a:t>Dependencies</a:t>
            </a:r>
          </a:p>
          <a:p>
            <a:pPr lvl="2" algn="just"/>
            <a:r>
              <a:rPr lang="en-US" dirty="0" smtClean="0"/>
              <a:t>Zuul  , Eureka Discovery</a:t>
            </a:r>
          </a:p>
          <a:p>
            <a:pPr lvl="2" algn="just"/>
            <a:r>
              <a:rPr lang="en-US" dirty="0" smtClean="0"/>
              <a:t>@</a:t>
            </a:r>
            <a:r>
              <a:rPr lang="en-US" dirty="0" err="1" smtClean="0"/>
              <a:t>EnableZuulProxy</a:t>
            </a:r>
            <a:endParaRPr lang="en-US" dirty="0" smtClean="0"/>
          </a:p>
          <a:p>
            <a:pPr lvl="2" algn="just"/>
            <a:r>
              <a:rPr lang="en-US" dirty="0" smtClean="0"/>
              <a:t>@</a:t>
            </a:r>
            <a:r>
              <a:rPr lang="en-US" dirty="0" err="1" smtClean="0"/>
              <a:t>EnableDiscoveryClient</a:t>
            </a:r>
            <a:endParaRPr lang="en-US" dirty="0" smtClean="0"/>
          </a:p>
          <a:p>
            <a:pPr algn="just"/>
            <a:r>
              <a:rPr lang="en-US" b="1" dirty="0" smtClean="0"/>
              <a:t>Hello-service</a:t>
            </a:r>
          </a:p>
          <a:p>
            <a:pPr lvl="1" algn="just"/>
            <a:r>
              <a:rPr lang="en-US" dirty="0" smtClean="0"/>
              <a:t>Dependencies</a:t>
            </a:r>
          </a:p>
          <a:p>
            <a:pPr lvl="2" algn="just"/>
            <a:r>
              <a:rPr lang="en-US" dirty="0" smtClean="0"/>
              <a:t>Web , Eureka Discovery</a:t>
            </a:r>
          </a:p>
          <a:p>
            <a:pPr lvl="2" algn="just"/>
            <a:r>
              <a:rPr lang="en-US" dirty="0" smtClean="0"/>
              <a:t>@</a:t>
            </a:r>
            <a:r>
              <a:rPr lang="en-US" dirty="0" err="1" smtClean="0"/>
              <a:t>EnableDiscoveryClient</a:t>
            </a:r>
            <a:endParaRPr lang="en-US" dirty="0"/>
          </a:p>
          <a:p>
            <a:pPr algn="just"/>
            <a:r>
              <a:rPr lang="en-US" b="1" dirty="0" smtClean="0"/>
              <a:t>Goodbye-service</a:t>
            </a:r>
          </a:p>
          <a:p>
            <a:pPr lvl="1" algn="just"/>
            <a:r>
              <a:rPr lang="en-US" dirty="0" smtClean="0"/>
              <a:t>Dependencies</a:t>
            </a:r>
          </a:p>
          <a:p>
            <a:pPr lvl="2" algn="just"/>
            <a:r>
              <a:rPr lang="en-US" dirty="0" smtClean="0"/>
              <a:t>Web , Eureka Discovery</a:t>
            </a:r>
          </a:p>
          <a:p>
            <a:pPr algn="just"/>
            <a:r>
              <a:rPr lang="en-US" dirty="0" smtClean="0"/>
              <a:t>Service discovery ( Optional 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0C282D6-6FE9-264F-8985-EBC9641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21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0218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72769D-B8C8-4982-AE15-C41C3D92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374711"/>
            <a:ext cx="12192000" cy="1173708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ZA" sz="3600" dirty="0" smtClean="0"/>
              <a:t>Creating Filters with Spring Cloud &amp; Netflix Zuul</a:t>
            </a:r>
            <a:endParaRPr lang="en-ZA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0C282D6-6FE9-264F-8985-EBC9641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22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0135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0C282D6-6FE9-264F-8985-EBC9641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23</a:t>
            </a:fld>
            <a:endParaRPr lang="en-Z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38" y="1366838"/>
            <a:ext cx="8162925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924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0C282D6-6FE9-264F-8985-EBC9641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24</a:t>
            </a:fld>
            <a:endParaRPr lang="en-ZA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1171575"/>
            <a:ext cx="9153525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792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0C282D6-6FE9-264F-8985-EBC9641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25</a:t>
            </a:fld>
            <a:endParaRPr lang="en-ZA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1357313"/>
            <a:ext cx="9210675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117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0C282D6-6FE9-264F-8985-EBC9641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26</a:t>
            </a:fld>
            <a:endParaRPr lang="en-ZA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1000125"/>
            <a:ext cx="8620125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239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0C282D6-6FE9-264F-8985-EBC9641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27</a:t>
            </a:fld>
            <a:endParaRPr lang="en-ZA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1223963"/>
            <a:ext cx="8477250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252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0C282D6-6FE9-264F-8985-EBC9641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28</a:t>
            </a:fld>
            <a:endParaRPr lang="en-ZA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1219200"/>
            <a:ext cx="9210675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157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72769D-B8C8-4982-AE15-C41C3D92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773" y="2347415"/>
            <a:ext cx="4445781" cy="1718092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ZA" sz="3600" dirty="0" smtClean="0"/>
              <a:t>Gateway-service</a:t>
            </a:r>
            <a:endParaRPr lang="en-ZA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AD45E12-8254-4FAB-AF03-3FA92E2DC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569066"/>
            <a:ext cx="6437586" cy="5655156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dirty="0"/>
              <a:t>public class </a:t>
            </a:r>
            <a:r>
              <a:rPr lang="en-US" dirty="0" err="1"/>
              <a:t>AddRequestHeaderFilter</a:t>
            </a:r>
            <a:r>
              <a:rPr lang="en-US" dirty="0"/>
              <a:t> extends </a:t>
            </a:r>
            <a:r>
              <a:rPr lang="en-US" dirty="0" err="1"/>
              <a:t>ZuulFilter</a:t>
            </a:r>
            <a:r>
              <a:rPr lang="en-US" dirty="0"/>
              <a:t>{</a:t>
            </a:r>
          </a:p>
          <a:p>
            <a:pPr marL="0" indent="0" algn="just">
              <a:buNone/>
            </a:pPr>
            <a:r>
              <a:rPr lang="en-US" dirty="0"/>
              <a:t>	public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shouldFilter</a:t>
            </a:r>
            <a:r>
              <a:rPr lang="en-US" dirty="0"/>
              <a:t>(){</a:t>
            </a:r>
          </a:p>
          <a:p>
            <a:pPr marL="0" indent="0" algn="just">
              <a:buNone/>
            </a:pPr>
            <a:r>
              <a:rPr lang="en-US" dirty="0"/>
              <a:t>		return true; </a:t>
            </a:r>
          </a:p>
          <a:p>
            <a:pPr marL="0" indent="0" algn="just">
              <a:buNone/>
            </a:pPr>
            <a:r>
              <a:rPr lang="en-US" dirty="0"/>
              <a:t>	}</a:t>
            </a:r>
          </a:p>
          <a:p>
            <a:pPr marL="0" indent="0" algn="just">
              <a:buNone/>
            </a:pPr>
            <a:r>
              <a:rPr lang="en-US" dirty="0"/>
              <a:t>	public String </a:t>
            </a:r>
            <a:r>
              <a:rPr lang="en-US" dirty="0" err="1"/>
              <a:t>filterType</a:t>
            </a:r>
            <a:r>
              <a:rPr lang="en-US" dirty="0"/>
              <a:t>(){</a:t>
            </a:r>
          </a:p>
          <a:p>
            <a:pPr marL="0" indent="0" algn="just">
              <a:buNone/>
            </a:pPr>
            <a:r>
              <a:rPr lang="en-US" dirty="0"/>
              <a:t>		return "pre";</a:t>
            </a:r>
          </a:p>
          <a:p>
            <a:pPr marL="0" indent="0" algn="just">
              <a:buNone/>
            </a:pPr>
            <a:r>
              <a:rPr lang="en-US" dirty="0"/>
              <a:t>	}</a:t>
            </a:r>
          </a:p>
          <a:p>
            <a:pPr marL="0" indent="0" algn="just">
              <a:buNone/>
            </a:pPr>
            <a:r>
              <a:rPr lang="en-US" dirty="0"/>
              <a:t>	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filterOrder</a:t>
            </a:r>
            <a:r>
              <a:rPr lang="en-US" dirty="0"/>
              <a:t>(){</a:t>
            </a:r>
          </a:p>
          <a:p>
            <a:pPr marL="0" indent="0" algn="just">
              <a:buNone/>
            </a:pPr>
            <a:r>
              <a:rPr lang="en-US" dirty="0"/>
              <a:t>		return 0;</a:t>
            </a:r>
          </a:p>
          <a:p>
            <a:pPr marL="0" indent="0" algn="just">
              <a:buNone/>
            </a:pPr>
            <a:r>
              <a:rPr lang="en-US" dirty="0"/>
              <a:t>	}	</a:t>
            </a:r>
          </a:p>
          <a:p>
            <a:pPr marL="0" indent="0" algn="just">
              <a:buNone/>
            </a:pPr>
            <a:r>
              <a:rPr lang="en-US" dirty="0"/>
              <a:t>	public Object run(){</a:t>
            </a:r>
          </a:p>
          <a:p>
            <a:pPr marL="0" indent="0" algn="just">
              <a:buNone/>
            </a:pPr>
            <a:r>
              <a:rPr lang="en-US" dirty="0"/>
              <a:t>		</a:t>
            </a:r>
            <a:r>
              <a:rPr lang="en-US" dirty="0" err="1"/>
              <a:t>RequesContext</a:t>
            </a:r>
            <a:r>
              <a:rPr lang="en-US" dirty="0"/>
              <a:t> </a:t>
            </a:r>
            <a:r>
              <a:rPr lang="en-US" dirty="0" err="1"/>
              <a:t>ctx</a:t>
            </a:r>
            <a:r>
              <a:rPr lang="en-US" dirty="0"/>
              <a:t> = </a:t>
            </a:r>
            <a:r>
              <a:rPr lang="en-US" dirty="0" err="1"/>
              <a:t>RequestContext.getCurrentContext</a:t>
            </a:r>
            <a:r>
              <a:rPr lang="en-US" dirty="0"/>
              <a:t>();</a:t>
            </a:r>
          </a:p>
          <a:p>
            <a:pPr marL="0" indent="0" algn="just">
              <a:buNone/>
            </a:pPr>
            <a:r>
              <a:rPr lang="en-US" dirty="0"/>
              <a:t>		</a:t>
            </a:r>
            <a:r>
              <a:rPr lang="en-US" dirty="0" err="1"/>
              <a:t>ctx.addZuulRequestHeader</a:t>
            </a:r>
            <a:r>
              <a:rPr lang="en-US" dirty="0"/>
              <a:t>("x-</a:t>
            </a:r>
            <a:r>
              <a:rPr lang="en-US" dirty="0" err="1"/>
              <a:t>location","USA</a:t>
            </a:r>
            <a:r>
              <a:rPr lang="en-US" dirty="0"/>
              <a:t>");</a:t>
            </a:r>
          </a:p>
          <a:p>
            <a:pPr marL="0" indent="0" algn="just">
              <a:buNone/>
            </a:pPr>
            <a:r>
              <a:rPr lang="en-US" dirty="0"/>
              <a:t>		return null;</a:t>
            </a:r>
          </a:p>
          <a:p>
            <a:pPr marL="0" indent="0" algn="just">
              <a:buNone/>
            </a:pPr>
            <a:r>
              <a:rPr lang="en-US" dirty="0"/>
              <a:t>	}</a:t>
            </a:r>
          </a:p>
          <a:p>
            <a:pPr marL="0" indent="0" algn="just"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0C282D6-6FE9-264F-8985-EBC9641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29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4279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72769D-B8C8-4982-AE15-C41C3D92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21" y="2384356"/>
            <a:ext cx="4445781" cy="1681149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ZA" sz="3600" dirty="0" smtClean="0"/>
              <a:t>Individually</a:t>
            </a:r>
            <a:br>
              <a:rPr lang="en-ZA" sz="3600" dirty="0" smtClean="0"/>
            </a:br>
            <a:r>
              <a:rPr lang="en-ZA" sz="3600" dirty="0" smtClean="0"/>
              <a:t>Deployable</a:t>
            </a:r>
            <a:br>
              <a:rPr lang="en-ZA" sz="3600" dirty="0" smtClean="0"/>
            </a:br>
            <a:r>
              <a:rPr lang="en-ZA" sz="3600" dirty="0" smtClean="0"/>
              <a:t>Service</a:t>
            </a:r>
            <a:endParaRPr lang="en-ZA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0C282D6-6FE9-264F-8985-EBC9641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3</a:t>
            </a:fld>
            <a:endParaRPr lang="en-Z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636" y="2273632"/>
            <a:ext cx="4838700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513696" y="259307"/>
            <a:ext cx="5800298" cy="120032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 order to be as dynamic and </a:t>
            </a:r>
            <a:r>
              <a:rPr lang="en-US" b="1" dirty="0" smtClean="0"/>
              <a:t>scalable </a:t>
            </a:r>
            <a:r>
              <a:rPr lang="en-US" b="1" dirty="0"/>
              <a:t>as possible , A cloud native system  is made up of individually deployable services , which together as a whole form the overall system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1854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72769D-B8C8-4982-AE15-C41C3D92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773" y="2347415"/>
            <a:ext cx="4445781" cy="1718092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ZA" sz="3600" dirty="0" smtClean="0"/>
              <a:t>Gateway-service</a:t>
            </a:r>
            <a:endParaRPr lang="en-ZA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AD45E12-8254-4FAB-AF03-3FA92E2DC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569066"/>
            <a:ext cx="6437586" cy="56551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@</a:t>
            </a:r>
            <a:r>
              <a:rPr lang="en-US" dirty="0"/>
              <a:t>Bean</a:t>
            </a:r>
          </a:p>
          <a:p>
            <a:pPr marL="0" indent="0" algn="just">
              <a:buNone/>
            </a:pPr>
            <a:r>
              <a:rPr lang="en-US" dirty="0"/>
              <a:t>public </a:t>
            </a:r>
            <a:r>
              <a:rPr lang="en-US" dirty="0" err="1"/>
              <a:t>AddRequestHeaderFilter</a:t>
            </a:r>
            <a:r>
              <a:rPr lang="en-US" dirty="0"/>
              <a:t>  </a:t>
            </a:r>
            <a:r>
              <a:rPr lang="en-US" dirty="0" err="1"/>
              <a:t>addRequestHeaderFilter</a:t>
            </a:r>
            <a:r>
              <a:rPr lang="en-US" dirty="0"/>
              <a:t>(){</a:t>
            </a:r>
          </a:p>
          <a:p>
            <a:pPr marL="0" indent="0" algn="just">
              <a:buNone/>
            </a:pPr>
            <a:r>
              <a:rPr lang="en-US" dirty="0"/>
              <a:t>	return new </a:t>
            </a:r>
            <a:r>
              <a:rPr lang="en-US" dirty="0" err="1"/>
              <a:t>AddRequestHeaderFilter</a:t>
            </a:r>
            <a:r>
              <a:rPr lang="en-US" dirty="0"/>
              <a:t>();</a:t>
            </a:r>
          </a:p>
          <a:p>
            <a:pPr marL="0" indent="0" algn="just"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0C282D6-6FE9-264F-8985-EBC9641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30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970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72769D-B8C8-4982-AE15-C41C3D92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773" y="2347415"/>
            <a:ext cx="4445781" cy="1718092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ZA" sz="3600" dirty="0" smtClean="0"/>
              <a:t>hello-service</a:t>
            </a:r>
            <a:endParaRPr lang="en-ZA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AD45E12-8254-4FAB-AF03-3FA92E2DC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569066"/>
            <a:ext cx="6437586" cy="56551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@</a:t>
            </a:r>
            <a:r>
              <a:rPr lang="en-US" dirty="0"/>
              <a:t>RequestMapping</a:t>
            </a:r>
          </a:p>
          <a:p>
            <a:pPr marL="0" indent="0" algn="just">
              <a:buNone/>
            </a:pPr>
            <a:r>
              <a:rPr lang="en-US" dirty="0"/>
              <a:t>public String hello(@RequestHeader("x-location") String location){</a:t>
            </a:r>
          </a:p>
          <a:p>
            <a:pPr marL="0" indent="0" algn="just">
              <a:buNone/>
            </a:pPr>
            <a:r>
              <a:rPr lang="en-US" dirty="0"/>
              <a:t>	return "Hello from "+location;</a:t>
            </a:r>
          </a:p>
          <a:p>
            <a:pPr marL="0" indent="0" algn="just"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0C282D6-6FE9-264F-8985-EBC9641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31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9816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72769D-B8C8-4982-AE15-C41C3D92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659" y="2329766"/>
            <a:ext cx="4445781" cy="1681149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ZA" sz="3600" dirty="0" smtClean="0"/>
              <a:t>Challenges with</a:t>
            </a:r>
            <a:br>
              <a:rPr lang="en-ZA" sz="3600" dirty="0" smtClean="0"/>
            </a:br>
            <a:r>
              <a:rPr lang="en-ZA" sz="3600" dirty="0" smtClean="0"/>
              <a:t>Individual Service</a:t>
            </a:r>
            <a:endParaRPr lang="en-ZA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0C282D6-6FE9-264F-8985-EBC9641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4</a:t>
            </a:fld>
            <a:endParaRPr lang="en-Z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319" y="2089184"/>
            <a:ext cx="7128681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86149" y="300251"/>
            <a:ext cx="6714699" cy="92333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Each of those individual services may be running on a different port, different address, or a combination of both  and they also likely to have different API &amp; Paths to interact with.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7606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72769D-B8C8-4982-AE15-C41C3D92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68" y="2425300"/>
            <a:ext cx="4445781" cy="1681149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ZA" sz="3600" dirty="0"/>
              <a:t>Challenges with</a:t>
            </a:r>
            <a:br>
              <a:rPr lang="en-ZA" sz="3600" dirty="0"/>
            </a:br>
            <a:r>
              <a:rPr lang="en-ZA" sz="3600" dirty="0"/>
              <a:t>Individual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AD45E12-8254-4FAB-AF03-3FA92E2DC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569066"/>
            <a:ext cx="6437586" cy="5655156"/>
          </a:xfrm>
        </p:spPr>
        <p:txBody>
          <a:bodyPr>
            <a:normAutofit/>
          </a:bodyPr>
          <a:lstStyle/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b="1" dirty="0" smtClean="0"/>
              <a:t>As </a:t>
            </a:r>
            <a:r>
              <a:rPr lang="en-US" b="1" dirty="0"/>
              <a:t>a client ( such as mobile or web), Interacting with each individual service would be a disaster.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0C282D6-6FE9-264F-8985-EBC9641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3551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72769D-B8C8-4982-AE15-C41C3D92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546" y="2452595"/>
            <a:ext cx="4445781" cy="1681149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ZA" sz="3600" dirty="0" smtClean="0"/>
              <a:t>The Solution:</a:t>
            </a:r>
            <a:br>
              <a:rPr lang="en-ZA" sz="3600" dirty="0" smtClean="0"/>
            </a:br>
            <a:r>
              <a:rPr lang="en-ZA" sz="3600" dirty="0" smtClean="0"/>
              <a:t>Intelligent Routing</a:t>
            </a:r>
            <a:endParaRPr lang="en-ZA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0C282D6-6FE9-264F-8985-EBC9641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6</a:t>
            </a:fld>
            <a:endParaRPr lang="en-ZA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513" y="1443180"/>
            <a:ext cx="4229100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439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72769D-B8C8-4982-AE15-C41C3D92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68" y="2438947"/>
            <a:ext cx="4445781" cy="1681149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ZA" sz="3600" dirty="0" smtClean="0"/>
              <a:t>Intelligent Routing: Using Gateway Service</a:t>
            </a:r>
            <a:endParaRPr lang="en-ZA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AD45E12-8254-4FAB-AF03-3FA92E2DC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569066"/>
            <a:ext cx="6437586" cy="5655156"/>
          </a:xfrm>
        </p:spPr>
        <p:txBody>
          <a:bodyPr>
            <a:normAutofit/>
          </a:bodyPr>
          <a:lstStyle/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Routing is typically implemented via something called a Gateway Service  /  API Gateway.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sz="2800" b="1" dirty="0" smtClean="0"/>
              <a:t>Gateway Service / API </a:t>
            </a:r>
            <a:r>
              <a:rPr lang="en-US" sz="2800" b="1" dirty="0"/>
              <a:t>Gateway</a:t>
            </a:r>
          </a:p>
          <a:p>
            <a:pPr algn="just"/>
            <a:r>
              <a:rPr lang="en-US" dirty="0"/>
              <a:t>... a single entry point for all clients ...</a:t>
            </a:r>
            <a:endParaRPr lang="en-US" sz="2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0C282D6-6FE9-264F-8985-EBC9641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1934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72769D-B8C8-4982-AE15-C41C3D92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772" y="2425300"/>
            <a:ext cx="4445781" cy="1681149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ZA" sz="3600" dirty="0"/>
              <a:t>Intelligent </a:t>
            </a:r>
            <a:r>
              <a:rPr lang="en-ZA" sz="3600" dirty="0" smtClean="0"/>
              <a:t>Routing: Using </a:t>
            </a:r>
            <a:r>
              <a:rPr lang="en-ZA" sz="3600" dirty="0"/>
              <a:t>Gateway Service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0C282D6-6FE9-264F-8985-EBC9641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8</a:t>
            </a:fld>
            <a:endParaRPr lang="en-ZA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1325052"/>
            <a:ext cx="7219950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628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72769D-B8C8-4982-AE15-C41C3D92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16" y="2838734"/>
            <a:ext cx="4445781" cy="1281363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ZA" sz="3600" dirty="0" smtClean="0"/>
              <a:t>A Gateway Service Provides</a:t>
            </a:r>
            <a:endParaRPr lang="en-ZA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0C282D6-6FE9-264F-8985-EBC9641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9</a:t>
            </a:fld>
            <a:endParaRPr lang="en-ZA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376" y="1326339"/>
            <a:ext cx="7169623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379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45175639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iography Template SB v5" id="{C8F63719-C7B0-440F-BF45-FBF3A61BF5B0}" vid="{52D5C24F-F4F1-40E8-BCD0-A5A76B7890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C6FA4BFD-A0C4-48D8-A7A5-82C354709A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8C7708-2BC8-4D9C-B536-F8B43BD93DB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4284A5-B91B-44CE-AA98-D113F7E9209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tf45175639</Template>
  <TotalTime>0</TotalTime>
  <Words>540</Words>
  <Application>Microsoft Office PowerPoint</Application>
  <PresentationFormat>Custom</PresentationFormat>
  <Paragraphs>162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tf45175639</vt:lpstr>
      <vt:lpstr>Spring  Cloud Routing </vt:lpstr>
      <vt:lpstr>Outline</vt:lpstr>
      <vt:lpstr>Individually Deployable Service</vt:lpstr>
      <vt:lpstr>Challenges with Individual Service</vt:lpstr>
      <vt:lpstr>Challenges with Individual Service</vt:lpstr>
      <vt:lpstr>The Solution: Intelligent Routing</vt:lpstr>
      <vt:lpstr>Intelligent Routing: Using Gateway Service</vt:lpstr>
      <vt:lpstr>Intelligent Routing: Using Gateway Service</vt:lpstr>
      <vt:lpstr>A Gateway Service Provides</vt:lpstr>
      <vt:lpstr>A Gateway Service Provides</vt:lpstr>
      <vt:lpstr>A Gateway Service Provides</vt:lpstr>
      <vt:lpstr>Intelligent Routing: Using Spring Cloud &amp; Netflix ZUUL</vt:lpstr>
      <vt:lpstr>Using Spring Cloud &amp; Netflix ZUUL</vt:lpstr>
      <vt:lpstr>Using Spring Cloud &amp; Netflix ZUUL</vt:lpstr>
      <vt:lpstr> Netflix ZUUL</vt:lpstr>
      <vt:lpstr> Netflix ZUUL</vt:lpstr>
      <vt:lpstr>Configuring Routes with Spring Cloud &amp; Netflix Zuul</vt:lpstr>
      <vt:lpstr> Netflix ZUUL</vt:lpstr>
      <vt:lpstr> Netflix ZUUL</vt:lpstr>
      <vt:lpstr> Netflix ZUUL</vt:lpstr>
      <vt:lpstr>Example </vt:lpstr>
      <vt:lpstr>Creating Filters with Spring Cloud &amp; Netflix Zuul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Gateway-service</vt:lpstr>
      <vt:lpstr>Gateway-service</vt:lpstr>
      <vt:lpstr>hello-service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2018-11-07T05:17:20Z</dcterms:created>
  <dcterms:modified xsi:type="dcterms:W3CDTF">2019-12-15T15:47:59Z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