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3" r:id="rId2"/>
    <p:sldId id="346" r:id="rId3"/>
    <p:sldId id="345" r:id="rId4"/>
    <p:sldId id="344" r:id="rId5"/>
    <p:sldId id="347" r:id="rId6"/>
    <p:sldId id="348" r:id="rId7"/>
    <p:sldId id="349" r:id="rId8"/>
    <p:sldId id="35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77A5B-2072-FD45-89E2-ACA4ED628867}" v="5" dt="2023-02-17T07:31:44.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8"/>
    <p:restoredTop sz="97030"/>
  </p:normalViewPr>
  <p:slideViewPr>
    <p:cSldViewPr snapToGrid="0">
      <p:cViewPr varScale="1">
        <p:scale>
          <a:sx n="151" d="100"/>
          <a:sy n="151" d="100"/>
        </p:scale>
        <p:origin x="208"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6A5BE-AE70-E04D-962B-38FF579F88D1}" type="datetimeFigureOut">
              <a:rPr lang="en-US" smtClean="0"/>
              <a:t>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5BB50-2615-4A40-8563-EF95C7411118}" type="slidenum">
              <a:rPr lang="en-US" smtClean="0"/>
              <a:t>‹#›</a:t>
            </a:fld>
            <a:endParaRPr lang="en-US"/>
          </a:p>
        </p:txBody>
      </p:sp>
    </p:spTree>
    <p:extLst>
      <p:ext uri="{BB962C8B-B14F-4D97-AF65-F5344CB8AC3E}">
        <p14:creationId xmlns:p14="http://schemas.microsoft.com/office/powerpoint/2010/main" val="3615152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37005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B748-D3C9-3278-B834-9B629BB6BF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8764659-28B2-2411-09D5-90907F781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9654052-760E-40B2-06AC-25B08F627D80}"/>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5" name="Footer Placeholder 4">
            <a:extLst>
              <a:ext uri="{FF2B5EF4-FFF2-40B4-BE49-F238E27FC236}">
                <a16:creationId xmlns:a16="http://schemas.microsoft.com/office/drawing/2014/main" id="{C2B0ED2F-2DF5-A4E5-8B87-A6E05A68B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4B162-BBF8-6314-FD97-4CADD4484AF9}"/>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319958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BCC6-7A8C-DFB7-295D-618A03419A7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EDE8D9-0747-CE2E-B8F5-3D4FE1F077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741D81-9008-91DE-7147-E8C52C435776}"/>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5" name="Footer Placeholder 4">
            <a:extLst>
              <a:ext uri="{FF2B5EF4-FFF2-40B4-BE49-F238E27FC236}">
                <a16:creationId xmlns:a16="http://schemas.microsoft.com/office/drawing/2014/main" id="{42168EB3-28F8-F769-2499-C8CDCAA2F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3E895-3926-4785-B5EC-240F010BBFE5}"/>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366677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87F5E-C433-84EF-7551-2A78571510B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969592-59DE-04F0-75F3-DE67BA5D0B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EBF32C-361D-45F0-9338-00A2DA593E75}"/>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5" name="Footer Placeholder 4">
            <a:extLst>
              <a:ext uri="{FF2B5EF4-FFF2-40B4-BE49-F238E27FC236}">
                <a16:creationId xmlns:a16="http://schemas.microsoft.com/office/drawing/2014/main" id="{5A36903B-8480-A8EA-A0D1-A8ABB84C2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5ADC8-F1A9-0D80-77B5-6CB853D25AD5}"/>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1335691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16711" y="876724"/>
            <a:ext cx="10515600" cy="1325563"/>
          </a:xfrm>
        </p:spPr>
        <p:txBody>
          <a:bodyPr vert="horz" lIns="91440" tIns="45720" rIns="91440" bIns="45720" rtlCol="0" anchor="b">
            <a:normAutofit/>
          </a:bodyPr>
          <a:lstStyle>
            <a:lvl1pPr>
              <a:defRPr lang="en-US" sz="3600" b="0" dirty="0">
                <a:solidFill>
                  <a:schemeClr val="bg1"/>
                </a:solidFill>
                <a:latin typeface="Arial" panose="020B0604020202020204" pitchFamily="34" charset="0"/>
                <a:ea typeface="+mn-ea"/>
                <a:cs typeface="Arial" panose="020B0604020202020204" pitchFamily="34" charset="0"/>
              </a:defRPr>
            </a:lvl1pPr>
          </a:lstStyle>
          <a:p>
            <a:pPr marL="0" lvl="0" indent="0">
              <a:lnSpc>
                <a:spcPct val="90000"/>
              </a:lnSpc>
              <a:spcBef>
                <a:spcPct val="30000"/>
              </a:spcBef>
              <a:buFont typeface="Arial" panose="020B0604020202020204" pitchFamily="34" charset="0"/>
            </a:pPr>
            <a:r>
              <a:rPr lang="en-GB"/>
              <a:t>Click to edit Master title style</a:t>
            </a:r>
            <a:endParaRPr lang="en-US" dirty="0"/>
          </a:p>
        </p:txBody>
      </p:sp>
      <p:sp>
        <p:nvSpPr>
          <p:cNvPr id="13" name="Content Placeholder 3"/>
          <p:cNvSpPr>
            <a:spLocks noGrp="1"/>
          </p:cNvSpPr>
          <p:nvPr>
            <p:ph sz="half" idx="2"/>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baseline="0" smtClean="0">
                <a:solidFill>
                  <a:schemeClr val="tx1">
                    <a:lumMod val="65000"/>
                    <a:lumOff val="3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GB"/>
              <a:t>Click to edit Master text styles</a:t>
            </a:r>
          </a:p>
        </p:txBody>
      </p:sp>
    </p:spTree>
    <p:extLst>
      <p:ext uri="{BB962C8B-B14F-4D97-AF65-F5344CB8AC3E}">
        <p14:creationId xmlns:p14="http://schemas.microsoft.com/office/powerpoint/2010/main" val="335604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5784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22CE-1F7D-B4E9-6AAD-5FC8F88B16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E77130-FFB3-2C6C-7EA1-209C0DB7D7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DF98B-C7D1-5814-A877-C33A23CEF327}"/>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5" name="Footer Placeholder 4">
            <a:extLst>
              <a:ext uri="{FF2B5EF4-FFF2-40B4-BE49-F238E27FC236}">
                <a16:creationId xmlns:a16="http://schemas.microsoft.com/office/drawing/2014/main" id="{840E669A-F4F0-CBEC-4E70-C3E5CCA33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6EA28-CC0E-A910-D4B9-1E0026F16756}"/>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90463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14E1-7E86-D5CE-C202-187EABE118B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2C9F8B7-0C6D-0D33-DD68-0FBFC0CA2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FB7EF7-6001-9E32-3E55-A72C6C1BEEFF}"/>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5" name="Footer Placeholder 4">
            <a:extLst>
              <a:ext uri="{FF2B5EF4-FFF2-40B4-BE49-F238E27FC236}">
                <a16:creationId xmlns:a16="http://schemas.microsoft.com/office/drawing/2014/main" id="{EFE498AA-C5BC-3BEB-387D-91508F608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DE851-A15D-B2C1-F749-828C2FE496CA}"/>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3587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26CF-DA74-11E0-8812-8F1587E2D4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B2AE32-C1F3-6757-04F0-E358805744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4643F0D-79CF-BBD6-B294-BE07DE00D3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4B9FFFF-630D-AB04-8934-D536491D64E7}"/>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6" name="Footer Placeholder 5">
            <a:extLst>
              <a:ext uri="{FF2B5EF4-FFF2-40B4-BE49-F238E27FC236}">
                <a16:creationId xmlns:a16="http://schemas.microsoft.com/office/drawing/2014/main" id="{AD7D4FC2-CD2B-4670-E0A7-1DEE61564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ADC75-7394-02F5-9AD0-6F70E016337F}"/>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182985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805A-2019-2ABF-8535-86B2DE69CD0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194D70-0F24-2C9B-6110-38099BD05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A3B4DB-C782-7088-DDAB-F56E2CE9725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7C8D12-4250-E9B1-7643-FE83AEE580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42D812-8029-DC29-7FF5-B2AFDD044B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3832FA1-CFCE-2EF3-14C7-12BF63A55603}"/>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8" name="Footer Placeholder 7">
            <a:extLst>
              <a:ext uri="{FF2B5EF4-FFF2-40B4-BE49-F238E27FC236}">
                <a16:creationId xmlns:a16="http://schemas.microsoft.com/office/drawing/2014/main" id="{6CFF4A64-BFF3-BB66-E66B-1EBBDB0A03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0A3643-2687-EF2D-7E99-CA340B3F0B79}"/>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73927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81EE-F8E5-FD00-3396-0F461CBF29E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85A3BDC-87C0-3BDB-8380-386DEB861089}"/>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4" name="Footer Placeholder 3">
            <a:extLst>
              <a:ext uri="{FF2B5EF4-FFF2-40B4-BE49-F238E27FC236}">
                <a16:creationId xmlns:a16="http://schemas.microsoft.com/office/drawing/2014/main" id="{24AC9A73-AC56-F76C-BB84-CF1E5A14E3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EC0D8B-6B8A-614A-A4CD-1526378F5A69}"/>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66193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A5AFAD-7AD3-703A-C4FC-5E17A57BDC36}"/>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3" name="Footer Placeholder 2">
            <a:extLst>
              <a:ext uri="{FF2B5EF4-FFF2-40B4-BE49-F238E27FC236}">
                <a16:creationId xmlns:a16="http://schemas.microsoft.com/office/drawing/2014/main" id="{9AF72398-34BE-F1C4-0BAE-5D3691447D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B0D20D-6CA0-2BCE-63CB-3E2CCFAA7E7D}"/>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1572298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BE6B-A098-3CD0-B29B-0FF40ED1E8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B34D9B3-E6FE-1D75-7C6B-42B0DC5C0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E1E652E-BA86-EF15-5C9E-07ED4B08C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6AC89F-4D31-7E7E-17CD-EA8691592EDB}"/>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6" name="Footer Placeholder 5">
            <a:extLst>
              <a:ext uri="{FF2B5EF4-FFF2-40B4-BE49-F238E27FC236}">
                <a16:creationId xmlns:a16="http://schemas.microsoft.com/office/drawing/2014/main" id="{7A21D7DC-DA87-6ACA-EE87-8EF82F5B5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FF124-C259-7D85-5276-8BAF2A859FE3}"/>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253388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7D97-DFCA-C284-FA6D-005AA25BDA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6A33F39-7A64-3674-9ECB-B11B3287D5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0BA24B-B87F-25EF-A0D0-48177735D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82CC70-D184-9557-5A1E-7A38BFE1648B}"/>
              </a:ext>
            </a:extLst>
          </p:cNvPr>
          <p:cNvSpPr>
            <a:spLocks noGrp="1"/>
          </p:cNvSpPr>
          <p:nvPr>
            <p:ph type="dt" sz="half" idx="10"/>
          </p:nvPr>
        </p:nvSpPr>
        <p:spPr/>
        <p:txBody>
          <a:bodyPr/>
          <a:lstStyle/>
          <a:p>
            <a:fld id="{CE377362-38B5-AC45-A117-AB12BD2ED4FD}" type="datetimeFigureOut">
              <a:rPr lang="en-US" smtClean="0"/>
              <a:t>2/17/23</a:t>
            </a:fld>
            <a:endParaRPr lang="en-US"/>
          </a:p>
        </p:txBody>
      </p:sp>
      <p:sp>
        <p:nvSpPr>
          <p:cNvPr id="6" name="Footer Placeholder 5">
            <a:extLst>
              <a:ext uri="{FF2B5EF4-FFF2-40B4-BE49-F238E27FC236}">
                <a16:creationId xmlns:a16="http://schemas.microsoft.com/office/drawing/2014/main" id="{3130F1DB-4D55-465F-3FE1-281CDFF21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661A2-C7DF-9D73-9D51-5877B61192BA}"/>
              </a:ext>
            </a:extLst>
          </p:cNvPr>
          <p:cNvSpPr>
            <a:spLocks noGrp="1"/>
          </p:cNvSpPr>
          <p:nvPr>
            <p:ph type="sldNum" sz="quarter" idx="12"/>
          </p:nvPr>
        </p:nvSpPr>
        <p:spPr/>
        <p:txBody>
          <a:bodyPr/>
          <a:lstStyle/>
          <a:p>
            <a:fld id="{B60D1E18-539B-854E-8537-7C73D918E5BF}" type="slidenum">
              <a:rPr lang="en-US" smtClean="0"/>
              <a:t>‹#›</a:t>
            </a:fld>
            <a:endParaRPr lang="en-US"/>
          </a:p>
        </p:txBody>
      </p:sp>
    </p:spTree>
    <p:extLst>
      <p:ext uri="{BB962C8B-B14F-4D97-AF65-F5344CB8AC3E}">
        <p14:creationId xmlns:p14="http://schemas.microsoft.com/office/powerpoint/2010/main" val="22574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7E3FF-D298-AF9D-AFCF-C4252672C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0CEA20-5DF4-E24F-9265-E625AD8CB5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E16DD3-F660-43AE-AF39-D94C7CF91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77362-38B5-AC45-A117-AB12BD2ED4FD}" type="datetimeFigureOut">
              <a:rPr lang="en-US" smtClean="0"/>
              <a:t>2/17/23</a:t>
            </a:fld>
            <a:endParaRPr lang="en-US"/>
          </a:p>
        </p:txBody>
      </p:sp>
      <p:sp>
        <p:nvSpPr>
          <p:cNvPr id="5" name="Footer Placeholder 4">
            <a:extLst>
              <a:ext uri="{FF2B5EF4-FFF2-40B4-BE49-F238E27FC236}">
                <a16:creationId xmlns:a16="http://schemas.microsoft.com/office/drawing/2014/main" id="{9A1073A3-6EF7-5620-B375-6C081165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79BC1-32AE-6780-A80A-3E846FF6A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D1E18-539B-854E-8537-7C73D918E5BF}" type="slidenum">
              <a:rPr lang="en-US" smtClean="0"/>
              <a:t>‹#›</a:t>
            </a:fld>
            <a:endParaRPr lang="en-US"/>
          </a:p>
        </p:txBody>
      </p:sp>
    </p:spTree>
    <p:extLst>
      <p:ext uri="{BB962C8B-B14F-4D97-AF65-F5344CB8AC3E}">
        <p14:creationId xmlns:p14="http://schemas.microsoft.com/office/powerpoint/2010/main" val="57968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20436" y="477838"/>
            <a:ext cx="9786938" cy="1152525"/>
          </a:xfrm>
        </p:spPr>
        <p:txBody>
          <a:bodyPr>
            <a:normAutofit/>
          </a:bodyPr>
          <a:lstStyle/>
          <a:p>
            <a:r>
              <a:rPr lang="en-US" sz="3100">
                <a:solidFill>
                  <a:schemeClr val="accent4"/>
                </a:solidFill>
              </a:rPr>
              <a:t>DATABASES CONCEPTS</a:t>
            </a:r>
            <a:br>
              <a:rPr lang="en-US" sz="2800">
                <a:solidFill>
                  <a:schemeClr val="accent4"/>
                </a:solidFill>
              </a:rPr>
            </a:br>
            <a:endParaRPr lang="en-US" sz="4600" dirty="0">
              <a:solidFill>
                <a:schemeClr val="accent4"/>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437322" y="2008908"/>
            <a:ext cx="9367078" cy="4113595"/>
          </a:xfrm>
          <a:noFill/>
        </p:spPr>
        <p:txBody>
          <a:bodyPr>
            <a:noAutofit/>
          </a:bodyPr>
          <a:lstStyle/>
          <a:p>
            <a:pPr marL="0" indent="0">
              <a:buNone/>
            </a:pPr>
            <a:r>
              <a:rPr lang="en-US" sz="3200" i="1" u="sng" dirty="0">
                <a:solidFill>
                  <a:srgbClr val="7030A0"/>
                </a:solidFill>
              </a:rPr>
              <a:t>Agenda:</a:t>
            </a:r>
          </a:p>
          <a:p>
            <a:pPr>
              <a:buFont typeface="Wingdings" pitchFamily="2" charset="2"/>
              <a:buChar char="Ø"/>
            </a:pPr>
            <a:r>
              <a:rPr lang="en-IN" sz="2000" b="1" i="1" dirty="0">
                <a:solidFill>
                  <a:schemeClr val="bg1"/>
                </a:solidFill>
                <a:effectLst/>
                <a:latin typeface="Calibri" panose="020F0502020204030204" pitchFamily="34" charset="0"/>
                <a:ea typeface="PMingLiU" panose="02020500000000000000" pitchFamily="18" charset="-120"/>
                <a:cs typeface="Times New Roman" panose="02020603050405020304" pitchFamily="18" charset="0"/>
              </a:rPr>
              <a:t>What are Clauses?</a:t>
            </a:r>
            <a:r>
              <a:rPr lang="en-IN" sz="2000" b="1" i="1" dirty="0">
                <a:solidFill>
                  <a:schemeClr val="bg1"/>
                </a:solidFill>
                <a:effectLst/>
              </a:rPr>
              <a:t> </a:t>
            </a:r>
          </a:p>
          <a:p>
            <a:pPr>
              <a:buFont typeface="Wingdings" pitchFamily="2" charset="2"/>
              <a:buChar char="Ø"/>
            </a:pPr>
            <a:r>
              <a:rPr lang="en-IN" sz="2000" b="1" i="1" dirty="0">
                <a:solidFill>
                  <a:schemeClr val="bg1"/>
                </a:solidFill>
                <a:effectLst/>
              </a:rPr>
              <a:t>Types of clauses?</a:t>
            </a:r>
          </a:p>
          <a:p>
            <a:pPr>
              <a:buFont typeface="Wingdings" pitchFamily="2" charset="2"/>
              <a:buChar char="Ø"/>
            </a:pPr>
            <a:r>
              <a:rPr lang="en-IN" sz="2000" b="1" i="1" u="none" strike="noStrike" dirty="0">
                <a:solidFill>
                  <a:schemeClr val="bg1"/>
                </a:solidFill>
                <a:effectLst/>
              </a:rPr>
              <a:t>Where clause</a:t>
            </a:r>
            <a:endParaRPr lang="en-IN" sz="2000" b="1" i="1" u="none" strike="noStrike" dirty="0">
              <a:effectLst/>
            </a:endParaRPr>
          </a:p>
          <a:p>
            <a:pPr>
              <a:buFont typeface="Wingdings" pitchFamily="2" charset="2"/>
              <a:buChar char="Ø"/>
            </a:pPr>
            <a:r>
              <a:rPr lang="en-IN" sz="2000" b="1" i="1" u="none" strike="noStrike" dirty="0">
                <a:solidFill>
                  <a:schemeClr val="bg1"/>
                </a:solidFill>
                <a:effectLst/>
              </a:rPr>
              <a:t> From clause</a:t>
            </a:r>
          </a:p>
          <a:p>
            <a:pPr>
              <a:buFont typeface="Wingdings" pitchFamily="2" charset="2"/>
              <a:buChar char="Ø"/>
            </a:pPr>
            <a:r>
              <a:rPr lang="en-IN" sz="2000" b="1" i="1" u="none" strike="noStrike" dirty="0">
                <a:solidFill>
                  <a:schemeClr val="bg1"/>
                </a:solidFill>
                <a:effectLst/>
              </a:rPr>
              <a:t>Group By clause</a:t>
            </a:r>
          </a:p>
          <a:p>
            <a:pPr>
              <a:buFont typeface="Wingdings" pitchFamily="2" charset="2"/>
              <a:buChar char="Ø"/>
            </a:pPr>
            <a:r>
              <a:rPr lang="en-IN" sz="2000" b="1" i="1" u="none" strike="noStrike" dirty="0">
                <a:solidFill>
                  <a:schemeClr val="bg1"/>
                </a:solidFill>
                <a:effectLst/>
              </a:rPr>
              <a:t>Having clause </a:t>
            </a:r>
          </a:p>
          <a:p>
            <a:pPr>
              <a:buFont typeface="Wingdings" pitchFamily="2" charset="2"/>
              <a:buChar char="Ø"/>
            </a:pPr>
            <a:r>
              <a:rPr lang="en-IN" sz="2000" b="1" i="1" u="none" strike="noStrike" dirty="0">
                <a:solidFill>
                  <a:schemeClr val="bg1"/>
                </a:solidFill>
                <a:effectLst/>
              </a:rPr>
              <a:t>Order By clause?</a:t>
            </a:r>
            <a:endParaRPr lang="en-IN" sz="2000" b="1" i="1" u="none" strike="noStrike" dirty="0">
              <a:solidFill>
                <a:schemeClr val="bg1"/>
              </a:solidFill>
              <a:effectLst/>
              <a:latin typeface="Calibri" panose="020F0502020204030204" pitchFamily="34" charset="0"/>
            </a:endParaRPr>
          </a:p>
          <a:p>
            <a:pPr>
              <a:buFont typeface="Wingdings" pitchFamily="2" charset="2"/>
              <a:buChar char="Ø"/>
            </a:pPr>
            <a:endParaRPr lang="en-IN" sz="2000" b="1" i="1" dirty="0">
              <a:solidFill>
                <a:schemeClr val="bg1"/>
              </a:solidFill>
              <a:effectLst/>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531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40AE-6045-2F30-85B5-CD746B2A667B}"/>
              </a:ext>
            </a:extLst>
          </p:cNvPr>
          <p:cNvSpPr>
            <a:spLocks noGrp="1"/>
          </p:cNvSpPr>
          <p:nvPr>
            <p:ph type="title"/>
          </p:nvPr>
        </p:nvSpPr>
        <p:spPr/>
        <p:txBody>
          <a:bodyPr>
            <a:normAutofit/>
          </a:bodyPr>
          <a:lstStyle/>
          <a:p>
            <a:r>
              <a:rPr lang="en-IN" sz="2000" b="1" i="0" dirty="0">
                <a:effectLst/>
                <a:latin typeface="-apple-system"/>
              </a:rPr>
              <a:t>SQL Clauses</a:t>
            </a:r>
            <a:r>
              <a:rPr lang="en-IN" sz="2000" dirty="0">
                <a:latin typeface="-apple-system"/>
              </a:rPr>
              <a:t>:</a:t>
            </a:r>
            <a:endParaRPr lang="en-US" sz="2000" dirty="0"/>
          </a:p>
        </p:txBody>
      </p:sp>
      <p:pic>
        <p:nvPicPr>
          <p:cNvPr id="14338" name="Picture 2" descr="Table&#10;&#10;Description automatically generated">
            <a:extLst>
              <a:ext uri="{FF2B5EF4-FFF2-40B4-BE49-F238E27FC236}">
                <a16:creationId xmlns:a16="http://schemas.microsoft.com/office/drawing/2014/main" id="{486ED7F0-F817-D3F8-A66D-4206CA159BD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5548" y="4198838"/>
            <a:ext cx="4988963" cy="2518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79D9F7-2D1C-ED40-F7F4-58106B61465E}"/>
              </a:ext>
            </a:extLst>
          </p:cNvPr>
          <p:cNvSpPr txBox="1"/>
          <p:nvPr/>
        </p:nvSpPr>
        <p:spPr>
          <a:xfrm>
            <a:off x="399011" y="2460567"/>
            <a:ext cx="6209607" cy="1661993"/>
          </a:xfrm>
          <a:prstGeom prst="rect">
            <a:avLst/>
          </a:prstGeom>
          <a:noFill/>
        </p:spPr>
        <p:txBody>
          <a:bodyPr wrap="square" rtlCol="0">
            <a:spAutoFit/>
          </a:bodyPr>
          <a:lstStyle/>
          <a:p>
            <a:pPr marL="285750" indent="-285750" algn="l">
              <a:buFont typeface="Wingdings" pitchFamily="2" charset="2"/>
              <a:buChar char="Ø"/>
            </a:pPr>
            <a:r>
              <a:rPr lang="en-IN" sz="1400" i="0" dirty="0">
                <a:effectLst/>
                <a:latin typeface="-apple-system"/>
              </a:rPr>
              <a:t>Clauses means “Conditions or Part or Section”. SQL clauses are used in SQL queries to extract or update or manipulate data in/from the database in order to generate minimal unique records.</a:t>
            </a:r>
            <a:endParaRPr lang="en-IN" sz="1400" dirty="0">
              <a:latin typeface="-apple-system"/>
            </a:endParaRPr>
          </a:p>
          <a:p>
            <a:pPr marL="285750" indent="-285750" algn="l">
              <a:buFont typeface="Wingdings" pitchFamily="2" charset="2"/>
              <a:buChar char="Ø"/>
            </a:pPr>
            <a:r>
              <a:rPr lang="en-IN" sz="1400" i="0" dirty="0">
                <a:effectLst/>
                <a:latin typeface="-apple-system"/>
              </a:rPr>
              <a:t>It means, to reduce the size of output or to generate specific output, SQL clauses are used. There are six different SQL clauses which are used while generating SQL queries</a:t>
            </a:r>
            <a:r>
              <a:rPr lang="en-IN" sz="1400" b="1" i="0" dirty="0">
                <a:effectLst/>
                <a:latin typeface="-apple-system"/>
              </a:rPr>
              <a:t>.</a:t>
            </a:r>
            <a:endParaRPr lang="en-IN" sz="1400" b="0" i="0" dirty="0">
              <a:effectLst/>
              <a:latin typeface="-apple-system"/>
            </a:endParaRPr>
          </a:p>
          <a:p>
            <a:endParaRPr lang="en-US" dirty="0"/>
          </a:p>
        </p:txBody>
      </p:sp>
      <p:pic>
        <p:nvPicPr>
          <p:cNvPr id="14340" name="Picture 4" descr="This image describes the classification of various sql clauses that can be used according to the requirement in sql.">
            <a:extLst>
              <a:ext uri="{FF2B5EF4-FFF2-40B4-BE49-F238E27FC236}">
                <a16:creationId xmlns:a16="http://schemas.microsoft.com/office/drawing/2014/main" id="{70BF3D38-EA73-85A0-E829-E96B30DF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553" y="2701636"/>
            <a:ext cx="4472247" cy="3815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03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6803-2435-46D0-5F6B-D4728988DC9F}"/>
              </a:ext>
            </a:extLst>
          </p:cNvPr>
          <p:cNvSpPr>
            <a:spLocks noGrp="1"/>
          </p:cNvSpPr>
          <p:nvPr>
            <p:ph type="title"/>
          </p:nvPr>
        </p:nvSpPr>
        <p:spPr/>
        <p:txBody>
          <a:bodyPr>
            <a:normAutofit/>
          </a:bodyPr>
          <a:lstStyle/>
          <a:p>
            <a:r>
              <a:rPr lang="en-IN" sz="2000" b="1" i="0" dirty="0">
                <a:effectLst/>
                <a:latin typeface="-apple-system"/>
              </a:rPr>
              <a:t>The “FROM” Clause:</a:t>
            </a:r>
            <a:endParaRPr lang="en-US" sz="2000" dirty="0"/>
          </a:p>
        </p:txBody>
      </p:sp>
      <p:sp>
        <p:nvSpPr>
          <p:cNvPr id="3" name="Content Placeholder 2">
            <a:extLst>
              <a:ext uri="{FF2B5EF4-FFF2-40B4-BE49-F238E27FC236}">
                <a16:creationId xmlns:a16="http://schemas.microsoft.com/office/drawing/2014/main" id="{66823D19-D893-904F-95DC-5221F72E0E78}"/>
              </a:ext>
            </a:extLst>
          </p:cNvPr>
          <p:cNvSpPr>
            <a:spLocks noGrp="1"/>
          </p:cNvSpPr>
          <p:nvPr>
            <p:ph sz="half" idx="2"/>
          </p:nvPr>
        </p:nvSpPr>
        <p:spPr>
          <a:xfrm>
            <a:off x="295497" y="2332731"/>
            <a:ext cx="9480944" cy="4259262"/>
          </a:xfrm>
        </p:spPr>
        <p:txBody>
          <a:bodyPr/>
          <a:lstStyle/>
          <a:p>
            <a:pPr>
              <a:buFont typeface="Wingdings" pitchFamily="2" charset="2"/>
              <a:buChar char="Ø"/>
            </a:pPr>
            <a:r>
              <a:rPr lang="en-IN" sz="1600" i="0" dirty="0">
                <a:solidFill>
                  <a:schemeClr val="tx1"/>
                </a:solidFill>
                <a:effectLst/>
                <a:latin typeface="-apple-system"/>
              </a:rPr>
              <a:t>The FROM clause is the most basic clause and is widely used in almost all the SQL queries. The from clause is used to fetch data in form of results from the database or tables.</a:t>
            </a:r>
          </a:p>
          <a:p>
            <a:pPr>
              <a:buFont typeface="Wingdings" pitchFamily="2" charset="2"/>
              <a:buChar char="Ø"/>
            </a:pPr>
            <a:endParaRPr lang="en-IN" sz="1600" i="0" dirty="0">
              <a:solidFill>
                <a:schemeClr val="tx1"/>
              </a:solidFill>
              <a:effectLst/>
              <a:latin typeface="-apple-system"/>
            </a:endParaRPr>
          </a:p>
          <a:p>
            <a:pPr>
              <a:buFont typeface="Wingdings" pitchFamily="2" charset="2"/>
              <a:buChar char="Ø"/>
            </a:pPr>
            <a:r>
              <a:rPr lang="en-IN" sz="1400" b="1" i="0" dirty="0">
                <a:solidFill>
                  <a:srgbClr val="FF0000"/>
                </a:solidFill>
                <a:effectLst/>
                <a:latin typeface="-apple-system"/>
              </a:rPr>
              <a:t>For Example </a:t>
            </a:r>
            <a:r>
              <a:rPr lang="en-IN" b="1" i="0" dirty="0">
                <a:solidFill>
                  <a:srgbClr val="E06092"/>
                </a:solidFill>
                <a:effectLst/>
                <a:latin typeface="-apple-system"/>
              </a:rPr>
              <a:t>: </a:t>
            </a:r>
            <a:r>
              <a:rPr lang="en-IN" sz="1400" i="0" dirty="0">
                <a:solidFill>
                  <a:schemeClr val="tx1"/>
                </a:solidFill>
                <a:effectLst/>
                <a:latin typeface="-apple-system"/>
              </a:rPr>
              <a:t>Consider the table of </a:t>
            </a:r>
            <a:r>
              <a:rPr lang="en-IN" sz="1400" i="0" dirty="0" err="1">
                <a:solidFill>
                  <a:schemeClr val="tx1"/>
                </a:solidFill>
                <a:effectLst/>
                <a:latin typeface="-apple-system"/>
              </a:rPr>
              <a:t>student_details</a:t>
            </a:r>
            <a:r>
              <a:rPr lang="en-IN" sz="1400" i="0" dirty="0">
                <a:solidFill>
                  <a:schemeClr val="tx1"/>
                </a:solidFill>
                <a:effectLst/>
                <a:latin typeface="-apple-system"/>
              </a:rPr>
              <a:t>. FROM clause can be used to fetch all the data present in the </a:t>
            </a:r>
            <a:r>
              <a:rPr lang="en-IN" sz="1400" i="0" dirty="0" err="1">
                <a:solidFill>
                  <a:schemeClr val="tx1"/>
                </a:solidFill>
                <a:effectLst/>
                <a:latin typeface="-apple-system"/>
              </a:rPr>
              <a:t>student_details</a:t>
            </a:r>
            <a:r>
              <a:rPr lang="en-IN" sz="1400" i="0" dirty="0">
                <a:solidFill>
                  <a:schemeClr val="tx1"/>
                </a:solidFill>
                <a:effectLst/>
                <a:latin typeface="-apple-system"/>
              </a:rPr>
              <a:t> table. Below is the query.</a:t>
            </a:r>
          </a:p>
          <a:p>
            <a:pPr>
              <a:buFont typeface="Wingdings" pitchFamily="2" charset="2"/>
              <a:buChar char="Ø"/>
            </a:pPr>
            <a:r>
              <a:rPr lang="en-IN" sz="1200" b="1" i="0" dirty="0">
                <a:solidFill>
                  <a:schemeClr val="tx1"/>
                </a:solidFill>
                <a:effectLst/>
                <a:latin typeface="-apple-system"/>
              </a:rPr>
              <a:t>Table : </a:t>
            </a:r>
            <a:r>
              <a:rPr lang="en-IN" sz="1200" b="1" i="0" dirty="0" err="1">
                <a:solidFill>
                  <a:srgbClr val="FF0000"/>
                </a:solidFill>
                <a:effectLst/>
                <a:latin typeface="-apple-system"/>
              </a:rPr>
              <a:t>Student_details</a:t>
            </a:r>
            <a:endParaRPr lang="en-IN" sz="1200" b="1" dirty="0">
              <a:solidFill>
                <a:srgbClr val="FF0000"/>
              </a:solidFill>
              <a:latin typeface="-apple-system"/>
            </a:endParaRPr>
          </a:p>
          <a:p>
            <a:pPr>
              <a:buFont typeface="Wingdings" pitchFamily="2" charset="2"/>
              <a:buChar char="Ø"/>
            </a:pPr>
            <a:endParaRPr lang="en-US" sz="1200" dirty="0">
              <a:solidFill>
                <a:srgbClr val="FF0000"/>
              </a:solidFill>
            </a:endParaRPr>
          </a:p>
        </p:txBody>
      </p:sp>
      <p:graphicFrame>
        <p:nvGraphicFramePr>
          <p:cNvPr id="4" name="Table 3">
            <a:extLst>
              <a:ext uri="{FF2B5EF4-FFF2-40B4-BE49-F238E27FC236}">
                <a16:creationId xmlns:a16="http://schemas.microsoft.com/office/drawing/2014/main" id="{8163F85A-7C88-5701-CB5A-167ECDD7079C}"/>
              </a:ext>
            </a:extLst>
          </p:cNvPr>
          <p:cNvGraphicFramePr>
            <a:graphicFrameLocks noGrp="1"/>
          </p:cNvGraphicFramePr>
          <p:nvPr/>
        </p:nvGraphicFramePr>
        <p:xfrm>
          <a:off x="468220" y="2909454"/>
          <a:ext cx="4536042" cy="519545"/>
        </p:xfrm>
        <a:graphic>
          <a:graphicData uri="http://schemas.openxmlformats.org/drawingml/2006/table">
            <a:tbl>
              <a:tblPr/>
              <a:tblGrid>
                <a:gridCol w="4536042">
                  <a:extLst>
                    <a:ext uri="{9D8B030D-6E8A-4147-A177-3AD203B41FA5}">
                      <a16:colId xmlns:a16="http://schemas.microsoft.com/office/drawing/2014/main" val="1497140255"/>
                    </a:ext>
                  </a:extLst>
                </a:gridCol>
              </a:tblGrid>
              <a:tr h="519545">
                <a:tc>
                  <a:txBody>
                    <a:bodyPr/>
                    <a:lstStyle/>
                    <a:p>
                      <a:pPr algn="l"/>
                      <a:r>
                        <a:rPr lang="en-IN" b="1" dirty="0">
                          <a:solidFill>
                            <a:srgbClr val="000000"/>
                          </a:solidFill>
                          <a:effectLst/>
                        </a:rPr>
                        <a:t>Syntax</a:t>
                      </a:r>
                      <a:r>
                        <a:rPr lang="en-IN" b="1" dirty="0">
                          <a:solidFill>
                            <a:srgbClr val="E06092"/>
                          </a:solidFill>
                          <a:effectLst/>
                        </a:rPr>
                        <a:t> : </a:t>
                      </a:r>
                      <a:r>
                        <a:rPr lang="en-IN" b="1" dirty="0">
                          <a:solidFill>
                            <a:srgbClr val="FF0000"/>
                          </a:solidFill>
                          <a:effectLst/>
                        </a:rPr>
                        <a:t>SELECT * FROM </a:t>
                      </a:r>
                      <a:r>
                        <a:rPr lang="en-IN" b="1" dirty="0" err="1">
                          <a:solidFill>
                            <a:srgbClr val="FF0000"/>
                          </a:solidFill>
                          <a:effectLst/>
                        </a:rPr>
                        <a:t>Table_Name</a:t>
                      </a:r>
                      <a:r>
                        <a:rPr lang="en-IN" b="1" dirty="0">
                          <a:solidFill>
                            <a:srgbClr val="FF0000"/>
                          </a:solidFill>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3029455975"/>
                  </a:ext>
                </a:extLst>
              </a:tr>
            </a:tbl>
          </a:graphicData>
        </a:graphic>
      </p:graphicFrame>
      <p:sp>
        <p:nvSpPr>
          <p:cNvPr id="5" name="Rectangle 1">
            <a:extLst>
              <a:ext uri="{FF2B5EF4-FFF2-40B4-BE49-F238E27FC236}">
                <a16:creationId xmlns:a16="http://schemas.microsoft.com/office/drawing/2014/main" id="{B7DB8530-E8C5-3460-84FE-BAE0E155B3F7}"/>
              </a:ext>
            </a:extLst>
          </p:cNvPr>
          <p:cNvSpPr>
            <a:spLocks noChangeArrowheads="1"/>
          </p:cNvSpPr>
          <p:nvPr/>
        </p:nvSpPr>
        <p:spPr bwMode="auto">
          <a:xfrm flipV="1">
            <a:off x="806224" y="3218373"/>
            <a:ext cx="122482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363" name="Picture 3" descr="This a sample table that can be used for sql FROM clause.">
            <a:extLst>
              <a:ext uri="{FF2B5EF4-FFF2-40B4-BE49-F238E27FC236}">
                <a16:creationId xmlns:a16="http://schemas.microsoft.com/office/drawing/2014/main" id="{C3C5407D-90F5-A5C6-DB48-FCB5CCC6D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711" y="4647291"/>
            <a:ext cx="3653213" cy="12038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01A724-58D9-CD86-239C-688489AF317E}"/>
              </a:ext>
            </a:extLst>
          </p:cNvPr>
          <p:cNvSpPr txBox="1"/>
          <p:nvPr/>
        </p:nvSpPr>
        <p:spPr>
          <a:xfrm>
            <a:off x="931025" y="6093229"/>
            <a:ext cx="4018280" cy="646331"/>
          </a:xfrm>
          <a:prstGeom prst="rect">
            <a:avLst/>
          </a:prstGeom>
          <a:noFill/>
        </p:spPr>
        <p:txBody>
          <a:bodyPr wrap="none" rtlCol="0">
            <a:spAutoFit/>
          </a:bodyPr>
          <a:lstStyle/>
          <a:p>
            <a:r>
              <a:rPr lang="en-IN" b="1" dirty="0">
                <a:solidFill>
                  <a:srgbClr val="000000"/>
                </a:solidFill>
                <a:effectLst/>
              </a:rPr>
              <a:t>Query</a:t>
            </a:r>
            <a:r>
              <a:rPr lang="en-IN" b="1" dirty="0">
                <a:solidFill>
                  <a:srgbClr val="E06092"/>
                </a:solidFill>
                <a:effectLst/>
              </a:rPr>
              <a:t> : </a:t>
            </a:r>
            <a:r>
              <a:rPr lang="en-IN" b="1" dirty="0">
                <a:solidFill>
                  <a:srgbClr val="FF0000"/>
                </a:solidFill>
                <a:effectLst/>
              </a:rPr>
              <a:t>SELECT * FROM </a:t>
            </a:r>
            <a:r>
              <a:rPr lang="en-IN" b="1" dirty="0" err="1">
                <a:solidFill>
                  <a:srgbClr val="FF0000"/>
                </a:solidFill>
                <a:effectLst/>
              </a:rPr>
              <a:t>student_details</a:t>
            </a:r>
            <a:r>
              <a:rPr lang="en-IN" b="1" dirty="0">
                <a:solidFill>
                  <a:srgbClr val="FF0000"/>
                </a:solidFill>
                <a:effectLst/>
              </a:rPr>
              <a:t>;</a:t>
            </a:r>
            <a:br>
              <a:rPr lang="en-IN" dirty="0"/>
            </a:br>
            <a:endParaRPr lang="en-US" dirty="0"/>
          </a:p>
        </p:txBody>
      </p:sp>
    </p:spTree>
    <p:extLst>
      <p:ext uri="{BB962C8B-B14F-4D97-AF65-F5344CB8AC3E}">
        <p14:creationId xmlns:p14="http://schemas.microsoft.com/office/powerpoint/2010/main" val="117059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C5DE-DAA4-1C82-877C-CF2BF93C85E0}"/>
              </a:ext>
            </a:extLst>
          </p:cNvPr>
          <p:cNvSpPr>
            <a:spLocks noGrp="1"/>
          </p:cNvSpPr>
          <p:nvPr>
            <p:ph type="title"/>
          </p:nvPr>
        </p:nvSpPr>
        <p:spPr/>
        <p:txBody>
          <a:bodyPr>
            <a:normAutofit/>
          </a:bodyPr>
          <a:lstStyle/>
          <a:p>
            <a:r>
              <a:rPr lang="en-IN" sz="2000" b="1" i="0" dirty="0">
                <a:effectLst/>
                <a:latin typeface="+mn-lt"/>
              </a:rPr>
              <a:t>The WHERE Clause</a:t>
            </a:r>
            <a:r>
              <a:rPr lang="en-IN" sz="2000" dirty="0">
                <a:latin typeface="+mn-lt"/>
              </a:rPr>
              <a:t>:</a:t>
            </a:r>
            <a:endParaRPr lang="en-US" sz="2000" dirty="0">
              <a:latin typeface="+mn-lt"/>
            </a:endParaRPr>
          </a:p>
        </p:txBody>
      </p:sp>
      <p:sp>
        <p:nvSpPr>
          <p:cNvPr id="3" name="Content Placeholder 2">
            <a:extLst>
              <a:ext uri="{FF2B5EF4-FFF2-40B4-BE49-F238E27FC236}">
                <a16:creationId xmlns:a16="http://schemas.microsoft.com/office/drawing/2014/main" id="{1100362B-81E3-4BC5-A4DE-E767A26FB71E}"/>
              </a:ext>
            </a:extLst>
          </p:cNvPr>
          <p:cNvSpPr>
            <a:spLocks noGrp="1"/>
          </p:cNvSpPr>
          <p:nvPr>
            <p:ph sz="half" idx="2"/>
          </p:nvPr>
        </p:nvSpPr>
        <p:spPr>
          <a:xfrm>
            <a:off x="320431" y="2438409"/>
            <a:ext cx="6017846" cy="4100506"/>
          </a:xfrm>
        </p:spPr>
        <p:txBody>
          <a:bodyPr/>
          <a:lstStyle/>
          <a:p>
            <a:pPr>
              <a:buFont typeface="Wingdings" pitchFamily="2" charset="2"/>
              <a:buChar char="Ø"/>
            </a:pPr>
            <a:r>
              <a:rPr lang="en-IN" sz="1400" i="0" dirty="0">
                <a:solidFill>
                  <a:schemeClr val="tx1"/>
                </a:solidFill>
                <a:effectLst/>
                <a:latin typeface="-apple-system"/>
              </a:rPr>
              <a:t>The WHERE clause in SQL is an abstract form/type of FROM clause. The WHERE clause is added along with FROM clause in order to generate most filtered/summarized result.</a:t>
            </a:r>
          </a:p>
        </p:txBody>
      </p:sp>
      <p:graphicFrame>
        <p:nvGraphicFramePr>
          <p:cNvPr id="4" name="Table 3">
            <a:extLst>
              <a:ext uri="{FF2B5EF4-FFF2-40B4-BE49-F238E27FC236}">
                <a16:creationId xmlns:a16="http://schemas.microsoft.com/office/drawing/2014/main" id="{B1C6E462-E6BD-A9A9-59E8-52C3F6EBB25A}"/>
              </a:ext>
            </a:extLst>
          </p:cNvPr>
          <p:cNvGraphicFramePr>
            <a:graphicFrameLocks noGrp="1"/>
          </p:cNvGraphicFramePr>
          <p:nvPr/>
        </p:nvGraphicFramePr>
        <p:xfrm>
          <a:off x="687754" y="3121947"/>
          <a:ext cx="4806461" cy="365760"/>
        </p:xfrm>
        <a:graphic>
          <a:graphicData uri="http://schemas.openxmlformats.org/drawingml/2006/table">
            <a:tbl>
              <a:tblPr/>
              <a:tblGrid>
                <a:gridCol w="4806461">
                  <a:extLst>
                    <a:ext uri="{9D8B030D-6E8A-4147-A177-3AD203B41FA5}">
                      <a16:colId xmlns:a16="http://schemas.microsoft.com/office/drawing/2014/main" val="1339531463"/>
                    </a:ext>
                  </a:extLst>
                </a:gridCol>
              </a:tblGrid>
              <a:tr h="307050">
                <a:tc>
                  <a:txBody>
                    <a:bodyPr/>
                    <a:lstStyle/>
                    <a:p>
                      <a:pPr algn="l"/>
                      <a:r>
                        <a:rPr lang="en-IN" b="1" dirty="0">
                          <a:solidFill>
                            <a:srgbClr val="000000"/>
                          </a:solidFill>
                          <a:effectLst/>
                        </a:rPr>
                        <a:t>Syntax</a:t>
                      </a:r>
                      <a:r>
                        <a:rPr lang="en-IN" b="1" dirty="0">
                          <a:solidFill>
                            <a:srgbClr val="E06092"/>
                          </a:solidFill>
                          <a:effectLst/>
                        </a:rPr>
                        <a:t> : </a:t>
                      </a:r>
                      <a:r>
                        <a:rPr lang="en-IN" sz="1400" b="1" dirty="0">
                          <a:solidFill>
                            <a:srgbClr val="FF0000"/>
                          </a:solidFill>
                          <a:effectLst/>
                        </a:rPr>
                        <a:t>SELECT * FROM </a:t>
                      </a:r>
                      <a:r>
                        <a:rPr lang="en-IN" sz="1400" b="1" dirty="0" err="1">
                          <a:solidFill>
                            <a:srgbClr val="FF0000"/>
                          </a:solidFill>
                          <a:effectLst/>
                        </a:rPr>
                        <a:t>Table_Name</a:t>
                      </a:r>
                      <a:r>
                        <a:rPr lang="en-IN" sz="1400" b="1" dirty="0">
                          <a:solidFill>
                            <a:srgbClr val="FF0000"/>
                          </a:solidFill>
                          <a:effectLst/>
                        </a:rPr>
                        <a:t> WHERE “Condition”;</a:t>
                      </a:r>
                      <a:endParaRPr lang="en-IN" sz="14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976435067"/>
                  </a:ext>
                </a:extLst>
              </a:tr>
            </a:tbl>
          </a:graphicData>
        </a:graphic>
      </p:graphicFrame>
      <p:sp>
        <p:nvSpPr>
          <p:cNvPr id="5" name="Rectangle 1">
            <a:extLst>
              <a:ext uri="{FF2B5EF4-FFF2-40B4-BE49-F238E27FC236}">
                <a16:creationId xmlns:a16="http://schemas.microsoft.com/office/drawing/2014/main" id="{6DB92053-7D49-202F-E1E8-357028DAEC09}"/>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262DA60-2853-7287-5408-ED640728B6BF}"/>
              </a:ext>
            </a:extLst>
          </p:cNvPr>
          <p:cNvSpPr txBox="1"/>
          <p:nvPr/>
        </p:nvSpPr>
        <p:spPr>
          <a:xfrm>
            <a:off x="656492" y="3626339"/>
            <a:ext cx="5439508" cy="2092881"/>
          </a:xfrm>
          <a:prstGeom prst="rect">
            <a:avLst/>
          </a:prstGeom>
          <a:noFill/>
        </p:spPr>
        <p:txBody>
          <a:bodyPr wrap="square">
            <a:spAutoFit/>
          </a:bodyPr>
          <a:lstStyle/>
          <a:p>
            <a:r>
              <a:rPr lang="en-IN" b="1" i="0" dirty="0">
                <a:solidFill>
                  <a:srgbClr val="FF0000"/>
                </a:solidFill>
                <a:effectLst/>
                <a:latin typeface="-apple-system"/>
              </a:rPr>
              <a:t>For example </a:t>
            </a:r>
            <a:r>
              <a:rPr lang="en-IN" b="1" i="0" dirty="0">
                <a:solidFill>
                  <a:srgbClr val="E06092"/>
                </a:solidFill>
                <a:effectLst/>
                <a:latin typeface="-apple-system"/>
              </a:rPr>
              <a:t>: </a:t>
            </a:r>
            <a:r>
              <a:rPr lang="en-IN" sz="1400" b="1" i="0" dirty="0">
                <a:effectLst/>
                <a:latin typeface="-apple-system"/>
              </a:rPr>
              <a:t> </a:t>
            </a:r>
            <a:r>
              <a:rPr lang="en-IN" sz="1400" i="0" dirty="0">
                <a:effectLst/>
                <a:latin typeface="-apple-system"/>
              </a:rPr>
              <a:t>Consider the table of </a:t>
            </a:r>
            <a:r>
              <a:rPr lang="en-IN" sz="1400" i="0" dirty="0" err="1">
                <a:effectLst/>
                <a:latin typeface="-apple-system"/>
              </a:rPr>
              <a:t>student_details</a:t>
            </a:r>
            <a:r>
              <a:rPr lang="en-IN" sz="1400" i="0" dirty="0">
                <a:effectLst/>
                <a:latin typeface="-apple-system"/>
              </a:rPr>
              <a:t>. WHERE clause can be used to fetch specific data present in the </a:t>
            </a:r>
            <a:r>
              <a:rPr lang="en-IN" sz="1400" i="0" dirty="0" err="1">
                <a:effectLst/>
                <a:latin typeface="-apple-system"/>
              </a:rPr>
              <a:t>student_details</a:t>
            </a:r>
            <a:r>
              <a:rPr lang="en-IN" sz="1400" i="0" dirty="0">
                <a:effectLst/>
                <a:latin typeface="-apple-system"/>
              </a:rPr>
              <a:t> table. Below is the query.</a:t>
            </a:r>
          </a:p>
          <a:p>
            <a:endParaRPr lang="en-IN" sz="1400" i="0" dirty="0">
              <a:effectLst/>
              <a:latin typeface="-apple-system"/>
            </a:endParaRPr>
          </a:p>
          <a:p>
            <a:r>
              <a:rPr lang="en-IN" sz="1400" b="1" i="0" dirty="0">
                <a:solidFill>
                  <a:srgbClr val="000000"/>
                </a:solidFill>
                <a:effectLst/>
                <a:latin typeface="-apple-system"/>
              </a:rPr>
              <a:t>Table</a:t>
            </a:r>
            <a:r>
              <a:rPr lang="en-IN" sz="1400" b="1" i="0" dirty="0">
                <a:solidFill>
                  <a:srgbClr val="E06092"/>
                </a:solidFill>
                <a:effectLst/>
                <a:latin typeface="-apple-system"/>
              </a:rPr>
              <a:t> : </a:t>
            </a:r>
            <a:r>
              <a:rPr lang="en-IN" sz="1400" b="1" i="0" dirty="0" err="1">
                <a:solidFill>
                  <a:srgbClr val="0000FF"/>
                </a:solidFill>
                <a:effectLst/>
                <a:latin typeface="-apple-system"/>
              </a:rPr>
              <a:t>student_details</a:t>
            </a:r>
            <a:endParaRPr lang="en-IN" sz="1400" b="1" i="0" dirty="0">
              <a:solidFill>
                <a:srgbClr val="0000FF"/>
              </a:solidFill>
              <a:effectLst/>
              <a:latin typeface="-apple-system"/>
            </a:endParaRPr>
          </a:p>
          <a:p>
            <a:endParaRPr lang="en-IN" sz="1400" b="1" dirty="0">
              <a:solidFill>
                <a:srgbClr val="0000FF"/>
              </a:solidFill>
              <a:latin typeface="-apple-system"/>
            </a:endParaRPr>
          </a:p>
          <a:p>
            <a:endParaRPr lang="en-IN" sz="1400" b="1" i="0" dirty="0">
              <a:solidFill>
                <a:srgbClr val="0000FF"/>
              </a:solidFill>
              <a:effectLst/>
              <a:latin typeface="-apple-system"/>
            </a:endParaRPr>
          </a:p>
          <a:p>
            <a:endParaRPr lang="en-IN" sz="1400" b="1" dirty="0">
              <a:solidFill>
                <a:srgbClr val="0000FF"/>
              </a:solidFill>
              <a:latin typeface="-apple-system"/>
            </a:endParaRPr>
          </a:p>
          <a:p>
            <a:endParaRPr lang="en-US" sz="1400" dirty="0"/>
          </a:p>
        </p:txBody>
      </p:sp>
      <p:pic>
        <p:nvPicPr>
          <p:cNvPr id="16389" name="Picture 5" descr="This a sample table that can be used for sql WHERE clause.">
            <a:extLst>
              <a:ext uri="{FF2B5EF4-FFF2-40B4-BE49-F238E27FC236}">
                <a16:creationId xmlns:a16="http://schemas.microsoft.com/office/drawing/2014/main" id="{A19E9DA5-95B8-F340-A151-E9FA8359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203" y="4889313"/>
            <a:ext cx="3281485" cy="1092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4F63C31-C7D8-5587-BED7-0692624911DB}"/>
              </a:ext>
            </a:extLst>
          </p:cNvPr>
          <p:cNvSpPr txBox="1"/>
          <p:nvPr/>
        </p:nvSpPr>
        <p:spPr>
          <a:xfrm>
            <a:off x="656492" y="6041292"/>
            <a:ext cx="3546548" cy="307777"/>
          </a:xfrm>
          <a:prstGeom prst="rect">
            <a:avLst/>
          </a:prstGeom>
          <a:noFill/>
        </p:spPr>
        <p:txBody>
          <a:bodyPr wrap="none" rtlCol="0">
            <a:spAutoFit/>
          </a:bodyPr>
          <a:lstStyle/>
          <a:p>
            <a:r>
              <a:rPr lang="en-IN" sz="1400" i="0" dirty="0">
                <a:solidFill>
                  <a:srgbClr val="212529"/>
                </a:solidFill>
                <a:effectLst/>
                <a:latin typeface="-apple-system"/>
              </a:rPr>
              <a:t>Sample </a:t>
            </a:r>
            <a:r>
              <a:rPr lang="en-IN" sz="1400" i="0" dirty="0" err="1">
                <a:solidFill>
                  <a:srgbClr val="212529"/>
                </a:solidFill>
                <a:effectLst/>
                <a:latin typeface="-apple-system"/>
              </a:rPr>
              <a:t>Student_Details</a:t>
            </a:r>
            <a:r>
              <a:rPr lang="en-IN" sz="1400" i="0" dirty="0">
                <a:solidFill>
                  <a:srgbClr val="212529"/>
                </a:solidFill>
                <a:effectLst/>
                <a:latin typeface="-apple-system"/>
              </a:rPr>
              <a:t> Table : WHERE Clause</a:t>
            </a:r>
            <a:endParaRPr lang="en-US" sz="1400" dirty="0"/>
          </a:p>
        </p:txBody>
      </p:sp>
      <p:pic>
        <p:nvPicPr>
          <p:cNvPr id="16391" name="Picture 7" descr="This image describes the output of WHERE Clause.">
            <a:extLst>
              <a:ext uri="{FF2B5EF4-FFF2-40B4-BE49-F238E27FC236}">
                <a16:creationId xmlns:a16="http://schemas.microsoft.com/office/drawing/2014/main" id="{9882AD6E-92C5-83C8-E5AC-075BB36C4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030" y="4497473"/>
            <a:ext cx="3530600" cy="1041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AEE5284-D668-9C91-383B-F6FB7F204E2F}"/>
              </a:ext>
            </a:extLst>
          </p:cNvPr>
          <p:cNvSpPr txBox="1"/>
          <p:nvPr/>
        </p:nvSpPr>
        <p:spPr>
          <a:xfrm>
            <a:off x="7135446" y="3962772"/>
            <a:ext cx="984739" cy="369332"/>
          </a:xfrm>
          <a:prstGeom prst="rect">
            <a:avLst/>
          </a:prstGeom>
          <a:noFill/>
        </p:spPr>
        <p:txBody>
          <a:bodyPr wrap="square" rtlCol="0">
            <a:spAutoFit/>
          </a:bodyPr>
          <a:lstStyle/>
          <a:p>
            <a:r>
              <a:rPr lang="en-IN" b="1" i="0" dirty="0">
                <a:solidFill>
                  <a:srgbClr val="FF0000"/>
                </a:solidFill>
                <a:effectLst/>
                <a:latin typeface="-apple-system"/>
              </a:rPr>
              <a:t>Output</a:t>
            </a:r>
            <a:endParaRPr lang="en-US" dirty="0">
              <a:solidFill>
                <a:srgbClr val="FF0000"/>
              </a:solidFill>
            </a:endParaRPr>
          </a:p>
        </p:txBody>
      </p:sp>
      <p:sp>
        <p:nvSpPr>
          <p:cNvPr id="13" name="TextBox 12">
            <a:extLst>
              <a:ext uri="{FF2B5EF4-FFF2-40B4-BE49-F238E27FC236}">
                <a16:creationId xmlns:a16="http://schemas.microsoft.com/office/drawing/2014/main" id="{6141FEE9-F99B-B01D-D6A7-E71081554793}"/>
              </a:ext>
            </a:extLst>
          </p:cNvPr>
          <p:cNvSpPr txBox="1"/>
          <p:nvPr/>
        </p:nvSpPr>
        <p:spPr>
          <a:xfrm>
            <a:off x="6527800" y="3040062"/>
            <a:ext cx="5062415" cy="584775"/>
          </a:xfrm>
          <a:prstGeom prst="rect">
            <a:avLst/>
          </a:prstGeom>
          <a:noFill/>
        </p:spPr>
        <p:txBody>
          <a:bodyPr wrap="square" rtlCol="0">
            <a:spAutoFit/>
          </a:bodyPr>
          <a:lstStyle/>
          <a:p>
            <a:r>
              <a:rPr lang="en-IN" b="1" dirty="0">
                <a:solidFill>
                  <a:srgbClr val="000000"/>
                </a:solidFill>
                <a:effectLst/>
              </a:rPr>
              <a:t>Query</a:t>
            </a:r>
            <a:r>
              <a:rPr lang="en-IN" b="1" dirty="0">
                <a:solidFill>
                  <a:srgbClr val="E06092"/>
                </a:solidFill>
                <a:effectLst/>
              </a:rPr>
              <a:t> : </a:t>
            </a:r>
            <a:r>
              <a:rPr lang="en-IN" sz="1400" dirty="0">
                <a:solidFill>
                  <a:srgbClr val="FF0000"/>
                </a:solidFill>
                <a:effectLst/>
              </a:rPr>
              <a:t>SELECT * FROM </a:t>
            </a:r>
            <a:r>
              <a:rPr lang="en-IN" sz="1400" dirty="0" err="1">
                <a:solidFill>
                  <a:srgbClr val="FF0000"/>
                </a:solidFill>
                <a:effectLst/>
              </a:rPr>
              <a:t>student_table</a:t>
            </a:r>
            <a:r>
              <a:rPr lang="en-IN" sz="1400" dirty="0">
                <a:solidFill>
                  <a:srgbClr val="FF0000"/>
                </a:solidFill>
                <a:effectLst/>
              </a:rPr>
              <a:t> WHERE </a:t>
            </a:r>
            <a:r>
              <a:rPr lang="en-IN" sz="1400" dirty="0" err="1">
                <a:solidFill>
                  <a:srgbClr val="FF0000"/>
                </a:solidFill>
                <a:effectLst/>
              </a:rPr>
              <a:t>Roll_No</a:t>
            </a:r>
            <a:r>
              <a:rPr lang="en-IN" sz="1400" dirty="0">
                <a:solidFill>
                  <a:srgbClr val="FF0000"/>
                </a:solidFill>
                <a:effectLst/>
              </a:rPr>
              <a:t> = 1;</a:t>
            </a:r>
            <a:br>
              <a:rPr lang="en-IN" sz="1400" dirty="0"/>
            </a:br>
            <a:endParaRPr lang="en-US" sz="1400" dirty="0"/>
          </a:p>
        </p:txBody>
      </p:sp>
    </p:spTree>
    <p:extLst>
      <p:ext uri="{BB962C8B-B14F-4D97-AF65-F5344CB8AC3E}">
        <p14:creationId xmlns:p14="http://schemas.microsoft.com/office/powerpoint/2010/main" val="216609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2F8C-C66C-27ED-B775-AF674BC9CECB}"/>
              </a:ext>
            </a:extLst>
          </p:cNvPr>
          <p:cNvSpPr>
            <a:spLocks noGrp="1"/>
          </p:cNvSpPr>
          <p:nvPr>
            <p:ph type="title"/>
          </p:nvPr>
        </p:nvSpPr>
        <p:spPr/>
        <p:txBody>
          <a:bodyPr>
            <a:normAutofit/>
          </a:bodyPr>
          <a:lstStyle/>
          <a:p>
            <a:r>
              <a:rPr lang="en-IN" sz="2000" b="1" i="0" dirty="0">
                <a:effectLst/>
                <a:latin typeface="-apple-system"/>
              </a:rPr>
              <a:t>The DISTINCT Clause</a:t>
            </a:r>
            <a:r>
              <a:rPr lang="en-IN" sz="2000" dirty="0">
                <a:latin typeface="-apple-system"/>
              </a:rPr>
              <a:t>:</a:t>
            </a:r>
            <a:endParaRPr lang="en-US" sz="2000" dirty="0"/>
          </a:p>
        </p:txBody>
      </p:sp>
      <p:sp>
        <p:nvSpPr>
          <p:cNvPr id="3" name="Content Placeholder 2">
            <a:extLst>
              <a:ext uri="{FF2B5EF4-FFF2-40B4-BE49-F238E27FC236}">
                <a16:creationId xmlns:a16="http://schemas.microsoft.com/office/drawing/2014/main" id="{47C0567D-65DF-D0E3-2FD8-E6019FDD2FDE}"/>
              </a:ext>
            </a:extLst>
          </p:cNvPr>
          <p:cNvSpPr>
            <a:spLocks noGrp="1"/>
          </p:cNvSpPr>
          <p:nvPr>
            <p:ph sz="half" idx="2"/>
          </p:nvPr>
        </p:nvSpPr>
        <p:spPr>
          <a:xfrm>
            <a:off x="359508" y="2454031"/>
            <a:ext cx="6627446" cy="4139591"/>
          </a:xfrm>
        </p:spPr>
        <p:txBody>
          <a:bodyPr/>
          <a:lstStyle/>
          <a:p>
            <a:pPr>
              <a:buFont typeface="Wingdings" pitchFamily="2" charset="2"/>
              <a:buChar char="Ø"/>
            </a:pPr>
            <a:r>
              <a:rPr lang="en-IN" sz="1400" i="0" dirty="0">
                <a:solidFill>
                  <a:schemeClr val="tx1"/>
                </a:solidFill>
                <a:effectLst/>
                <a:latin typeface="+mn-lt"/>
              </a:rPr>
              <a:t>The DISTINCT clause in SQL is used to fetch unique and non-redundant data/records every time the query is executed. It is used with SELECT clause.</a:t>
            </a:r>
          </a:p>
          <a:p>
            <a:endParaRPr lang="en-US" dirty="0"/>
          </a:p>
          <a:p>
            <a:pPr>
              <a:buFont typeface="Wingdings" pitchFamily="2" charset="2"/>
              <a:buChar char="Ø"/>
            </a:pPr>
            <a:r>
              <a:rPr lang="en-IN" sz="1400" b="1" i="0" dirty="0">
                <a:solidFill>
                  <a:srgbClr val="FF0000"/>
                </a:solidFill>
                <a:effectLst/>
                <a:latin typeface="-apple-system"/>
              </a:rPr>
              <a:t>For example </a:t>
            </a:r>
            <a:r>
              <a:rPr lang="en-IN" b="1" i="0" dirty="0">
                <a:solidFill>
                  <a:srgbClr val="E06092"/>
                </a:solidFill>
                <a:effectLst/>
                <a:latin typeface="-apple-system"/>
              </a:rPr>
              <a:t>: </a:t>
            </a:r>
            <a:r>
              <a:rPr lang="en-IN" sz="1400" i="0" dirty="0">
                <a:solidFill>
                  <a:schemeClr val="tx1"/>
                </a:solidFill>
                <a:effectLst/>
                <a:latin typeface="-apple-system"/>
              </a:rPr>
              <a:t>Consider the table of </a:t>
            </a:r>
            <a:r>
              <a:rPr lang="en-IN" sz="1400" i="0" dirty="0" err="1">
                <a:solidFill>
                  <a:schemeClr val="tx1"/>
                </a:solidFill>
                <a:effectLst/>
                <a:latin typeface="-apple-system"/>
              </a:rPr>
              <a:t>student_details</a:t>
            </a:r>
            <a:r>
              <a:rPr lang="en-IN" sz="1400" i="0" dirty="0">
                <a:solidFill>
                  <a:schemeClr val="tx1"/>
                </a:solidFill>
                <a:effectLst/>
                <a:latin typeface="-apple-system"/>
              </a:rPr>
              <a:t>. Distinct clause can be used to fetch unique data present in the student_ details table. Below is the query.</a:t>
            </a:r>
          </a:p>
          <a:p>
            <a:pPr>
              <a:buFont typeface="Wingdings" pitchFamily="2" charset="2"/>
              <a:buChar char="Ø"/>
            </a:pPr>
            <a:r>
              <a:rPr lang="en-IN" sz="1400" b="1" i="0" dirty="0">
                <a:solidFill>
                  <a:srgbClr val="000000"/>
                </a:solidFill>
                <a:effectLst/>
                <a:latin typeface="-apple-system"/>
              </a:rPr>
              <a:t>Table </a:t>
            </a:r>
            <a:r>
              <a:rPr lang="en-IN" sz="1400" b="1" i="0" dirty="0">
                <a:solidFill>
                  <a:srgbClr val="E06092"/>
                </a:solidFill>
                <a:effectLst/>
                <a:latin typeface="-apple-system"/>
              </a:rPr>
              <a:t>: </a:t>
            </a:r>
            <a:r>
              <a:rPr lang="en-IN" sz="1400" b="1" i="0" dirty="0" err="1">
                <a:solidFill>
                  <a:srgbClr val="0000FF"/>
                </a:solidFill>
                <a:effectLst/>
                <a:latin typeface="-apple-system"/>
              </a:rPr>
              <a:t>student_details</a:t>
            </a:r>
            <a:endParaRPr lang="en-IN" sz="1400" b="1" i="0" dirty="0">
              <a:solidFill>
                <a:srgbClr val="0000FF"/>
              </a:solidFill>
              <a:effectLst/>
              <a:latin typeface="-apple-system"/>
            </a:endParaRPr>
          </a:p>
          <a:p>
            <a:pPr>
              <a:buFont typeface="Wingdings" pitchFamily="2" charset="2"/>
              <a:buChar char="Ø"/>
            </a:pPr>
            <a:endParaRPr lang="en-IN" sz="1400" i="0" dirty="0">
              <a:solidFill>
                <a:schemeClr val="tx1"/>
              </a:solidFill>
              <a:effectLst/>
              <a:latin typeface="-apple-system"/>
            </a:endParaRPr>
          </a:p>
          <a:p>
            <a:endParaRPr lang="en-US" sz="1400" dirty="0">
              <a:solidFill>
                <a:schemeClr val="tx1"/>
              </a:solidFill>
            </a:endParaRPr>
          </a:p>
        </p:txBody>
      </p:sp>
      <p:graphicFrame>
        <p:nvGraphicFramePr>
          <p:cNvPr id="4" name="Table 3">
            <a:extLst>
              <a:ext uri="{FF2B5EF4-FFF2-40B4-BE49-F238E27FC236}">
                <a16:creationId xmlns:a16="http://schemas.microsoft.com/office/drawing/2014/main" id="{2655E3BA-88DB-3945-5A22-3689198607E9}"/>
              </a:ext>
            </a:extLst>
          </p:cNvPr>
          <p:cNvGraphicFramePr>
            <a:graphicFrameLocks noGrp="1"/>
          </p:cNvGraphicFramePr>
          <p:nvPr/>
        </p:nvGraphicFramePr>
        <p:xfrm>
          <a:off x="516711" y="2997798"/>
          <a:ext cx="6158521" cy="579120"/>
        </p:xfrm>
        <a:graphic>
          <a:graphicData uri="http://schemas.openxmlformats.org/drawingml/2006/table">
            <a:tbl>
              <a:tblPr/>
              <a:tblGrid>
                <a:gridCol w="6158521">
                  <a:extLst>
                    <a:ext uri="{9D8B030D-6E8A-4147-A177-3AD203B41FA5}">
                      <a16:colId xmlns:a16="http://schemas.microsoft.com/office/drawing/2014/main" val="3311021135"/>
                    </a:ext>
                  </a:extLst>
                </a:gridCol>
              </a:tblGrid>
              <a:tr h="0">
                <a:tc>
                  <a:txBody>
                    <a:bodyPr/>
                    <a:lstStyle/>
                    <a:p>
                      <a:pPr algn="l"/>
                      <a:r>
                        <a:rPr lang="en-IN" b="1" dirty="0">
                          <a:solidFill>
                            <a:srgbClr val="000000"/>
                          </a:solidFill>
                          <a:effectLst/>
                        </a:rPr>
                        <a:t>Syntax</a:t>
                      </a:r>
                      <a:r>
                        <a:rPr lang="en-IN" b="1" dirty="0">
                          <a:solidFill>
                            <a:srgbClr val="E06092"/>
                          </a:solidFill>
                          <a:effectLst/>
                        </a:rPr>
                        <a:t> : </a:t>
                      </a:r>
                      <a:r>
                        <a:rPr lang="en-IN" sz="1400" b="1" dirty="0">
                          <a:solidFill>
                            <a:srgbClr val="FF0000"/>
                          </a:solidFill>
                          <a:effectLst/>
                        </a:rPr>
                        <a:t>SELECT DISTINCT Column_Name1, Column_Name2,… FROM </a:t>
                      </a:r>
                      <a:r>
                        <a:rPr lang="en-IN" sz="1400" b="1" dirty="0" err="1">
                          <a:solidFill>
                            <a:srgbClr val="FF0000"/>
                          </a:solidFill>
                          <a:effectLst/>
                        </a:rPr>
                        <a:t>Table_Name</a:t>
                      </a:r>
                      <a:r>
                        <a:rPr lang="en-IN" sz="1400" b="1" dirty="0">
                          <a:solidFill>
                            <a:srgbClr val="FF0000"/>
                          </a:solidFill>
                          <a:effectLst/>
                        </a:rPr>
                        <a:t>;</a:t>
                      </a:r>
                      <a:endParaRPr lang="en-IN" sz="14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900639147"/>
                  </a:ext>
                </a:extLst>
              </a:tr>
            </a:tbl>
          </a:graphicData>
        </a:graphic>
      </p:graphicFrame>
      <p:sp>
        <p:nvSpPr>
          <p:cNvPr id="5" name="Rectangle 1">
            <a:extLst>
              <a:ext uri="{FF2B5EF4-FFF2-40B4-BE49-F238E27FC236}">
                <a16:creationId xmlns:a16="http://schemas.microsoft.com/office/drawing/2014/main" id="{3E67CE64-FFD1-927E-F005-D606E0A40AD9}"/>
              </a:ext>
            </a:extLst>
          </p:cNvPr>
          <p:cNvSpPr>
            <a:spLocks noChangeArrowheads="1"/>
          </p:cNvSpPr>
          <p:nvPr/>
        </p:nvSpPr>
        <p:spPr bwMode="auto">
          <a:xfrm>
            <a:off x="516711" y="29973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7413" name="Picture 5" descr="This a sample table that can be used for sql DISTINCT clause.">
            <a:extLst>
              <a:ext uri="{FF2B5EF4-FFF2-40B4-BE49-F238E27FC236}">
                <a16:creationId xmlns:a16="http://schemas.microsoft.com/office/drawing/2014/main" id="{1056BB53-4DDB-384D-3B07-DB2F90CD0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4754796"/>
            <a:ext cx="3851030" cy="13692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D68D00-42F2-3869-7E09-7337D4605145}"/>
              </a:ext>
            </a:extLst>
          </p:cNvPr>
          <p:cNvSpPr txBox="1"/>
          <p:nvPr/>
        </p:nvSpPr>
        <p:spPr>
          <a:xfrm>
            <a:off x="359509" y="6174154"/>
            <a:ext cx="5606056" cy="369332"/>
          </a:xfrm>
          <a:prstGeom prst="rect">
            <a:avLst/>
          </a:prstGeom>
          <a:noFill/>
        </p:spPr>
        <p:txBody>
          <a:bodyPr wrap="square" rtlCol="0">
            <a:spAutoFit/>
          </a:bodyPr>
          <a:lstStyle/>
          <a:p>
            <a:r>
              <a:rPr lang="en-IN" i="0" dirty="0">
                <a:effectLst/>
                <a:latin typeface="-apple-system"/>
              </a:rPr>
              <a:t>Sample </a:t>
            </a:r>
            <a:r>
              <a:rPr lang="en-IN" i="0" dirty="0" err="1">
                <a:effectLst/>
                <a:latin typeface="-apple-system"/>
              </a:rPr>
              <a:t>Student_Details</a:t>
            </a:r>
            <a:r>
              <a:rPr lang="en-IN" i="0" dirty="0">
                <a:effectLst/>
                <a:latin typeface="-apple-system"/>
              </a:rPr>
              <a:t> Table : DISTINCT Clause</a:t>
            </a:r>
            <a:endParaRPr lang="en-US" dirty="0"/>
          </a:p>
        </p:txBody>
      </p:sp>
      <p:sp>
        <p:nvSpPr>
          <p:cNvPr id="8" name="TextBox 7">
            <a:extLst>
              <a:ext uri="{FF2B5EF4-FFF2-40B4-BE49-F238E27FC236}">
                <a16:creationId xmlns:a16="http://schemas.microsoft.com/office/drawing/2014/main" id="{95485179-BEB8-BBA3-210C-65D05C3DDFEB}"/>
              </a:ext>
            </a:extLst>
          </p:cNvPr>
          <p:cNvSpPr txBox="1"/>
          <p:nvPr/>
        </p:nvSpPr>
        <p:spPr>
          <a:xfrm>
            <a:off x="6986954" y="2812656"/>
            <a:ext cx="4486030" cy="369332"/>
          </a:xfrm>
          <a:prstGeom prst="rect">
            <a:avLst/>
          </a:prstGeom>
          <a:noFill/>
        </p:spPr>
        <p:txBody>
          <a:bodyPr wrap="square" rtlCol="0">
            <a:spAutoFit/>
          </a:bodyPr>
          <a:lstStyle/>
          <a:p>
            <a:r>
              <a:rPr lang="en-IN" b="1" i="0" dirty="0">
                <a:solidFill>
                  <a:srgbClr val="000000"/>
                </a:solidFill>
                <a:effectLst/>
                <a:latin typeface="-apple-system"/>
              </a:rPr>
              <a:t>Query</a:t>
            </a:r>
            <a:r>
              <a:rPr lang="en-IN" b="1" i="0" dirty="0">
                <a:solidFill>
                  <a:srgbClr val="E06092"/>
                </a:solidFill>
                <a:effectLst/>
                <a:latin typeface="-apple-system"/>
              </a:rPr>
              <a:t> : </a:t>
            </a:r>
            <a:r>
              <a:rPr lang="en-IN" sz="1400" b="1" i="0" dirty="0">
                <a:solidFill>
                  <a:srgbClr val="FF0000"/>
                </a:solidFill>
                <a:effectLst/>
              </a:rPr>
              <a:t>SELECT DISTINCT City FROM </a:t>
            </a:r>
            <a:r>
              <a:rPr lang="en-IN" sz="1400" b="1" i="0" dirty="0" err="1">
                <a:solidFill>
                  <a:srgbClr val="FF0000"/>
                </a:solidFill>
                <a:effectLst/>
              </a:rPr>
              <a:t>student_details</a:t>
            </a:r>
            <a:r>
              <a:rPr lang="en-IN" sz="1400" b="1" i="0" dirty="0">
                <a:solidFill>
                  <a:srgbClr val="FF0000"/>
                </a:solidFill>
                <a:effectLst/>
              </a:rPr>
              <a:t>;</a:t>
            </a:r>
            <a:endParaRPr lang="en-US" sz="1400" dirty="0"/>
          </a:p>
        </p:txBody>
      </p:sp>
      <p:pic>
        <p:nvPicPr>
          <p:cNvPr id="17415" name="Picture 7" descr="This image describes the output of DISTINCT Clause.">
            <a:extLst>
              <a:ext uri="{FF2B5EF4-FFF2-40B4-BE49-F238E27FC236}">
                <a16:creationId xmlns:a16="http://schemas.microsoft.com/office/drawing/2014/main" id="{B6174C3F-798D-55CC-4838-99FFD9E6C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970" y="4337517"/>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E3923A1-5C7F-F28B-C972-8A6DEF999AE7}"/>
              </a:ext>
            </a:extLst>
          </p:cNvPr>
          <p:cNvSpPr txBox="1"/>
          <p:nvPr/>
        </p:nvSpPr>
        <p:spPr>
          <a:xfrm>
            <a:off x="7870092" y="3610708"/>
            <a:ext cx="870751" cy="369332"/>
          </a:xfrm>
          <a:prstGeom prst="rect">
            <a:avLst/>
          </a:prstGeom>
          <a:noFill/>
        </p:spPr>
        <p:txBody>
          <a:bodyPr wrap="none" rtlCol="0">
            <a:spAutoFit/>
          </a:bodyPr>
          <a:lstStyle/>
          <a:p>
            <a:r>
              <a:rPr lang="en-IN" b="1" i="0" dirty="0">
                <a:solidFill>
                  <a:srgbClr val="FF0000"/>
                </a:solidFill>
                <a:effectLst/>
                <a:latin typeface="-apple-system"/>
              </a:rPr>
              <a:t>Output</a:t>
            </a:r>
            <a:endParaRPr lang="en-US" dirty="0">
              <a:solidFill>
                <a:srgbClr val="FF0000"/>
              </a:solidFill>
            </a:endParaRPr>
          </a:p>
        </p:txBody>
      </p:sp>
    </p:spTree>
    <p:extLst>
      <p:ext uri="{BB962C8B-B14F-4D97-AF65-F5344CB8AC3E}">
        <p14:creationId xmlns:p14="http://schemas.microsoft.com/office/powerpoint/2010/main" val="120755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76F6-5AFE-C2B6-C264-FD354EAF8C23}"/>
              </a:ext>
            </a:extLst>
          </p:cNvPr>
          <p:cNvSpPr>
            <a:spLocks noGrp="1"/>
          </p:cNvSpPr>
          <p:nvPr>
            <p:ph type="title"/>
          </p:nvPr>
        </p:nvSpPr>
        <p:spPr/>
        <p:txBody>
          <a:bodyPr/>
          <a:lstStyle/>
          <a:p>
            <a:r>
              <a:rPr lang="en-IN" sz="2000" b="1" i="0" dirty="0">
                <a:effectLst/>
                <a:latin typeface="-apple-system"/>
              </a:rPr>
              <a:t>The GROUP BY Clause:</a:t>
            </a:r>
            <a:endParaRPr lang="en-US" sz="2000" dirty="0"/>
          </a:p>
        </p:txBody>
      </p:sp>
      <p:sp>
        <p:nvSpPr>
          <p:cNvPr id="3" name="Content Placeholder 2">
            <a:extLst>
              <a:ext uri="{FF2B5EF4-FFF2-40B4-BE49-F238E27FC236}">
                <a16:creationId xmlns:a16="http://schemas.microsoft.com/office/drawing/2014/main" id="{8D934F7D-E4CB-DF0F-1AC7-CAB43416EBC0}"/>
              </a:ext>
            </a:extLst>
          </p:cNvPr>
          <p:cNvSpPr>
            <a:spLocks noGrp="1"/>
          </p:cNvSpPr>
          <p:nvPr>
            <p:ph sz="half" idx="2"/>
          </p:nvPr>
        </p:nvSpPr>
        <p:spPr>
          <a:xfrm>
            <a:off x="226644" y="2323668"/>
            <a:ext cx="7010401" cy="4304392"/>
          </a:xfrm>
        </p:spPr>
        <p:txBody>
          <a:bodyPr/>
          <a:lstStyle/>
          <a:p>
            <a:pPr>
              <a:buFont typeface="Wingdings" pitchFamily="2" charset="2"/>
              <a:buChar char="Ø"/>
            </a:pPr>
            <a:r>
              <a:rPr lang="en-IN" sz="1400" i="0" dirty="0">
                <a:solidFill>
                  <a:schemeClr val="tx1"/>
                </a:solidFill>
                <a:effectLst/>
                <a:latin typeface="+mn-lt"/>
              </a:rPr>
              <a:t>The GROUP BY clause in SQL is used with SQL aggregate functions such as “Min”, “Max”, “Avg”, “Sum” and “Count”. The GROUP BY clause will return the summarized data into possible categories according to the fixed query.</a:t>
            </a:r>
          </a:p>
          <a:p>
            <a:pPr>
              <a:buFont typeface="Wingdings" pitchFamily="2" charset="2"/>
              <a:buChar char="Ø"/>
            </a:pPr>
            <a:endParaRPr lang="en-IN" sz="1400" i="0" dirty="0">
              <a:solidFill>
                <a:schemeClr val="tx1"/>
              </a:solidFill>
              <a:effectLst/>
              <a:latin typeface="+mn-lt"/>
            </a:endParaRPr>
          </a:p>
          <a:p>
            <a:pPr>
              <a:buFont typeface="Wingdings" pitchFamily="2" charset="2"/>
              <a:buChar char="Ø"/>
            </a:pPr>
            <a:r>
              <a:rPr lang="en-IN" sz="1400" b="1" i="0" dirty="0">
                <a:solidFill>
                  <a:srgbClr val="FF0000"/>
                </a:solidFill>
                <a:effectLst/>
                <a:latin typeface="-apple-system"/>
              </a:rPr>
              <a:t>For example </a:t>
            </a:r>
            <a:r>
              <a:rPr lang="en-IN" b="1" i="0" dirty="0">
                <a:solidFill>
                  <a:srgbClr val="FF0000"/>
                </a:solidFill>
                <a:effectLst/>
                <a:latin typeface="-apple-system"/>
              </a:rPr>
              <a:t>: </a:t>
            </a:r>
            <a:r>
              <a:rPr lang="en-IN" sz="1400" i="0" dirty="0">
                <a:solidFill>
                  <a:schemeClr val="tx1"/>
                </a:solidFill>
                <a:effectLst/>
                <a:latin typeface="-apple-system"/>
              </a:rPr>
              <a:t>Consider the table of </a:t>
            </a:r>
            <a:r>
              <a:rPr lang="en-IN" sz="1400" i="0" dirty="0" err="1">
                <a:solidFill>
                  <a:schemeClr val="tx1"/>
                </a:solidFill>
                <a:effectLst/>
                <a:latin typeface="-apple-system"/>
              </a:rPr>
              <a:t>student_details</a:t>
            </a:r>
            <a:r>
              <a:rPr lang="en-IN" sz="1400" i="0" dirty="0">
                <a:solidFill>
                  <a:schemeClr val="tx1"/>
                </a:solidFill>
                <a:effectLst/>
                <a:latin typeface="-apple-system"/>
              </a:rPr>
              <a:t>. GROUP BY clause can be used to fetch summarized data present in the student_ details table on the basis of gender. Below is the query.</a:t>
            </a:r>
          </a:p>
          <a:p>
            <a:pPr marL="0" indent="0">
              <a:buNone/>
            </a:pPr>
            <a:r>
              <a:rPr lang="en-IN" sz="1400" b="1" i="0" dirty="0">
                <a:solidFill>
                  <a:srgbClr val="000000"/>
                </a:solidFill>
                <a:effectLst/>
                <a:latin typeface="-apple-system"/>
              </a:rPr>
              <a:t>Table</a:t>
            </a:r>
            <a:r>
              <a:rPr lang="en-IN" sz="1400" b="1" i="0" dirty="0">
                <a:solidFill>
                  <a:srgbClr val="E06092"/>
                </a:solidFill>
                <a:effectLst/>
                <a:latin typeface="-apple-system"/>
              </a:rPr>
              <a:t> : </a:t>
            </a:r>
            <a:r>
              <a:rPr lang="en-IN" sz="1400" b="1" i="0" dirty="0" err="1">
                <a:solidFill>
                  <a:srgbClr val="0000FF"/>
                </a:solidFill>
                <a:effectLst/>
                <a:latin typeface="-apple-system"/>
              </a:rPr>
              <a:t>student_details</a:t>
            </a:r>
            <a:endParaRPr lang="en-IN" sz="1400" b="1" i="0" dirty="0">
              <a:solidFill>
                <a:srgbClr val="0000FF"/>
              </a:solidFill>
              <a:effectLst/>
              <a:latin typeface="-apple-system"/>
            </a:endParaRPr>
          </a:p>
          <a:p>
            <a:pPr>
              <a:buFont typeface="Wingdings" pitchFamily="2" charset="2"/>
              <a:buChar char="Ø"/>
            </a:pPr>
            <a:endParaRPr lang="en-US" sz="1400" dirty="0">
              <a:solidFill>
                <a:schemeClr val="tx1"/>
              </a:solidFill>
            </a:endParaRPr>
          </a:p>
        </p:txBody>
      </p:sp>
      <p:graphicFrame>
        <p:nvGraphicFramePr>
          <p:cNvPr id="4" name="Table 3">
            <a:extLst>
              <a:ext uri="{FF2B5EF4-FFF2-40B4-BE49-F238E27FC236}">
                <a16:creationId xmlns:a16="http://schemas.microsoft.com/office/drawing/2014/main" id="{B12F867B-BF4D-AECC-7472-1E5C825161CF}"/>
              </a:ext>
            </a:extLst>
          </p:cNvPr>
          <p:cNvGraphicFramePr>
            <a:graphicFrameLocks noGrp="1"/>
          </p:cNvGraphicFramePr>
          <p:nvPr/>
        </p:nvGraphicFramePr>
        <p:xfrm>
          <a:off x="687754" y="3111417"/>
          <a:ext cx="5588000" cy="579120"/>
        </p:xfrm>
        <a:graphic>
          <a:graphicData uri="http://schemas.openxmlformats.org/drawingml/2006/table">
            <a:tbl>
              <a:tblPr/>
              <a:tblGrid>
                <a:gridCol w="5588000">
                  <a:extLst>
                    <a:ext uri="{9D8B030D-6E8A-4147-A177-3AD203B41FA5}">
                      <a16:colId xmlns:a16="http://schemas.microsoft.com/office/drawing/2014/main" val="1052391995"/>
                    </a:ext>
                  </a:extLst>
                </a:gridCol>
              </a:tblGrid>
              <a:tr h="163229">
                <a:tc>
                  <a:txBody>
                    <a:bodyPr/>
                    <a:lstStyle/>
                    <a:p>
                      <a:pPr algn="l"/>
                      <a:r>
                        <a:rPr lang="en-IN" b="1" dirty="0">
                          <a:solidFill>
                            <a:srgbClr val="000000"/>
                          </a:solidFill>
                          <a:effectLst/>
                        </a:rPr>
                        <a:t>Syntax</a:t>
                      </a:r>
                      <a:r>
                        <a:rPr lang="en-IN" b="1" dirty="0">
                          <a:solidFill>
                            <a:srgbClr val="E06092"/>
                          </a:solidFill>
                          <a:effectLst/>
                        </a:rPr>
                        <a:t> : </a:t>
                      </a:r>
                      <a:r>
                        <a:rPr lang="en-IN" sz="1400" b="1" dirty="0">
                          <a:solidFill>
                            <a:srgbClr val="FF0000"/>
                          </a:solidFill>
                          <a:effectLst/>
                        </a:rPr>
                        <a:t>SELECT Column1, Column2,… FROM </a:t>
                      </a:r>
                      <a:r>
                        <a:rPr lang="en-IN" sz="1400" b="1" dirty="0" err="1">
                          <a:solidFill>
                            <a:srgbClr val="FF0000"/>
                          </a:solidFill>
                          <a:effectLst/>
                        </a:rPr>
                        <a:t>Table_Name</a:t>
                      </a:r>
                      <a:r>
                        <a:rPr lang="en-IN" sz="1400" b="1" dirty="0">
                          <a:solidFill>
                            <a:srgbClr val="FF0000"/>
                          </a:solidFill>
                          <a:effectLst/>
                        </a:rPr>
                        <a:t> GROUP By Column1;</a:t>
                      </a:r>
                      <a:endParaRPr lang="en-IN" sz="14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185529741"/>
                  </a:ext>
                </a:extLst>
              </a:tr>
            </a:tbl>
          </a:graphicData>
        </a:graphic>
      </p:graphicFrame>
      <p:sp>
        <p:nvSpPr>
          <p:cNvPr id="5" name="Rectangle 1">
            <a:extLst>
              <a:ext uri="{FF2B5EF4-FFF2-40B4-BE49-F238E27FC236}">
                <a16:creationId xmlns:a16="http://schemas.microsoft.com/office/drawing/2014/main" id="{B47C48DE-4312-CED7-A70B-C76B75C9E3A8}"/>
              </a:ext>
            </a:extLst>
          </p:cNvPr>
          <p:cNvSpPr>
            <a:spLocks noChangeArrowheads="1"/>
          </p:cNvSpPr>
          <p:nvPr/>
        </p:nvSpPr>
        <p:spPr bwMode="auto">
          <a:xfrm flipV="1">
            <a:off x="465459" y="3517630"/>
            <a:ext cx="88609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435" name="Picture 3" descr="This a sample table that can be used for sql GROUP BY clause.">
            <a:extLst>
              <a:ext uri="{FF2B5EF4-FFF2-40B4-BE49-F238E27FC236}">
                <a16:creationId xmlns:a16="http://schemas.microsoft.com/office/drawing/2014/main" id="{72823591-ED29-8916-4AD2-6CE268C19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905" y="4363401"/>
            <a:ext cx="3489832" cy="16955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3B449C-9FFD-AD02-2832-E66466756A91}"/>
              </a:ext>
            </a:extLst>
          </p:cNvPr>
          <p:cNvSpPr txBox="1"/>
          <p:nvPr/>
        </p:nvSpPr>
        <p:spPr>
          <a:xfrm>
            <a:off x="226645" y="6282714"/>
            <a:ext cx="5228494" cy="369332"/>
          </a:xfrm>
          <a:prstGeom prst="rect">
            <a:avLst/>
          </a:prstGeom>
          <a:noFill/>
        </p:spPr>
        <p:txBody>
          <a:bodyPr wrap="square" rtlCol="0">
            <a:spAutoFit/>
          </a:bodyPr>
          <a:lstStyle/>
          <a:p>
            <a:r>
              <a:rPr lang="en-IN" i="0" dirty="0">
                <a:effectLst/>
                <a:latin typeface="-apple-system"/>
              </a:rPr>
              <a:t>Sample </a:t>
            </a:r>
            <a:r>
              <a:rPr lang="en-IN" i="0" dirty="0" err="1">
                <a:effectLst/>
                <a:latin typeface="-apple-system"/>
              </a:rPr>
              <a:t>Student_Details</a:t>
            </a:r>
            <a:r>
              <a:rPr lang="en-IN" i="0" dirty="0">
                <a:effectLst/>
                <a:latin typeface="-apple-system"/>
              </a:rPr>
              <a:t> Table : GROUP BY Clause</a:t>
            </a:r>
            <a:endParaRPr lang="en-US" dirty="0"/>
          </a:p>
        </p:txBody>
      </p:sp>
      <p:sp>
        <p:nvSpPr>
          <p:cNvPr id="7" name="TextBox 6">
            <a:extLst>
              <a:ext uri="{FF2B5EF4-FFF2-40B4-BE49-F238E27FC236}">
                <a16:creationId xmlns:a16="http://schemas.microsoft.com/office/drawing/2014/main" id="{6E1BEC5F-37E9-67F2-4A19-8EB70D11F254}"/>
              </a:ext>
            </a:extLst>
          </p:cNvPr>
          <p:cNvSpPr txBox="1"/>
          <p:nvPr/>
        </p:nvSpPr>
        <p:spPr>
          <a:xfrm>
            <a:off x="7596555" y="2930769"/>
            <a:ext cx="2962030" cy="1015663"/>
          </a:xfrm>
          <a:prstGeom prst="rect">
            <a:avLst/>
          </a:prstGeom>
          <a:noFill/>
        </p:spPr>
        <p:txBody>
          <a:bodyPr wrap="square" rtlCol="0">
            <a:spAutoFit/>
          </a:bodyPr>
          <a:lstStyle/>
          <a:p>
            <a:r>
              <a:rPr lang="en-IN" b="1" dirty="0">
                <a:solidFill>
                  <a:srgbClr val="000000"/>
                </a:solidFill>
                <a:effectLst/>
              </a:rPr>
              <a:t>Query</a:t>
            </a:r>
            <a:r>
              <a:rPr lang="en-IN" b="1" dirty="0">
                <a:solidFill>
                  <a:srgbClr val="E06092"/>
                </a:solidFill>
                <a:effectLst/>
              </a:rPr>
              <a:t> :</a:t>
            </a:r>
            <a:r>
              <a:rPr lang="en-IN" sz="1400" b="1" dirty="0">
                <a:solidFill>
                  <a:srgbClr val="E06092"/>
                </a:solidFill>
                <a:effectLst/>
              </a:rPr>
              <a:t> </a:t>
            </a:r>
            <a:r>
              <a:rPr lang="en-IN" sz="1400" b="1" dirty="0">
                <a:solidFill>
                  <a:srgbClr val="FF0000"/>
                </a:solidFill>
                <a:effectLst/>
              </a:rPr>
              <a:t>SELECT Count(</a:t>
            </a:r>
            <a:r>
              <a:rPr lang="en-IN" sz="1400" b="1" dirty="0" err="1">
                <a:solidFill>
                  <a:srgbClr val="FF0000"/>
                </a:solidFill>
                <a:effectLst/>
              </a:rPr>
              <a:t>Roll_No</a:t>
            </a:r>
            <a:r>
              <a:rPr lang="en-IN" sz="1400" b="1" dirty="0">
                <a:solidFill>
                  <a:srgbClr val="FF0000"/>
                </a:solidFill>
                <a:effectLst/>
              </a:rPr>
              <a:t>), Gender FROM </a:t>
            </a:r>
            <a:r>
              <a:rPr lang="en-IN" sz="1400" b="1" dirty="0" err="1">
                <a:solidFill>
                  <a:srgbClr val="FF0000"/>
                </a:solidFill>
                <a:effectLst/>
              </a:rPr>
              <a:t>student_details</a:t>
            </a:r>
            <a:r>
              <a:rPr lang="en-IN" sz="1400" b="1" dirty="0">
                <a:solidFill>
                  <a:srgbClr val="FF0000"/>
                </a:solidFill>
                <a:effectLst/>
              </a:rPr>
              <a:t> GROUP By Gender;</a:t>
            </a:r>
            <a:br>
              <a:rPr lang="en-IN" sz="1400" dirty="0"/>
            </a:br>
            <a:endParaRPr lang="en-US" sz="1400" dirty="0"/>
          </a:p>
        </p:txBody>
      </p:sp>
      <p:pic>
        <p:nvPicPr>
          <p:cNvPr id="18437" name="Picture 5" descr="This image describes the output of GROUP BY Clause.">
            <a:extLst>
              <a:ext uri="{FF2B5EF4-FFF2-40B4-BE49-F238E27FC236}">
                <a16:creationId xmlns:a16="http://schemas.microsoft.com/office/drawing/2014/main" id="{3FD9F2D1-9B0D-F7FE-1626-6B5C5C6FE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374" y="5017550"/>
            <a:ext cx="3390900" cy="1041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ACF23DA-A9DC-6D01-EA06-FEC255497275}"/>
              </a:ext>
            </a:extLst>
          </p:cNvPr>
          <p:cNvSpPr txBox="1"/>
          <p:nvPr/>
        </p:nvSpPr>
        <p:spPr>
          <a:xfrm>
            <a:off x="8131927" y="4163961"/>
            <a:ext cx="1730805" cy="369332"/>
          </a:xfrm>
          <a:prstGeom prst="rect">
            <a:avLst/>
          </a:prstGeom>
          <a:noFill/>
        </p:spPr>
        <p:txBody>
          <a:bodyPr wrap="square" rtlCol="0">
            <a:spAutoFit/>
          </a:bodyPr>
          <a:lstStyle/>
          <a:p>
            <a:r>
              <a:rPr lang="en-IN" b="1" i="0" dirty="0">
                <a:solidFill>
                  <a:srgbClr val="FF0000"/>
                </a:solidFill>
                <a:effectLst/>
                <a:latin typeface="-apple-system"/>
              </a:rPr>
              <a:t>Output</a:t>
            </a:r>
            <a:endParaRPr lang="en-US" dirty="0">
              <a:solidFill>
                <a:srgbClr val="FF0000"/>
              </a:solidFill>
            </a:endParaRPr>
          </a:p>
        </p:txBody>
      </p:sp>
    </p:spTree>
    <p:extLst>
      <p:ext uri="{BB962C8B-B14F-4D97-AF65-F5344CB8AC3E}">
        <p14:creationId xmlns:p14="http://schemas.microsoft.com/office/powerpoint/2010/main" val="148354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162C-84E2-E6ED-6B20-C3213F977BDB}"/>
              </a:ext>
            </a:extLst>
          </p:cNvPr>
          <p:cNvSpPr>
            <a:spLocks noGrp="1"/>
          </p:cNvSpPr>
          <p:nvPr>
            <p:ph type="title"/>
          </p:nvPr>
        </p:nvSpPr>
        <p:spPr/>
        <p:txBody>
          <a:bodyPr>
            <a:normAutofit/>
          </a:bodyPr>
          <a:lstStyle/>
          <a:p>
            <a:r>
              <a:rPr lang="en-IN" sz="2000" b="1" i="0" dirty="0">
                <a:effectLst/>
                <a:latin typeface="-apple-system"/>
              </a:rPr>
              <a:t>The HAVING Clause</a:t>
            </a:r>
            <a:r>
              <a:rPr lang="en-IN" sz="2000" dirty="0">
                <a:latin typeface="-apple-system"/>
              </a:rPr>
              <a:t>:</a:t>
            </a:r>
            <a:endParaRPr lang="en-US" sz="2000" dirty="0"/>
          </a:p>
        </p:txBody>
      </p:sp>
      <p:sp>
        <p:nvSpPr>
          <p:cNvPr id="3" name="Content Placeholder 2">
            <a:extLst>
              <a:ext uri="{FF2B5EF4-FFF2-40B4-BE49-F238E27FC236}">
                <a16:creationId xmlns:a16="http://schemas.microsoft.com/office/drawing/2014/main" id="{BF674B47-A372-86DE-E3FE-8501CBA95226}"/>
              </a:ext>
            </a:extLst>
          </p:cNvPr>
          <p:cNvSpPr>
            <a:spLocks noGrp="1"/>
          </p:cNvSpPr>
          <p:nvPr>
            <p:ph sz="half" idx="2"/>
          </p:nvPr>
        </p:nvSpPr>
        <p:spPr>
          <a:xfrm>
            <a:off x="273538" y="2385646"/>
            <a:ext cx="7306942" cy="4358423"/>
          </a:xfrm>
        </p:spPr>
        <p:txBody>
          <a:bodyPr/>
          <a:lstStyle/>
          <a:p>
            <a:pPr>
              <a:buFont typeface="Wingdings" pitchFamily="2" charset="2"/>
              <a:buChar char="Ø"/>
            </a:pPr>
            <a:r>
              <a:rPr lang="en-IN" sz="1400" i="0" dirty="0">
                <a:solidFill>
                  <a:schemeClr val="tx1"/>
                </a:solidFill>
                <a:effectLst/>
                <a:latin typeface="+mn-lt"/>
              </a:rPr>
              <a:t>HAVING clause in SQL is also used with SQL aggregate functions such as Min, Max, Avg, Sum and Count. Whenever a condition marked with HAVING clause is true, then only the query will return the result. Also, HAVING clause is used with GROUP BY clause always.</a:t>
            </a:r>
          </a:p>
          <a:p>
            <a:endParaRPr lang="en-IN" sz="1400" i="0" dirty="0">
              <a:solidFill>
                <a:schemeClr val="tx1"/>
              </a:solidFill>
              <a:effectLst/>
              <a:latin typeface="+mn-lt"/>
            </a:endParaRPr>
          </a:p>
          <a:p>
            <a:pPr>
              <a:buFont typeface="Wingdings" pitchFamily="2" charset="2"/>
              <a:buChar char="Ø"/>
            </a:pPr>
            <a:r>
              <a:rPr lang="en-IN" sz="1400" b="1" i="0" dirty="0">
                <a:solidFill>
                  <a:srgbClr val="FF0000"/>
                </a:solidFill>
                <a:effectLst/>
                <a:latin typeface="+mn-lt"/>
              </a:rPr>
              <a:t>For example </a:t>
            </a:r>
            <a:r>
              <a:rPr lang="en-IN" b="1" i="0" dirty="0">
                <a:solidFill>
                  <a:srgbClr val="E06092"/>
                </a:solidFill>
                <a:effectLst/>
                <a:latin typeface="-apple-system"/>
              </a:rPr>
              <a:t>: </a:t>
            </a:r>
            <a:r>
              <a:rPr lang="en-IN" sz="1400" i="0" dirty="0">
                <a:solidFill>
                  <a:schemeClr val="tx1"/>
                </a:solidFill>
                <a:effectLst/>
                <a:latin typeface="+mn-lt"/>
              </a:rPr>
              <a:t>Consider the table of </a:t>
            </a:r>
            <a:r>
              <a:rPr lang="en-IN" sz="1400" i="0" dirty="0" err="1">
                <a:solidFill>
                  <a:schemeClr val="tx1"/>
                </a:solidFill>
                <a:effectLst/>
                <a:latin typeface="+mn-lt"/>
              </a:rPr>
              <a:t>student_details</a:t>
            </a:r>
            <a:r>
              <a:rPr lang="en-IN" sz="1400" i="0" dirty="0">
                <a:solidFill>
                  <a:schemeClr val="tx1"/>
                </a:solidFill>
                <a:effectLst/>
                <a:latin typeface="+mn-lt"/>
              </a:rPr>
              <a:t>. HAVING clause can be used to fetch data present in the student_ details table on the basis of location. Below is the query.</a:t>
            </a:r>
          </a:p>
          <a:p>
            <a:pPr>
              <a:buFont typeface="Wingdings" pitchFamily="2" charset="2"/>
              <a:buChar char="Ø"/>
            </a:pPr>
            <a:r>
              <a:rPr lang="en-IN" sz="1200" b="1" i="0" dirty="0">
                <a:solidFill>
                  <a:srgbClr val="000000"/>
                </a:solidFill>
                <a:effectLst/>
                <a:latin typeface="-apple-system"/>
              </a:rPr>
              <a:t>Table</a:t>
            </a:r>
            <a:r>
              <a:rPr lang="en-IN" sz="1200" b="1" i="0" dirty="0">
                <a:solidFill>
                  <a:srgbClr val="E06092"/>
                </a:solidFill>
                <a:effectLst/>
                <a:latin typeface="-apple-system"/>
              </a:rPr>
              <a:t> : </a:t>
            </a:r>
            <a:r>
              <a:rPr lang="en-IN" sz="1200" b="1" i="0" dirty="0" err="1">
                <a:solidFill>
                  <a:srgbClr val="0000FF"/>
                </a:solidFill>
                <a:effectLst/>
                <a:latin typeface="-apple-system"/>
              </a:rPr>
              <a:t>student_details</a:t>
            </a:r>
            <a:endParaRPr lang="en-IN" sz="1200" b="1" i="0" dirty="0">
              <a:solidFill>
                <a:srgbClr val="0000FF"/>
              </a:solidFill>
              <a:effectLst/>
              <a:latin typeface="-apple-system"/>
            </a:endParaRPr>
          </a:p>
          <a:p>
            <a:pPr>
              <a:buFont typeface="Wingdings" pitchFamily="2" charset="2"/>
              <a:buChar char="Ø"/>
            </a:pPr>
            <a:endParaRPr lang="en-US" sz="1200" dirty="0">
              <a:solidFill>
                <a:schemeClr val="tx1"/>
              </a:solidFill>
              <a:latin typeface="+mn-lt"/>
            </a:endParaRPr>
          </a:p>
        </p:txBody>
      </p:sp>
      <p:graphicFrame>
        <p:nvGraphicFramePr>
          <p:cNvPr id="4" name="Table 3">
            <a:extLst>
              <a:ext uri="{FF2B5EF4-FFF2-40B4-BE49-F238E27FC236}">
                <a16:creationId xmlns:a16="http://schemas.microsoft.com/office/drawing/2014/main" id="{D1FBFFE5-8EFF-CBA3-A1E9-3E62E178E4A6}"/>
              </a:ext>
            </a:extLst>
          </p:cNvPr>
          <p:cNvGraphicFramePr>
            <a:graphicFrameLocks noGrp="1"/>
          </p:cNvGraphicFramePr>
          <p:nvPr/>
        </p:nvGraphicFramePr>
        <p:xfrm>
          <a:off x="547773" y="3212806"/>
          <a:ext cx="6861212" cy="432387"/>
        </p:xfrm>
        <a:graphic>
          <a:graphicData uri="http://schemas.openxmlformats.org/drawingml/2006/table">
            <a:tbl>
              <a:tblPr/>
              <a:tblGrid>
                <a:gridCol w="6861212">
                  <a:extLst>
                    <a:ext uri="{9D8B030D-6E8A-4147-A177-3AD203B41FA5}">
                      <a16:colId xmlns:a16="http://schemas.microsoft.com/office/drawing/2014/main" val="3844263894"/>
                    </a:ext>
                  </a:extLst>
                </a:gridCol>
              </a:tblGrid>
              <a:tr h="432387">
                <a:tc>
                  <a:txBody>
                    <a:bodyPr/>
                    <a:lstStyle/>
                    <a:p>
                      <a:pPr algn="l"/>
                      <a:r>
                        <a:rPr lang="en-IN" b="1" dirty="0">
                          <a:solidFill>
                            <a:srgbClr val="000000"/>
                          </a:solidFill>
                          <a:effectLst/>
                        </a:rPr>
                        <a:t>Syntax</a:t>
                      </a:r>
                      <a:r>
                        <a:rPr lang="en-IN" b="1" dirty="0">
                          <a:solidFill>
                            <a:srgbClr val="E06092"/>
                          </a:solidFill>
                          <a:effectLst/>
                        </a:rPr>
                        <a:t> : </a:t>
                      </a:r>
                      <a:r>
                        <a:rPr lang="en-IN" sz="1200" b="0" dirty="0">
                          <a:solidFill>
                            <a:srgbClr val="FF0000"/>
                          </a:solidFill>
                          <a:effectLst/>
                        </a:rPr>
                        <a:t>SELECT Column1, Column2,… FROM </a:t>
                      </a:r>
                      <a:r>
                        <a:rPr lang="en-IN" sz="1200" b="0" dirty="0" err="1">
                          <a:solidFill>
                            <a:srgbClr val="FF0000"/>
                          </a:solidFill>
                          <a:effectLst/>
                        </a:rPr>
                        <a:t>Table_Name</a:t>
                      </a:r>
                      <a:r>
                        <a:rPr lang="en-IN" sz="1200" b="0" dirty="0">
                          <a:solidFill>
                            <a:srgbClr val="FF0000"/>
                          </a:solidFill>
                          <a:effectLst/>
                        </a:rPr>
                        <a:t> GROUP By “Condition” HAVING “Condition”;</a:t>
                      </a:r>
                      <a:endParaRPr lang="en-IN" sz="1200" b="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325682865"/>
                  </a:ext>
                </a:extLst>
              </a:tr>
            </a:tbl>
          </a:graphicData>
        </a:graphic>
      </p:graphicFrame>
      <p:sp>
        <p:nvSpPr>
          <p:cNvPr id="5" name="Rectangle 1">
            <a:extLst>
              <a:ext uri="{FF2B5EF4-FFF2-40B4-BE49-F238E27FC236}">
                <a16:creationId xmlns:a16="http://schemas.microsoft.com/office/drawing/2014/main" id="{9C43229A-45E7-44C6-9D00-6DEC9758729B}"/>
              </a:ext>
            </a:extLst>
          </p:cNvPr>
          <p:cNvSpPr>
            <a:spLocks noChangeArrowheads="1"/>
          </p:cNvSpPr>
          <p:nvPr/>
        </p:nvSpPr>
        <p:spPr bwMode="auto">
          <a:xfrm>
            <a:off x="648677" y="3107263"/>
            <a:ext cx="113640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9459" name="Picture 3" descr="This a sample table that can be used for sql HAVING clause.">
            <a:extLst>
              <a:ext uri="{FF2B5EF4-FFF2-40B4-BE49-F238E27FC236}">
                <a16:creationId xmlns:a16="http://schemas.microsoft.com/office/drawing/2014/main" id="{4F18821C-45FB-D0E9-59FE-BE0AB3B3A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342" y="4396815"/>
            <a:ext cx="4388247" cy="14360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F644AA-D7CA-C149-117D-F8484F36835F}"/>
              </a:ext>
            </a:extLst>
          </p:cNvPr>
          <p:cNvSpPr txBox="1"/>
          <p:nvPr/>
        </p:nvSpPr>
        <p:spPr>
          <a:xfrm>
            <a:off x="516712" y="6103815"/>
            <a:ext cx="4633626" cy="369332"/>
          </a:xfrm>
          <a:prstGeom prst="rect">
            <a:avLst/>
          </a:prstGeom>
          <a:noFill/>
        </p:spPr>
        <p:txBody>
          <a:bodyPr wrap="square" rtlCol="0">
            <a:spAutoFit/>
          </a:bodyPr>
          <a:lstStyle/>
          <a:p>
            <a:r>
              <a:rPr lang="en-IN" i="0" dirty="0">
                <a:solidFill>
                  <a:srgbClr val="212529"/>
                </a:solidFill>
                <a:effectLst/>
                <a:latin typeface="-apple-system"/>
              </a:rPr>
              <a:t>Sample </a:t>
            </a:r>
            <a:r>
              <a:rPr lang="en-IN" i="0" dirty="0" err="1">
                <a:solidFill>
                  <a:srgbClr val="212529"/>
                </a:solidFill>
                <a:effectLst/>
                <a:latin typeface="-apple-system"/>
              </a:rPr>
              <a:t>Student_Details</a:t>
            </a:r>
            <a:r>
              <a:rPr lang="en-IN" i="0" dirty="0">
                <a:solidFill>
                  <a:srgbClr val="212529"/>
                </a:solidFill>
                <a:effectLst/>
                <a:latin typeface="-apple-system"/>
              </a:rPr>
              <a:t> Table : HAVING Clause</a:t>
            </a:r>
            <a:endParaRPr lang="en-US" dirty="0"/>
          </a:p>
        </p:txBody>
      </p:sp>
      <p:sp>
        <p:nvSpPr>
          <p:cNvPr id="7" name="TextBox 6">
            <a:extLst>
              <a:ext uri="{FF2B5EF4-FFF2-40B4-BE49-F238E27FC236}">
                <a16:creationId xmlns:a16="http://schemas.microsoft.com/office/drawing/2014/main" id="{1DBB3D91-03C6-6C81-34D8-694208354975}"/>
              </a:ext>
            </a:extLst>
          </p:cNvPr>
          <p:cNvSpPr txBox="1"/>
          <p:nvPr/>
        </p:nvSpPr>
        <p:spPr>
          <a:xfrm>
            <a:off x="7647399" y="2545019"/>
            <a:ext cx="3040184" cy="1015663"/>
          </a:xfrm>
          <a:prstGeom prst="rect">
            <a:avLst/>
          </a:prstGeom>
          <a:noFill/>
        </p:spPr>
        <p:txBody>
          <a:bodyPr wrap="square" rtlCol="0">
            <a:spAutoFit/>
          </a:bodyPr>
          <a:lstStyle/>
          <a:p>
            <a:r>
              <a:rPr lang="en-IN" b="1" i="0" dirty="0">
                <a:solidFill>
                  <a:srgbClr val="FF0000"/>
                </a:solidFill>
                <a:effectLst/>
                <a:latin typeface="-apple-system"/>
              </a:rPr>
              <a:t>Query</a:t>
            </a:r>
            <a:r>
              <a:rPr lang="en-IN" b="1" i="0" dirty="0">
                <a:solidFill>
                  <a:srgbClr val="E06092"/>
                </a:solidFill>
                <a:effectLst/>
                <a:latin typeface="-apple-system"/>
              </a:rPr>
              <a:t> : </a:t>
            </a:r>
            <a:r>
              <a:rPr lang="en-IN" sz="1400" i="0" dirty="0">
                <a:effectLst/>
                <a:latin typeface="-apple-system"/>
              </a:rPr>
              <a:t>SELECT Count(</a:t>
            </a:r>
            <a:r>
              <a:rPr lang="en-IN" sz="1400" i="0" dirty="0" err="1">
                <a:effectLst/>
                <a:latin typeface="-apple-system"/>
              </a:rPr>
              <a:t>Roll_No</a:t>
            </a:r>
            <a:r>
              <a:rPr lang="en-IN" sz="1400" i="0" dirty="0">
                <a:effectLst/>
                <a:latin typeface="-apple-system"/>
              </a:rPr>
              <a:t>), Location FROM </a:t>
            </a:r>
            <a:r>
              <a:rPr lang="en-IN" sz="1400" i="0" dirty="0" err="1">
                <a:effectLst/>
                <a:latin typeface="-apple-system"/>
              </a:rPr>
              <a:t>student_details</a:t>
            </a:r>
            <a:r>
              <a:rPr lang="en-IN" sz="1400" i="0" dirty="0">
                <a:effectLst/>
                <a:latin typeface="-apple-system"/>
              </a:rPr>
              <a:t> GROUP BY Location HAVING Count(</a:t>
            </a:r>
            <a:r>
              <a:rPr lang="en-IN" sz="1400" i="0" dirty="0" err="1">
                <a:effectLst/>
                <a:latin typeface="-apple-system"/>
              </a:rPr>
              <a:t>Roll_No</a:t>
            </a:r>
            <a:r>
              <a:rPr lang="en-IN" sz="1400" i="0" dirty="0">
                <a:effectLst/>
                <a:latin typeface="-apple-system"/>
              </a:rPr>
              <a:t>) &gt;= 2;</a:t>
            </a:r>
            <a:endParaRPr lang="en-US" sz="1400" dirty="0"/>
          </a:p>
        </p:txBody>
      </p:sp>
      <p:pic>
        <p:nvPicPr>
          <p:cNvPr id="19461" name="Picture 5" descr="This image describes the output of HAVING Clause.">
            <a:extLst>
              <a:ext uri="{FF2B5EF4-FFF2-40B4-BE49-F238E27FC236}">
                <a16:creationId xmlns:a16="http://schemas.microsoft.com/office/drawing/2014/main" id="{1DBE6A4E-1A61-4CDA-E0CD-974DFDC42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0480" y="4619554"/>
            <a:ext cx="3111500" cy="990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5F7DAE3-26E2-C629-80EC-4B761DCCCF9B}"/>
              </a:ext>
            </a:extLst>
          </p:cNvPr>
          <p:cNvSpPr txBox="1"/>
          <p:nvPr/>
        </p:nvSpPr>
        <p:spPr>
          <a:xfrm>
            <a:off x="8823569" y="3993662"/>
            <a:ext cx="870751" cy="369332"/>
          </a:xfrm>
          <a:prstGeom prst="rect">
            <a:avLst/>
          </a:prstGeom>
          <a:noFill/>
        </p:spPr>
        <p:txBody>
          <a:bodyPr wrap="none" rtlCol="0">
            <a:spAutoFit/>
          </a:bodyPr>
          <a:lstStyle/>
          <a:p>
            <a:r>
              <a:rPr lang="en-IN" i="0" dirty="0">
                <a:solidFill>
                  <a:srgbClr val="FF0000"/>
                </a:solidFill>
                <a:effectLst/>
                <a:latin typeface="-apple-system"/>
              </a:rPr>
              <a:t>Output</a:t>
            </a:r>
            <a:endParaRPr lang="en-US" dirty="0">
              <a:solidFill>
                <a:srgbClr val="FF0000"/>
              </a:solidFill>
            </a:endParaRPr>
          </a:p>
        </p:txBody>
      </p:sp>
    </p:spTree>
    <p:extLst>
      <p:ext uri="{BB962C8B-B14F-4D97-AF65-F5344CB8AC3E}">
        <p14:creationId xmlns:p14="http://schemas.microsoft.com/office/powerpoint/2010/main" val="408721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1751-96FB-BAF8-1747-07F91BC1EC6C}"/>
              </a:ext>
            </a:extLst>
          </p:cNvPr>
          <p:cNvSpPr>
            <a:spLocks noGrp="1"/>
          </p:cNvSpPr>
          <p:nvPr>
            <p:ph type="title"/>
          </p:nvPr>
        </p:nvSpPr>
        <p:spPr/>
        <p:txBody>
          <a:bodyPr/>
          <a:lstStyle/>
          <a:p>
            <a:r>
              <a:rPr lang="en-IN" b="1" i="0" u="sng" dirty="0">
                <a:solidFill>
                  <a:srgbClr val="0000FF"/>
                </a:solidFill>
                <a:effectLst/>
                <a:latin typeface="-apple-system"/>
              </a:rPr>
              <a:t> </a:t>
            </a:r>
            <a:r>
              <a:rPr lang="en-IN" sz="2000" b="1" i="0" dirty="0">
                <a:effectLst/>
                <a:latin typeface="-apple-system"/>
              </a:rPr>
              <a:t>The ORDER BY Clause</a:t>
            </a:r>
            <a:r>
              <a:rPr lang="en-IN" sz="2000" dirty="0">
                <a:latin typeface="-apple-system"/>
              </a:rPr>
              <a:t>:</a:t>
            </a:r>
            <a:endParaRPr lang="en-US" sz="2000" dirty="0"/>
          </a:p>
        </p:txBody>
      </p:sp>
      <p:sp>
        <p:nvSpPr>
          <p:cNvPr id="3" name="Content Placeholder 2">
            <a:extLst>
              <a:ext uri="{FF2B5EF4-FFF2-40B4-BE49-F238E27FC236}">
                <a16:creationId xmlns:a16="http://schemas.microsoft.com/office/drawing/2014/main" id="{63EEBED5-9E58-71C5-6EBD-95CBED4BD280}"/>
              </a:ext>
            </a:extLst>
          </p:cNvPr>
          <p:cNvSpPr>
            <a:spLocks noGrp="1"/>
          </p:cNvSpPr>
          <p:nvPr>
            <p:ph sz="half" idx="2"/>
          </p:nvPr>
        </p:nvSpPr>
        <p:spPr>
          <a:xfrm>
            <a:off x="257907" y="2360246"/>
            <a:ext cx="6439877" cy="3920761"/>
          </a:xfrm>
        </p:spPr>
        <p:txBody>
          <a:bodyPr>
            <a:normAutofit fontScale="25000" lnSpcReduction="20000"/>
          </a:bodyPr>
          <a:lstStyle/>
          <a:p>
            <a:pPr algn="l">
              <a:buFont typeface="Arial" panose="020B0604020202020204" pitchFamily="34" charset="0"/>
              <a:buChar char="•"/>
            </a:pPr>
            <a:r>
              <a:rPr lang="en-IN" sz="5600" i="0" dirty="0">
                <a:solidFill>
                  <a:schemeClr val="tx1"/>
                </a:solidFill>
                <a:effectLst/>
                <a:latin typeface="+mn-lt"/>
              </a:rPr>
              <a:t>ORDER BY clause is a simple keyword which can be used with SQL aggregate function or HAVING clause or GROUP BY clause. The main function of ORDER BY clause is to sort the result in either ascending or descending order.</a:t>
            </a:r>
          </a:p>
          <a:p>
            <a:pPr algn="l">
              <a:buFont typeface="Arial" panose="020B0604020202020204" pitchFamily="34" charset="0"/>
              <a:buChar char="•"/>
            </a:pPr>
            <a:r>
              <a:rPr lang="en-IN" sz="5600" i="0" dirty="0">
                <a:solidFill>
                  <a:schemeClr val="tx1"/>
                </a:solidFill>
                <a:effectLst/>
                <a:latin typeface="+mn-lt"/>
              </a:rPr>
              <a:t>It means, sorting the result requires ORDER BY clause. This can be done using either of the two keywords.</a:t>
            </a:r>
          </a:p>
          <a:p>
            <a:pPr algn="l">
              <a:buFont typeface="Arial" panose="020B0604020202020204" pitchFamily="34" charset="0"/>
              <a:buChar char="•"/>
            </a:pPr>
            <a:r>
              <a:rPr lang="en-IN" sz="5600" b="1" i="0" dirty="0">
                <a:solidFill>
                  <a:srgbClr val="0000FF"/>
                </a:solidFill>
                <a:effectLst/>
                <a:latin typeface="+mn-lt"/>
              </a:rPr>
              <a:t>ASC</a:t>
            </a:r>
            <a:r>
              <a:rPr lang="en-IN" sz="5600" b="1" i="0" dirty="0">
                <a:solidFill>
                  <a:srgbClr val="E06092"/>
                </a:solidFill>
                <a:effectLst/>
                <a:latin typeface="+mn-lt"/>
              </a:rPr>
              <a:t> – </a:t>
            </a:r>
            <a:r>
              <a:rPr lang="en-IN" sz="5600" b="1" i="0" dirty="0">
                <a:solidFill>
                  <a:srgbClr val="008000"/>
                </a:solidFill>
                <a:effectLst/>
                <a:latin typeface="+mn-lt"/>
              </a:rPr>
              <a:t>For sorting results in ascending order.</a:t>
            </a:r>
            <a:endParaRPr lang="en-IN" sz="5600" b="0" i="0" dirty="0">
              <a:solidFill>
                <a:srgbClr val="212529"/>
              </a:solidFill>
              <a:effectLst/>
              <a:latin typeface="+mn-lt"/>
            </a:endParaRPr>
          </a:p>
          <a:p>
            <a:pPr algn="l">
              <a:buFont typeface="Arial" panose="020B0604020202020204" pitchFamily="34" charset="0"/>
              <a:buChar char="•"/>
            </a:pPr>
            <a:r>
              <a:rPr lang="en-IN" sz="5600" b="1" i="0" dirty="0">
                <a:solidFill>
                  <a:srgbClr val="0000FF"/>
                </a:solidFill>
                <a:effectLst/>
                <a:latin typeface="+mn-lt"/>
              </a:rPr>
              <a:t>DESC</a:t>
            </a:r>
            <a:r>
              <a:rPr lang="en-IN" sz="5600" b="1" i="0" dirty="0">
                <a:solidFill>
                  <a:srgbClr val="E06092"/>
                </a:solidFill>
                <a:effectLst/>
                <a:latin typeface="+mn-lt"/>
              </a:rPr>
              <a:t> – </a:t>
            </a:r>
            <a:r>
              <a:rPr lang="en-IN" sz="5600" b="1" i="0" dirty="0">
                <a:solidFill>
                  <a:srgbClr val="008000"/>
                </a:solidFill>
                <a:effectLst/>
                <a:latin typeface="+mn-lt"/>
              </a:rPr>
              <a:t>For sorting results in descending order.</a:t>
            </a:r>
          </a:p>
          <a:p>
            <a:pPr algn="l">
              <a:buFont typeface="Arial" panose="020B0604020202020204" pitchFamily="34" charset="0"/>
              <a:buChar char="•"/>
            </a:pPr>
            <a:r>
              <a:rPr lang="en-IN" sz="5600" i="0" dirty="0">
                <a:solidFill>
                  <a:schemeClr val="tx1"/>
                </a:solidFill>
                <a:effectLst/>
                <a:latin typeface="-apple-system"/>
              </a:rPr>
              <a:t>If we do not place either “ASC or DESC” at the end of the query, by default it query will sort data in ascending order.</a:t>
            </a:r>
          </a:p>
          <a:p>
            <a:pPr algn="l">
              <a:buFont typeface="Arial" panose="020B0604020202020204" pitchFamily="34" charset="0"/>
              <a:buChar char="•"/>
            </a:pPr>
            <a:r>
              <a:rPr lang="en-IN" sz="5600" b="1" i="0" dirty="0">
                <a:solidFill>
                  <a:srgbClr val="000000"/>
                </a:solidFill>
                <a:effectLst/>
                <a:latin typeface="-apple-system"/>
              </a:rPr>
              <a:t>Syntax</a:t>
            </a:r>
            <a:r>
              <a:rPr lang="en-IN" sz="5600" b="1" i="0" dirty="0">
                <a:solidFill>
                  <a:srgbClr val="E06092"/>
                </a:solidFill>
                <a:effectLst/>
                <a:latin typeface="-apple-system"/>
              </a:rPr>
              <a:t> : </a:t>
            </a:r>
            <a:r>
              <a:rPr lang="en-IN" sz="5600" b="1" i="0" dirty="0">
                <a:solidFill>
                  <a:srgbClr val="FF0000"/>
                </a:solidFill>
                <a:effectLst/>
                <a:latin typeface="-apple-system"/>
              </a:rPr>
              <a:t>SELECT Column1, Cloumn2,… FROM </a:t>
            </a:r>
            <a:r>
              <a:rPr lang="en-IN" sz="5600" b="1" i="0" dirty="0" err="1">
                <a:solidFill>
                  <a:srgbClr val="FF0000"/>
                </a:solidFill>
                <a:effectLst/>
                <a:latin typeface="-apple-system"/>
              </a:rPr>
              <a:t>Table_Name</a:t>
            </a:r>
            <a:r>
              <a:rPr lang="en-IN" sz="5600" b="1" i="0" dirty="0">
                <a:solidFill>
                  <a:srgbClr val="FF0000"/>
                </a:solidFill>
                <a:effectLst/>
                <a:latin typeface="-apple-system"/>
              </a:rPr>
              <a:t> ORDER BY </a:t>
            </a:r>
            <a:r>
              <a:rPr lang="en-IN" sz="5600" b="1" i="0" dirty="0" err="1">
                <a:solidFill>
                  <a:srgbClr val="FF0000"/>
                </a:solidFill>
                <a:effectLst/>
                <a:latin typeface="-apple-system"/>
              </a:rPr>
              <a:t>Column_Name</a:t>
            </a:r>
            <a:r>
              <a:rPr lang="en-IN" sz="5600" b="1" i="0" dirty="0">
                <a:solidFill>
                  <a:srgbClr val="FF0000"/>
                </a:solidFill>
                <a:effectLst/>
                <a:latin typeface="-apple-system"/>
              </a:rPr>
              <a:t> ; (Default/Ascending);</a:t>
            </a:r>
          </a:p>
          <a:p>
            <a:pPr algn="l">
              <a:buFont typeface="Arial" panose="020B0604020202020204" pitchFamily="34" charset="0"/>
              <a:buChar char="•"/>
            </a:pPr>
            <a:endParaRPr lang="en-IN" sz="5600" i="0" dirty="0">
              <a:solidFill>
                <a:schemeClr val="tx1"/>
              </a:solidFill>
              <a:effectLst/>
              <a:latin typeface="-apple-system"/>
            </a:endParaRPr>
          </a:p>
          <a:p>
            <a:br>
              <a:rPr lang="en-IN" sz="1050" dirty="0"/>
            </a:br>
            <a:endParaRPr lang="en-IN" sz="1200" b="0" i="0" dirty="0">
              <a:solidFill>
                <a:srgbClr val="212529"/>
              </a:solidFill>
              <a:effectLst/>
              <a:latin typeface="-apple-system"/>
            </a:endParaRPr>
          </a:p>
          <a:p>
            <a:pPr algn="l">
              <a:buFont typeface="Arial" panose="020B0604020202020204" pitchFamily="34" charset="0"/>
              <a:buChar char="•"/>
            </a:pPr>
            <a:endParaRPr lang="en-IN" sz="1600" i="0" dirty="0">
              <a:solidFill>
                <a:schemeClr val="tx1"/>
              </a:solidFill>
              <a:effectLst/>
              <a:latin typeface="+mn-lt"/>
            </a:endParaRPr>
          </a:p>
          <a:p>
            <a:endParaRPr lang="en-US" dirty="0"/>
          </a:p>
        </p:txBody>
      </p:sp>
      <p:sp>
        <p:nvSpPr>
          <p:cNvPr id="4" name="TextBox 3">
            <a:extLst>
              <a:ext uri="{FF2B5EF4-FFF2-40B4-BE49-F238E27FC236}">
                <a16:creationId xmlns:a16="http://schemas.microsoft.com/office/drawing/2014/main" id="{083642B9-5B8B-3A9B-9A12-6899E5FA73EB}"/>
              </a:ext>
            </a:extLst>
          </p:cNvPr>
          <p:cNvSpPr txBox="1"/>
          <p:nvPr/>
        </p:nvSpPr>
        <p:spPr>
          <a:xfrm>
            <a:off x="6900984" y="2485293"/>
            <a:ext cx="4235939" cy="1477328"/>
          </a:xfrm>
          <a:prstGeom prst="rect">
            <a:avLst/>
          </a:prstGeom>
          <a:noFill/>
        </p:spPr>
        <p:txBody>
          <a:bodyPr wrap="square" rtlCol="0">
            <a:spAutoFit/>
          </a:bodyPr>
          <a:lstStyle/>
          <a:p>
            <a:r>
              <a:rPr lang="en-IN" sz="1800" b="1" i="0" dirty="0">
                <a:solidFill>
                  <a:srgbClr val="000000"/>
                </a:solidFill>
                <a:effectLst/>
                <a:latin typeface="-apple-system"/>
              </a:rPr>
              <a:t>Syntax</a:t>
            </a:r>
            <a:r>
              <a:rPr lang="en-IN" sz="1800" b="1" i="0" dirty="0">
                <a:solidFill>
                  <a:srgbClr val="E06092"/>
                </a:solidFill>
                <a:effectLst/>
                <a:latin typeface="-apple-system"/>
              </a:rPr>
              <a:t> : </a:t>
            </a:r>
            <a:r>
              <a:rPr lang="en-IN" sz="1800" b="1" i="0" dirty="0">
                <a:solidFill>
                  <a:srgbClr val="FF0000"/>
                </a:solidFill>
                <a:effectLst/>
                <a:latin typeface="-apple-system"/>
              </a:rPr>
              <a:t>SELECT Column1, Cloumn2,… FROM </a:t>
            </a:r>
            <a:r>
              <a:rPr lang="en-IN" sz="1800" b="1" i="0" dirty="0" err="1">
                <a:solidFill>
                  <a:srgbClr val="FF0000"/>
                </a:solidFill>
                <a:effectLst/>
                <a:latin typeface="-apple-system"/>
              </a:rPr>
              <a:t>Table_Name</a:t>
            </a:r>
            <a:r>
              <a:rPr lang="en-IN" sz="1800" b="1" i="0" dirty="0">
                <a:solidFill>
                  <a:srgbClr val="FF0000"/>
                </a:solidFill>
                <a:effectLst/>
                <a:latin typeface="-apple-system"/>
              </a:rPr>
              <a:t> ORDER BY </a:t>
            </a:r>
            <a:r>
              <a:rPr lang="en-IN" sz="1800" b="1" i="0" dirty="0" err="1">
                <a:solidFill>
                  <a:srgbClr val="FF0000"/>
                </a:solidFill>
                <a:effectLst/>
                <a:latin typeface="-apple-system"/>
              </a:rPr>
              <a:t>Column_Name</a:t>
            </a:r>
            <a:r>
              <a:rPr lang="en-IN" sz="1800" b="1" i="0" dirty="0">
                <a:solidFill>
                  <a:srgbClr val="FF0000"/>
                </a:solidFill>
                <a:effectLst/>
                <a:latin typeface="-apple-system"/>
              </a:rPr>
              <a:t> ASC;  (For Ascending Order);</a:t>
            </a:r>
          </a:p>
          <a:p>
            <a:endParaRPr lang="en-US" dirty="0"/>
          </a:p>
        </p:txBody>
      </p:sp>
      <p:sp>
        <p:nvSpPr>
          <p:cNvPr id="6" name="TextBox 5">
            <a:extLst>
              <a:ext uri="{FF2B5EF4-FFF2-40B4-BE49-F238E27FC236}">
                <a16:creationId xmlns:a16="http://schemas.microsoft.com/office/drawing/2014/main" id="{F18D4B1F-FD86-0DD8-64CE-31FC5D906F48}"/>
              </a:ext>
            </a:extLst>
          </p:cNvPr>
          <p:cNvSpPr txBox="1"/>
          <p:nvPr/>
        </p:nvSpPr>
        <p:spPr>
          <a:xfrm>
            <a:off x="7026032" y="4329723"/>
            <a:ext cx="4110891" cy="1477328"/>
          </a:xfrm>
          <a:prstGeom prst="rect">
            <a:avLst/>
          </a:prstGeom>
          <a:noFill/>
        </p:spPr>
        <p:txBody>
          <a:bodyPr wrap="square" rtlCol="0">
            <a:spAutoFit/>
          </a:bodyPr>
          <a:lstStyle/>
          <a:p>
            <a:r>
              <a:rPr lang="en-IN" sz="1800" b="1" dirty="0">
                <a:solidFill>
                  <a:srgbClr val="000000"/>
                </a:solidFill>
                <a:latin typeface="-apple-system"/>
              </a:rPr>
              <a:t>Syntax : </a:t>
            </a:r>
            <a:r>
              <a:rPr lang="en-IN" sz="1800" b="1" dirty="0">
                <a:solidFill>
                  <a:srgbClr val="FF0000"/>
                </a:solidFill>
                <a:latin typeface="-apple-system"/>
              </a:rPr>
              <a:t>SELECT Column1, Cloumn2,… FROM </a:t>
            </a:r>
            <a:r>
              <a:rPr lang="en-IN" sz="1800" b="1" dirty="0" err="1">
                <a:solidFill>
                  <a:srgbClr val="FF0000"/>
                </a:solidFill>
                <a:latin typeface="-apple-system"/>
              </a:rPr>
              <a:t>Table_Name</a:t>
            </a:r>
            <a:r>
              <a:rPr lang="en-IN" sz="1800" b="1" dirty="0">
                <a:solidFill>
                  <a:srgbClr val="FF0000"/>
                </a:solidFill>
                <a:latin typeface="-apple-system"/>
              </a:rPr>
              <a:t> ORDER BY </a:t>
            </a:r>
            <a:r>
              <a:rPr lang="en-IN" sz="1800" b="1" dirty="0" err="1">
                <a:solidFill>
                  <a:srgbClr val="FF0000"/>
                </a:solidFill>
                <a:latin typeface="-apple-system"/>
              </a:rPr>
              <a:t>Column_Name</a:t>
            </a:r>
            <a:r>
              <a:rPr lang="en-IN" sz="1800" b="1" dirty="0">
                <a:solidFill>
                  <a:srgbClr val="FF0000"/>
                </a:solidFill>
                <a:latin typeface="-apple-system"/>
              </a:rPr>
              <a:t> DESC;  (For Descending Order);</a:t>
            </a:r>
            <a:endParaRPr lang="en-US" sz="1800" b="1" dirty="0">
              <a:solidFill>
                <a:srgbClr val="000000"/>
              </a:solidFill>
              <a:latin typeface="-apple-system"/>
            </a:endParaRPr>
          </a:p>
          <a:p>
            <a:endParaRPr lang="en-US" dirty="0"/>
          </a:p>
        </p:txBody>
      </p:sp>
    </p:spTree>
    <p:extLst>
      <p:ext uri="{BB962C8B-B14F-4D97-AF65-F5344CB8AC3E}">
        <p14:creationId xmlns:p14="http://schemas.microsoft.com/office/powerpoint/2010/main" val="414113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910</Words>
  <Application>Microsoft Macintosh PowerPoint</Application>
  <PresentationFormat>Widescreen</PresentationFormat>
  <Paragraphs>74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Calibri Light</vt:lpstr>
      <vt:lpstr>Wingdings</vt:lpstr>
      <vt:lpstr>Office Theme</vt:lpstr>
      <vt:lpstr>DATABASES CONCEPTS </vt:lpstr>
      <vt:lpstr>SQL Clauses:</vt:lpstr>
      <vt:lpstr>The “FROM” Clause:</vt:lpstr>
      <vt:lpstr>The WHERE Clause:</vt:lpstr>
      <vt:lpstr>The DISTINCT Clause:</vt:lpstr>
      <vt:lpstr>The GROUP BY Clause:</vt:lpstr>
      <vt:lpstr>The HAVING Clause:</vt:lpstr>
      <vt:lpstr> The ORDER BY Clause: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CONCEPTS </dc:title>
  <dc:creator>Swapna Vemula</dc:creator>
  <cp:lastModifiedBy>Swapna Vemula</cp:lastModifiedBy>
  <cp:revision>2</cp:revision>
  <dcterms:created xsi:type="dcterms:W3CDTF">2023-02-04T08:06:37Z</dcterms:created>
  <dcterms:modified xsi:type="dcterms:W3CDTF">2023-02-17T07:44:25Z</dcterms:modified>
</cp:coreProperties>
</file>