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1" r:id="rId1"/>
  </p:sldMasterIdLst>
  <p:notesMasterIdLst>
    <p:notesMasterId r:id="rId13"/>
  </p:notesMasterIdLst>
  <p:sldIdLst>
    <p:sldId id="266" r:id="rId2"/>
    <p:sldId id="264" r:id="rId3"/>
    <p:sldId id="270" r:id="rId4"/>
    <p:sldId id="265" r:id="rId5"/>
    <p:sldId id="256" r:id="rId6"/>
    <p:sldId id="262" r:id="rId7"/>
    <p:sldId id="268" r:id="rId8"/>
    <p:sldId id="269" r:id="rId9"/>
    <p:sldId id="260" r:id="rId10"/>
    <p:sldId id="26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6CA507-35F6-BC4A-BBAF-DBBA0DB3D670}">
          <p14:sldIdLst>
            <p14:sldId id="266"/>
            <p14:sldId id="264"/>
            <p14:sldId id="270"/>
            <p14:sldId id="265"/>
            <p14:sldId id="256"/>
            <p14:sldId id="262"/>
            <p14:sldId id="268"/>
            <p14:sldId id="269"/>
          </p14:sldIdLst>
        </p14:section>
        <p14:section name="Unused" id="{5274E0E0-0E3A-654D-95E4-20443D7B9042}">
          <p14:sldIdLst>
            <p14:sldId id="260"/>
            <p14:sldId id="261"/>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800537-0FB5-6B40-B8BC-4601843BF93B}" v="16" dt="2021-12-17T20:01:33.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51"/>
    <p:restoredTop sz="87963"/>
  </p:normalViewPr>
  <p:slideViewPr>
    <p:cSldViewPr snapToGrid="0" snapToObjects="1">
      <p:cViewPr>
        <p:scale>
          <a:sx n="98" d="100"/>
          <a:sy n="98" d="100"/>
        </p:scale>
        <p:origin x="1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16840-A658-1E48-BBDD-4C765AEACB3C}" type="datetimeFigureOut">
              <a:rPr lang="en-US" smtClean="0"/>
              <a:t>12/17/21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BAC9B-15C6-4745-960E-3BDBA08E7185}" type="slidenum">
              <a:rPr lang="en-US" smtClean="0"/>
              <a:t>‹#›</a:t>
            </a:fld>
            <a:endParaRPr lang="en-US"/>
          </a:p>
        </p:txBody>
      </p:sp>
    </p:spTree>
    <p:extLst>
      <p:ext uri="{BB962C8B-B14F-4D97-AF65-F5344CB8AC3E}">
        <p14:creationId xmlns:p14="http://schemas.microsoft.com/office/powerpoint/2010/main" val="2071188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final project I used an autoencoder framework to better visualize a high-dimensional gene expression dataset</a:t>
            </a:r>
          </a:p>
        </p:txBody>
      </p:sp>
      <p:sp>
        <p:nvSpPr>
          <p:cNvPr id="4" name="Slide Number Placeholder 3"/>
          <p:cNvSpPr>
            <a:spLocks noGrp="1"/>
          </p:cNvSpPr>
          <p:nvPr>
            <p:ph type="sldNum" sz="quarter" idx="5"/>
          </p:nvPr>
        </p:nvSpPr>
        <p:spPr/>
        <p:txBody>
          <a:bodyPr/>
          <a:lstStyle/>
          <a:p>
            <a:fld id="{6EDBAC9B-15C6-4745-960E-3BDBA08E7185}" type="slidenum">
              <a:rPr lang="en-US" smtClean="0"/>
              <a:t>1</a:t>
            </a:fld>
            <a:endParaRPr lang="en-US"/>
          </a:p>
        </p:txBody>
      </p:sp>
    </p:spTree>
    <p:extLst>
      <p:ext uri="{BB962C8B-B14F-4D97-AF65-F5344CB8AC3E}">
        <p14:creationId xmlns:p14="http://schemas.microsoft.com/office/powerpoint/2010/main" val="4131068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Principal component analysis is a well known and widely used technique for dimensionality reduction. However it can be limited by its linearity and nonlinear alternatives like t-SNE and UMAP often end up working better. I wanted to see what kind of improvement a deep autoencoder architecture might bring in terms of visualization.</a:t>
            </a:r>
          </a:p>
        </p:txBody>
      </p:sp>
      <p:sp>
        <p:nvSpPr>
          <p:cNvPr id="4" name="Slide Number Placeholder 3"/>
          <p:cNvSpPr>
            <a:spLocks noGrp="1"/>
          </p:cNvSpPr>
          <p:nvPr>
            <p:ph type="sldNum" sz="quarter" idx="5"/>
          </p:nvPr>
        </p:nvSpPr>
        <p:spPr/>
        <p:txBody>
          <a:bodyPr/>
          <a:lstStyle/>
          <a:p>
            <a:fld id="{6EDBAC9B-15C6-4745-960E-3BDBA08E7185}" type="slidenum">
              <a:rPr lang="en-US" smtClean="0"/>
              <a:t>2</a:t>
            </a:fld>
            <a:endParaRPr lang="en-US"/>
          </a:p>
        </p:txBody>
      </p:sp>
    </p:spTree>
    <p:extLst>
      <p:ext uri="{BB962C8B-B14F-4D97-AF65-F5344CB8AC3E}">
        <p14:creationId xmlns:p14="http://schemas.microsoft.com/office/powerpoint/2010/main" val="724777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a subset of the TCGA </a:t>
            </a:r>
            <a:r>
              <a:rPr lang="en-US" dirty="0" err="1"/>
              <a:t>pancancer</a:t>
            </a:r>
            <a:r>
              <a:rPr lang="en-US" dirty="0"/>
              <a:t> atlas </a:t>
            </a:r>
            <a:r>
              <a:rPr lang="en-US" dirty="0" err="1"/>
              <a:t>rnaseq</a:t>
            </a:r>
            <a:r>
              <a:rPr lang="en-US" dirty="0"/>
              <a:t> dataset, a total of 17,475 genes expressed in 5,726 samples across 9 cancer types. The goal was to learn a 2d representation of this dataset such that cancer types would separate out when visualized along those two dimensions.</a:t>
            </a:r>
          </a:p>
        </p:txBody>
      </p:sp>
      <p:sp>
        <p:nvSpPr>
          <p:cNvPr id="4" name="Slide Number Placeholder 3"/>
          <p:cNvSpPr>
            <a:spLocks noGrp="1"/>
          </p:cNvSpPr>
          <p:nvPr>
            <p:ph type="sldNum" sz="quarter" idx="5"/>
          </p:nvPr>
        </p:nvSpPr>
        <p:spPr/>
        <p:txBody>
          <a:bodyPr/>
          <a:lstStyle/>
          <a:p>
            <a:fld id="{6EDBAC9B-15C6-4745-960E-3BDBA08E7185}" type="slidenum">
              <a:rPr lang="en-US" smtClean="0"/>
              <a:t>3</a:t>
            </a:fld>
            <a:endParaRPr lang="en-US"/>
          </a:p>
        </p:txBody>
      </p:sp>
    </p:spTree>
    <p:extLst>
      <p:ext uri="{BB962C8B-B14F-4D97-AF65-F5344CB8AC3E}">
        <p14:creationId xmlns:p14="http://schemas.microsoft.com/office/powerpoint/2010/main" val="14763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applied PCA to get the 2 components which explained the most variance and plotted the samples colored by cancer type. As you can see only one of the types really separated out in any discernable way.</a:t>
            </a:r>
          </a:p>
        </p:txBody>
      </p:sp>
      <p:sp>
        <p:nvSpPr>
          <p:cNvPr id="4" name="Slide Number Placeholder 3"/>
          <p:cNvSpPr>
            <a:spLocks noGrp="1"/>
          </p:cNvSpPr>
          <p:nvPr>
            <p:ph type="sldNum" sz="quarter" idx="5"/>
          </p:nvPr>
        </p:nvSpPr>
        <p:spPr/>
        <p:txBody>
          <a:bodyPr/>
          <a:lstStyle/>
          <a:p>
            <a:fld id="{6EDBAC9B-15C6-4745-960E-3BDBA08E7185}" type="slidenum">
              <a:rPr lang="en-US" smtClean="0"/>
              <a:t>4</a:t>
            </a:fld>
            <a:endParaRPr lang="en-US"/>
          </a:p>
        </p:txBody>
      </p:sp>
    </p:spTree>
    <p:extLst>
      <p:ext uri="{BB962C8B-B14F-4D97-AF65-F5344CB8AC3E}">
        <p14:creationId xmlns:p14="http://schemas.microsoft.com/office/powerpoint/2010/main" val="203136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architecture I used for the autoencoder, starting with the number of input neurons being 17,475 from the genes in the dataset. Then I gradually bottlenecked the data down to 2 latent dimensions to assess the visualization improvement compared to PCA. The decoder portion was the same layers just in reverse. I used mean squared error loss and the Adam optimizer.</a:t>
            </a:r>
          </a:p>
        </p:txBody>
      </p:sp>
      <p:sp>
        <p:nvSpPr>
          <p:cNvPr id="4" name="Slide Number Placeholder 3"/>
          <p:cNvSpPr>
            <a:spLocks noGrp="1"/>
          </p:cNvSpPr>
          <p:nvPr>
            <p:ph type="sldNum" sz="quarter" idx="5"/>
          </p:nvPr>
        </p:nvSpPr>
        <p:spPr/>
        <p:txBody>
          <a:bodyPr/>
          <a:lstStyle/>
          <a:p>
            <a:fld id="{6EDBAC9B-15C6-4745-960E-3BDBA08E7185}" type="slidenum">
              <a:rPr lang="en-US" smtClean="0"/>
              <a:t>5</a:t>
            </a:fld>
            <a:endParaRPr lang="en-US"/>
          </a:p>
        </p:txBody>
      </p:sp>
    </p:spTree>
    <p:extLst>
      <p:ext uri="{BB962C8B-B14F-4D97-AF65-F5344CB8AC3E}">
        <p14:creationId xmlns:p14="http://schemas.microsoft.com/office/powerpoint/2010/main" val="3387770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Visually, the best run I had through the network was with a learning rate of 0.001 and 150 epochs. This gave me a final loss of 0.5124 and the 2d plot shown here.</a:t>
            </a:r>
          </a:p>
        </p:txBody>
      </p:sp>
      <p:sp>
        <p:nvSpPr>
          <p:cNvPr id="4" name="Slide Number Placeholder 3"/>
          <p:cNvSpPr>
            <a:spLocks noGrp="1"/>
          </p:cNvSpPr>
          <p:nvPr>
            <p:ph type="sldNum" sz="quarter" idx="5"/>
          </p:nvPr>
        </p:nvSpPr>
        <p:spPr/>
        <p:txBody>
          <a:bodyPr/>
          <a:lstStyle/>
          <a:p>
            <a:fld id="{6EDBAC9B-15C6-4745-960E-3BDBA08E7185}" type="slidenum">
              <a:rPr lang="en-US" smtClean="0"/>
              <a:t>6</a:t>
            </a:fld>
            <a:endParaRPr lang="en-US"/>
          </a:p>
        </p:txBody>
      </p:sp>
    </p:spTree>
    <p:extLst>
      <p:ext uri="{BB962C8B-B14F-4D97-AF65-F5344CB8AC3E}">
        <p14:creationId xmlns:p14="http://schemas.microsoft.com/office/powerpoint/2010/main" val="1067991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same visualization in the top left. Bottom right is </a:t>
            </a:r>
            <a:r>
              <a:rPr lang="en-US" dirty="0" err="1"/>
              <a:t>kmeans</a:t>
            </a:r>
            <a:r>
              <a:rPr lang="en-US" dirty="0"/>
              <a:t> with k=9, one per cancer type, applied to the encoding. The colors don’t match, but you can see that at least 3 of the identified clusters match up well with the ground truth cancer type labels. Also, the fact that some of the other types remained close together might be biologically relevant, for example lung cancers in red and yellow.</a:t>
            </a:r>
          </a:p>
        </p:txBody>
      </p:sp>
      <p:sp>
        <p:nvSpPr>
          <p:cNvPr id="4" name="Slide Number Placeholder 3"/>
          <p:cNvSpPr>
            <a:spLocks noGrp="1"/>
          </p:cNvSpPr>
          <p:nvPr>
            <p:ph type="sldNum" sz="quarter" idx="5"/>
          </p:nvPr>
        </p:nvSpPr>
        <p:spPr/>
        <p:txBody>
          <a:bodyPr/>
          <a:lstStyle/>
          <a:p>
            <a:fld id="{6EDBAC9B-15C6-4745-960E-3BDBA08E7185}" type="slidenum">
              <a:rPr lang="en-US" smtClean="0"/>
              <a:t>7</a:t>
            </a:fld>
            <a:endParaRPr lang="en-US"/>
          </a:p>
        </p:txBody>
      </p:sp>
    </p:spTree>
    <p:extLst>
      <p:ext uri="{BB962C8B-B14F-4D97-AF65-F5344CB8AC3E}">
        <p14:creationId xmlns:p14="http://schemas.microsoft.com/office/powerpoint/2010/main" val="1299227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directions could include a quantitative way to measure the performance of the autoencoder in terms of cancer type separation in the final encoding. Can also compare with aforementioned nonlinear techniques like t-SNE and UMAP. And scaling back the encoding to result in 5, 10, 20 latent features might yield some biological insights if we dig further into which samples activate which neurons.</a:t>
            </a:r>
          </a:p>
        </p:txBody>
      </p:sp>
      <p:sp>
        <p:nvSpPr>
          <p:cNvPr id="4" name="Slide Number Placeholder 3"/>
          <p:cNvSpPr>
            <a:spLocks noGrp="1"/>
          </p:cNvSpPr>
          <p:nvPr>
            <p:ph type="sldNum" sz="quarter" idx="5"/>
          </p:nvPr>
        </p:nvSpPr>
        <p:spPr/>
        <p:txBody>
          <a:bodyPr/>
          <a:lstStyle/>
          <a:p>
            <a:fld id="{6EDBAC9B-15C6-4745-960E-3BDBA08E7185}" type="slidenum">
              <a:rPr lang="en-US" smtClean="0"/>
              <a:t>8</a:t>
            </a:fld>
            <a:endParaRPr lang="en-US"/>
          </a:p>
        </p:txBody>
      </p:sp>
    </p:spTree>
    <p:extLst>
      <p:ext uri="{BB962C8B-B14F-4D97-AF65-F5344CB8AC3E}">
        <p14:creationId xmlns:p14="http://schemas.microsoft.com/office/powerpoint/2010/main" val="2635640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5675-84B4-A340-BC55-F9AF7BEF6A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3FDD3A-4747-0B4B-B4FB-A8D37155B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EE5868-7743-5D41-9411-C5C50E0B4B10}"/>
              </a:ext>
            </a:extLst>
          </p:cNvPr>
          <p:cNvSpPr>
            <a:spLocks noGrp="1"/>
          </p:cNvSpPr>
          <p:nvPr>
            <p:ph type="dt" sz="half" idx="10"/>
          </p:nvPr>
        </p:nvSpPr>
        <p:spPr/>
        <p:txBody>
          <a:bodyPr/>
          <a:lstStyle/>
          <a:p>
            <a:fld id="{3CDF1585-111D-D044-B779-16DCE6ABA8E5}" type="datetimeFigureOut">
              <a:rPr lang="en-US" smtClean="0"/>
              <a:t>12/17/21</a:t>
            </a:fld>
            <a:endParaRPr lang="en-US"/>
          </a:p>
        </p:txBody>
      </p:sp>
      <p:sp>
        <p:nvSpPr>
          <p:cNvPr id="5" name="Footer Placeholder 4">
            <a:extLst>
              <a:ext uri="{FF2B5EF4-FFF2-40B4-BE49-F238E27FC236}">
                <a16:creationId xmlns:a16="http://schemas.microsoft.com/office/drawing/2014/main" id="{B9BBC962-D549-2349-95E4-FA909F261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B8209-50D1-5A49-8DB4-C15405B7F285}"/>
              </a:ext>
            </a:extLst>
          </p:cNvPr>
          <p:cNvSpPr>
            <a:spLocks noGrp="1"/>
          </p:cNvSpPr>
          <p:nvPr>
            <p:ph type="sldNum" sz="quarter" idx="12"/>
          </p:nvPr>
        </p:nvSpPr>
        <p:spPr/>
        <p:txBody>
          <a:bodyPr/>
          <a:lstStyle/>
          <a:p>
            <a:fld id="{37A0BC9A-2A3C-CD48-8C88-BCC1D4B5DFC8}" type="slidenum">
              <a:rPr lang="en-US" smtClean="0"/>
              <a:t>‹#›</a:t>
            </a:fld>
            <a:endParaRPr lang="en-US"/>
          </a:p>
        </p:txBody>
      </p:sp>
    </p:spTree>
    <p:extLst>
      <p:ext uri="{BB962C8B-B14F-4D97-AF65-F5344CB8AC3E}">
        <p14:creationId xmlns:p14="http://schemas.microsoft.com/office/powerpoint/2010/main" val="248055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D167-0367-DD4A-81B0-6809E2D1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909B2D-CB01-B74E-9DDE-E05E5B5316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40734-B517-F342-B0E7-ABC14BBB22D3}"/>
              </a:ext>
            </a:extLst>
          </p:cNvPr>
          <p:cNvSpPr>
            <a:spLocks noGrp="1"/>
          </p:cNvSpPr>
          <p:nvPr>
            <p:ph type="dt" sz="half" idx="10"/>
          </p:nvPr>
        </p:nvSpPr>
        <p:spPr/>
        <p:txBody>
          <a:bodyPr/>
          <a:lstStyle/>
          <a:p>
            <a:fld id="{3CDF1585-111D-D044-B779-16DCE6ABA8E5}" type="datetimeFigureOut">
              <a:rPr lang="en-US" smtClean="0"/>
              <a:t>12/17/21</a:t>
            </a:fld>
            <a:endParaRPr lang="en-US"/>
          </a:p>
        </p:txBody>
      </p:sp>
      <p:sp>
        <p:nvSpPr>
          <p:cNvPr id="5" name="Footer Placeholder 4">
            <a:extLst>
              <a:ext uri="{FF2B5EF4-FFF2-40B4-BE49-F238E27FC236}">
                <a16:creationId xmlns:a16="http://schemas.microsoft.com/office/drawing/2014/main" id="{680FEF8E-2859-694D-AC01-FF42B4B00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76534-5A9B-D84D-AB9D-BD5453FA62E0}"/>
              </a:ext>
            </a:extLst>
          </p:cNvPr>
          <p:cNvSpPr>
            <a:spLocks noGrp="1"/>
          </p:cNvSpPr>
          <p:nvPr>
            <p:ph type="sldNum" sz="quarter" idx="12"/>
          </p:nvPr>
        </p:nvSpPr>
        <p:spPr/>
        <p:txBody>
          <a:bodyPr/>
          <a:lstStyle/>
          <a:p>
            <a:fld id="{37A0BC9A-2A3C-CD48-8C88-BCC1D4B5DFC8}" type="slidenum">
              <a:rPr lang="en-US" smtClean="0"/>
              <a:t>‹#›</a:t>
            </a:fld>
            <a:endParaRPr lang="en-US"/>
          </a:p>
        </p:txBody>
      </p:sp>
    </p:spTree>
    <p:extLst>
      <p:ext uri="{BB962C8B-B14F-4D97-AF65-F5344CB8AC3E}">
        <p14:creationId xmlns:p14="http://schemas.microsoft.com/office/powerpoint/2010/main" val="159178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9BAE94-5C59-6245-9D98-51E8896021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BCD517-A2E0-D44F-9FCB-0A1B8A1161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81B58-A717-CD49-9898-4335A669CB0F}"/>
              </a:ext>
            </a:extLst>
          </p:cNvPr>
          <p:cNvSpPr>
            <a:spLocks noGrp="1"/>
          </p:cNvSpPr>
          <p:nvPr>
            <p:ph type="dt" sz="half" idx="10"/>
          </p:nvPr>
        </p:nvSpPr>
        <p:spPr/>
        <p:txBody>
          <a:bodyPr/>
          <a:lstStyle/>
          <a:p>
            <a:fld id="{3CDF1585-111D-D044-B779-16DCE6ABA8E5}" type="datetimeFigureOut">
              <a:rPr lang="en-US" smtClean="0"/>
              <a:t>12/17/21</a:t>
            </a:fld>
            <a:endParaRPr lang="en-US"/>
          </a:p>
        </p:txBody>
      </p:sp>
      <p:sp>
        <p:nvSpPr>
          <p:cNvPr id="5" name="Footer Placeholder 4">
            <a:extLst>
              <a:ext uri="{FF2B5EF4-FFF2-40B4-BE49-F238E27FC236}">
                <a16:creationId xmlns:a16="http://schemas.microsoft.com/office/drawing/2014/main" id="{095D35BC-533A-2846-8E8E-E554BE796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A3CC3-7D90-C446-9C87-6EFBCDA6EE70}"/>
              </a:ext>
            </a:extLst>
          </p:cNvPr>
          <p:cNvSpPr>
            <a:spLocks noGrp="1"/>
          </p:cNvSpPr>
          <p:nvPr>
            <p:ph type="sldNum" sz="quarter" idx="12"/>
          </p:nvPr>
        </p:nvSpPr>
        <p:spPr/>
        <p:txBody>
          <a:bodyPr/>
          <a:lstStyle/>
          <a:p>
            <a:fld id="{37A0BC9A-2A3C-CD48-8C88-BCC1D4B5DFC8}" type="slidenum">
              <a:rPr lang="en-US" smtClean="0"/>
              <a:t>‹#›</a:t>
            </a:fld>
            <a:endParaRPr lang="en-US"/>
          </a:p>
        </p:txBody>
      </p:sp>
    </p:spTree>
    <p:extLst>
      <p:ext uri="{BB962C8B-B14F-4D97-AF65-F5344CB8AC3E}">
        <p14:creationId xmlns:p14="http://schemas.microsoft.com/office/powerpoint/2010/main" val="424792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9B8F-3616-2742-9DD4-F254AD070B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9FC3A9-3642-4342-8BC1-7E81C13B76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18A2DF-E3F5-E945-8612-4E63F26BCC43}"/>
              </a:ext>
            </a:extLst>
          </p:cNvPr>
          <p:cNvSpPr>
            <a:spLocks noGrp="1"/>
          </p:cNvSpPr>
          <p:nvPr>
            <p:ph type="dt" sz="half" idx="10"/>
          </p:nvPr>
        </p:nvSpPr>
        <p:spPr/>
        <p:txBody>
          <a:bodyPr/>
          <a:lstStyle/>
          <a:p>
            <a:fld id="{3CDF1585-111D-D044-B779-16DCE6ABA8E5}" type="datetimeFigureOut">
              <a:rPr lang="en-US" smtClean="0"/>
              <a:t>12/17/21</a:t>
            </a:fld>
            <a:endParaRPr lang="en-US"/>
          </a:p>
        </p:txBody>
      </p:sp>
      <p:sp>
        <p:nvSpPr>
          <p:cNvPr id="5" name="Footer Placeholder 4">
            <a:extLst>
              <a:ext uri="{FF2B5EF4-FFF2-40B4-BE49-F238E27FC236}">
                <a16:creationId xmlns:a16="http://schemas.microsoft.com/office/drawing/2014/main" id="{6E56BA96-CF44-EB4B-BFA9-CABCD597C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9EA9A-22FB-324F-A6F7-D9C1544ED468}"/>
              </a:ext>
            </a:extLst>
          </p:cNvPr>
          <p:cNvSpPr>
            <a:spLocks noGrp="1"/>
          </p:cNvSpPr>
          <p:nvPr>
            <p:ph type="sldNum" sz="quarter" idx="12"/>
          </p:nvPr>
        </p:nvSpPr>
        <p:spPr/>
        <p:txBody>
          <a:bodyPr/>
          <a:lstStyle/>
          <a:p>
            <a:fld id="{37A0BC9A-2A3C-CD48-8C88-BCC1D4B5DFC8}" type="slidenum">
              <a:rPr lang="en-US" smtClean="0"/>
              <a:t>‹#›</a:t>
            </a:fld>
            <a:endParaRPr lang="en-US"/>
          </a:p>
        </p:txBody>
      </p:sp>
    </p:spTree>
    <p:extLst>
      <p:ext uri="{BB962C8B-B14F-4D97-AF65-F5344CB8AC3E}">
        <p14:creationId xmlns:p14="http://schemas.microsoft.com/office/powerpoint/2010/main" val="194765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64DB-3790-C44B-9985-49EB327F61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474A43-5F84-0D47-9F52-966C46F52A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AA97BE-FD50-6548-9128-7A7773A90882}"/>
              </a:ext>
            </a:extLst>
          </p:cNvPr>
          <p:cNvSpPr>
            <a:spLocks noGrp="1"/>
          </p:cNvSpPr>
          <p:nvPr>
            <p:ph type="dt" sz="half" idx="10"/>
          </p:nvPr>
        </p:nvSpPr>
        <p:spPr/>
        <p:txBody>
          <a:bodyPr/>
          <a:lstStyle/>
          <a:p>
            <a:fld id="{3CDF1585-111D-D044-B779-16DCE6ABA8E5}" type="datetimeFigureOut">
              <a:rPr lang="en-US" smtClean="0"/>
              <a:t>12/17/21</a:t>
            </a:fld>
            <a:endParaRPr lang="en-US"/>
          </a:p>
        </p:txBody>
      </p:sp>
      <p:sp>
        <p:nvSpPr>
          <p:cNvPr id="5" name="Footer Placeholder 4">
            <a:extLst>
              <a:ext uri="{FF2B5EF4-FFF2-40B4-BE49-F238E27FC236}">
                <a16:creationId xmlns:a16="http://schemas.microsoft.com/office/drawing/2014/main" id="{98B3D37A-C8B9-E745-A72C-012E6D9EE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625BA-F945-B24F-9C3A-6D5EA53F8631}"/>
              </a:ext>
            </a:extLst>
          </p:cNvPr>
          <p:cNvSpPr>
            <a:spLocks noGrp="1"/>
          </p:cNvSpPr>
          <p:nvPr>
            <p:ph type="sldNum" sz="quarter" idx="12"/>
          </p:nvPr>
        </p:nvSpPr>
        <p:spPr/>
        <p:txBody>
          <a:bodyPr/>
          <a:lstStyle/>
          <a:p>
            <a:fld id="{37A0BC9A-2A3C-CD48-8C88-BCC1D4B5DFC8}" type="slidenum">
              <a:rPr lang="en-US" smtClean="0"/>
              <a:t>‹#›</a:t>
            </a:fld>
            <a:endParaRPr lang="en-US"/>
          </a:p>
        </p:txBody>
      </p:sp>
    </p:spTree>
    <p:extLst>
      <p:ext uri="{BB962C8B-B14F-4D97-AF65-F5344CB8AC3E}">
        <p14:creationId xmlns:p14="http://schemas.microsoft.com/office/powerpoint/2010/main" val="219290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E55A0-9E39-7C4E-81F1-6F2201FCE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EE144A-F51A-CF48-A23B-4FFFDF6D65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B41B53-8191-A74A-B594-3A3237C83B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E0CB62-E3B1-5C43-8431-31A8F73B0610}"/>
              </a:ext>
            </a:extLst>
          </p:cNvPr>
          <p:cNvSpPr>
            <a:spLocks noGrp="1"/>
          </p:cNvSpPr>
          <p:nvPr>
            <p:ph type="dt" sz="half" idx="10"/>
          </p:nvPr>
        </p:nvSpPr>
        <p:spPr/>
        <p:txBody>
          <a:bodyPr/>
          <a:lstStyle/>
          <a:p>
            <a:fld id="{3CDF1585-111D-D044-B779-16DCE6ABA8E5}" type="datetimeFigureOut">
              <a:rPr lang="en-US" smtClean="0"/>
              <a:t>12/17/21</a:t>
            </a:fld>
            <a:endParaRPr lang="en-US"/>
          </a:p>
        </p:txBody>
      </p:sp>
      <p:sp>
        <p:nvSpPr>
          <p:cNvPr id="6" name="Footer Placeholder 5">
            <a:extLst>
              <a:ext uri="{FF2B5EF4-FFF2-40B4-BE49-F238E27FC236}">
                <a16:creationId xmlns:a16="http://schemas.microsoft.com/office/drawing/2014/main" id="{A91C81E0-86DB-A34C-A4B3-E4CFBCB69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86A67-E32E-3249-B354-2926BE6912D7}"/>
              </a:ext>
            </a:extLst>
          </p:cNvPr>
          <p:cNvSpPr>
            <a:spLocks noGrp="1"/>
          </p:cNvSpPr>
          <p:nvPr>
            <p:ph type="sldNum" sz="quarter" idx="12"/>
          </p:nvPr>
        </p:nvSpPr>
        <p:spPr/>
        <p:txBody>
          <a:bodyPr/>
          <a:lstStyle/>
          <a:p>
            <a:fld id="{37A0BC9A-2A3C-CD48-8C88-BCC1D4B5DFC8}" type="slidenum">
              <a:rPr lang="en-US" smtClean="0"/>
              <a:t>‹#›</a:t>
            </a:fld>
            <a:endParaRPr lang="en-US"/>
          </a:p>
        </p:txBody>
      </p:sp>
    </p:spTree>
    <p:extLst>
      <p:ext uri="{BB962C8B-B14F-4D97-AF65-F5344CB8AC3E}">
        <p14:creationId xmlns:p14="http://schemas.microsoft.com/office/powerpoint/2010/main" val="46927771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28A2-89A6-5743-97E8-A427684232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BF31B8-6E56-C740-93E7-86DA9D8FF4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E1480-8482-FF4D-9DC1-40B05E75FA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F74629-121F-564B-966C-741424BEF4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C7FFA-C172-EA41-A651-BA37556395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7CCE9C-1EE6-3947-943D-8529A6686527}"/>
              </a:ext>
            </a:extLst>
          </p:cNvPr>
          <p:cNvSpPr>
            <a:spLocks noGrp="1"/>
          </p:cNvSpPr>
          <p:nvPr>
            <p:ph type="dt" sz="half" idx="10"/>
          </p:nvPr>
        </p:nvSpPr>
        <p:spPr/>
        <p:txBody>
          <a:bodyPr/>
          <a:lstStyle/>
          <a:p>
            <a:fld id="{3CDF1585-111D-D044-B779-16DCE6ABA8E5}" type="datetimeFigureOut">
              <a:rPr lang="en-US" smtClean="0"/>
              <a:t>12/17/21</a:t>
            </a:fld>
            <a:endParaRPr lang="en-US"/>
          </a:p>
        </p:txBody>
      </p:sp>
      <p:sp>
        <p:nvSpPr>
          <p:cNvPr id="8" name="Footer Placeholder 7">
            <a:extLst>
              <a:ext uri="{FF2B5EF4-FFF2-40B4-BE49-F238E27FC236}">
                <a16:creationId xmlns:a16="http://schemas.microsoft.com/office/drawing/2014/main" id="{3B21F971-9CEF-FD42-8941-EA8C140065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FC662D-2AF6-5245-B761-9A667BBCA9F8}"/>
              </a:ext>
            </a:extLst>
          </p:cNvPr>
          <p:cNvSpPr>
            <a:spLocks noGrp="1"/>
          </p:cNvSpPr>
          <p:nvPr>
            <p:ph type="sldNum" sz="quarter" idx="12"/>
          </p:nvPr>
        </p:nvSpPr>
        <p:spPr/>
        <p:txBody>
          <a:bodyPr/>
          <a:lstStyle/>
          <a:p>
            <a:fld id="{37A0BC9A-2A3C-CD48-8C88-BCC1D4B5DFC8}" type="slidenum">
              <a:rPr lang="en-US" smtClean="0"/>
              <a:t>‹#›</a:t>
            </a:fld>
            <a:endParaRPr lang="en-US"/>
          </a:p>
        </p:txBody>
      </p:sp>
    </p:spTree>
    <p:extLst>
      <p:ext uri="{BB962C8B-B14F-4D97-AF65-F5344CB8AC3E}">
        <p14:creationId xmlns:p14="http://schemas.microsoft.com/office/powerpoint/2010/main" val="41917233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E94E-5797-BE49-8BED-47BC243F71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3EC346-D4B4-284A-8447-F125E2876916}"/>
              </a:ext>
            </a:extLst>
          </p:cNvPr>
          <p:cNvSpPr>
            <a:spLocks noGrp="1"/>
          </p:cNvSpPr>
          <p:nvPr>
            <p:ph type="dt" sz="half" idx="10"/>
          </p:nvPr>
        </p:nvSpPr>
        <p:spPr/>
        <p:txBody>
          <a:bodyPr/>
          <a:lstStyle/>
          <a:p>
            <a:fld id="{3CDF1585-111D-D044-B779-16DCE6ABA8E5}" type="datetimeFigureOut">
              <a:rPr lang="en-US" smtClean="0"/>
              <a:t>12/17/21</a:t>
            </a:fld>
            <a:endParaRPr lang="en-US"/>
          </a:p>
        </p:txBody>
      </p:sp>
      <p:sp>
        <p:nvSpPr>
          <p:cNvPr id="4" name="Footer Placeholder 3">
            <a:extLst>
              <a:ext uri="{FF2B5EF4-FFF2-40B4-BE49-F238E27FC236}">
                <a16:creationId xmlns:a16="http://schemas.microsoft.com/office/drawing/2014/main" id="{19A784F2-9B5C-BA4B-B18F-6DC5691DD2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FEC650-8BDC-0742-A88A-B3858201A090}"/>
              </a:ext>
            </a:extLst>
          </p:cNvPr>
          <p:cNvSpPr>
            <a:spLocks noGrp="1"/>
          </p:cNvSpPr>
          <p:nvPr>
            <p:ph type="sldNum" sz="quarter" idx="12"/>
          </p:nvPr>
        </p:nvSpPr>
        <p:spPr/>
        <p:txBody>
          <a:bodyPr/>
          <a:lstStyle/>
          <a:p>
            <a:fld id="{37A0BC9A-2A3C-CD48-8C88-BCC1D4B5DFC8}" type="slidenum">
              <a:rPr lang="en-US" smtClean="0"/>
              <a:t>‹#›</a:t>
            </a:fld>
            <a:endParaRPr lang="en-US"/>
          </a:p>
        </p:txBody>
      </p:sp>
    </p:spTree>
    <p:extLst>
      <p:ext uri="{BB962C8B-B14F-4D97-AF65-F5344CB8AC3E}">
        <p14:creationId xmlns:p14="http://schemas.microsoft.com/office/powerpoint/2010/main" val="38133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2D5C01-FE32-7748-892F-6BE5A262B6E5}"/>
              </a:ext>
            </a:extLst>
          </p:cNvPr>
          <p:cNvSpPr>
            <a:spLocks noGrp="1"/>
          </p:cNvSpPr>
          <p:nvPr>
            <p:ph type="dt" sz="half" idx="10"/>
          </p:nvPr>
        </p:nvSpPr>
        <p:spPr/>
        <p:txBody>
          <a:bodyPr/>
          <a:lstStyle/>
          <a:p>
            <a:fld id="{3CDF1585-111D-D044-B779-16DCE6ABA8E5}" type="datetimeFigureOut">
              <a:rPr lang="en-US" smtClean="0"/>
              <a:t>12/17/21</a:t>
            </a:fld>
            <a:endParaRPr lang="en-US"/>
          </a:p>
        </p:txBody>
      </p:sp>
      <p:sp>
        <p:nvSpPr>
          <p:cNvPr id="3" name="Footer Placeholder 2">
            <a:extLst>
              <a:ext uri="{FF2B5EF4-FFF2-40B4-BE49-F238E27FC236}">
                <a16:creationId xmlns:a16="http://schemas.microsoft.com/office/drawing/2014/main" id="{A1E720CD-8703-2048-A090-15E5CBD3A2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228F42-727B-F943-B002-5B1CF69719C0}"/>
              </a:ext>
            </a:extLst>
          </p:cNvPr>
          <p:cNvSpPr>
            <a:spLocks noGrp="1"/>
          </p:cNvSpPr>
          <p:nvPr>
            <p:ph type="sldNum" sz="quarter" idx="12"/>
          </p:nvPr>
        </p:nvSpPr>
        <p:spPr/>
        <p:txBody>
          <a:bodyPr/>
          <a:lstStyle/>
          <a:p>
            <a:fld id="{37A0BC9A-2A3C-CD48-8C88-BCC1D4B5DFC8}" type="slidenum">
              <a:rPr lang="en-US" smtClean="0"/>
              <a:t>‹#›</a:t>
            </a:fld>
            <a:endParaRPr lang="en-US"/>
          </a:p>
        </p:txBody>
      </p:sp>
    </p:spTree>
    <p:extLst>
      <p:ext uri="{BB962C8B-B14F-4D97-AF65-F5344CB8AC3E}">
        <p14:creationId xmlns:p14="http://schemas.microsoft.com/office/powerpoint/2010/main" val="422763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7225-AC97-3F46-A9D5-90D453EE8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19D38C-AA27-4544-B970-4C8EF567F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21E253-D44D-B74E-BA34-881DB8DCE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55B43A-18B9-A343-8146-9238CD15B3C1}"/>
              </a:ext>
            </a:extLst>
          </p:cNvPr>
          <p:cNvSpPr>
            <a:spLocks noGrp="1"/>
          </p:cNvSpPr>
          <p:nvPr>
            <p:ph type="dt" sz="half" idx="10"/>
          </p:nvPr>
        </p:nvSpPr>
        <p:spPr/>
        <p:txBody>
          <a:bodyPr/>
          <a:lstStyle/>
          <a:p>
            <a:fld id="{3CDF1585-111D-D044-B779-16DCE6ABA8E5}" type="datetimeFigureOut">
              <a:rPr lang="en-US" smtClean="0"/>
              <a:t>12/17/21</a:t>
            </a:fld>
            <a:endParaRPr lang="en-US"/>
          </a:p>
        </p:txBody>
      </p:sp>
      <p:sp>
        <p:nvSpPr>
          <p:cNvPr id="6" name="Footer Placeholder 5">
            <a:extLst>
              <a:ext uri="{FF2B5EF4-FFF2-40B4-BE49-F238E27FC236}">
                <a16:creationId xmlns:a16="http://schemas.microsoft.com/office/drawing/2014/main" id="{EAE2EB3E-3B2E-4149-BAC3-D6908BC22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C370E-4068-0543-8DAF-FFAFB244877C}"/>
              </a:ext>
            </a:extLst>
          </p:cNvPr>
          <p:cNvSpPr>
            <a:spLocks noGrp="1"/>
          </p:cNvSpPr>
          <p:nvPr>
            <p:ph type="sldNum" sz="quarter" idx="12"/>
          </p:nvPr>
        </p:nvSpPr>
        <p:spPr/>
        <p:txBody>
          <a:bodyPr/>
          <a:lstStyle/>
          <a:p>
            <a:fld id="{37A0BC9A-2A3C-CD48-8C88-BCC1D4B5DFC8}" type="slidenum">
              <a:rPr lang="en-US" smtClean="0"/>
              <a:t>‹#›</a:t>
            </a:fld>
            <a:endParaRPr lang="en-US"/>
          </a:p>
        </p:txBody>
      </p:sp>
    </p:spTree>
    <p:extLst>
      <p:ext uri="{BB962C8B-B14F-4D97-AF65-F5344CB8AC3E}">
        <p14:creationId xmlns:p14="http://schemas.microsoft.com/office/powerpoint/2010/main" val="13300495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5EC8-7858-9742-9273-54CFCB63C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E9FA58-72C8-8D40-8EC2-677A5E605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F8D7D7-BAC5-CC42-91C2-9459AF110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54C64F-CD3E-D74F-984F-2BF434AFF206}"/>
              </a:ext>
            </a:extLst>
          </p:cNvPr>
          <p:cNvSpPr>
            <a:spLocks noGrp="1"/>
          </p:cNvSpPr>
          <p:nvPr>
            <p:ph type="dt" sz="half" idx="10"/>
          </p:nvPr>
        </p:nvSpPr>
        <p:spPr/>
        <p:txBody>
          <a:bodyPr/>
          <a:lstStyle/>
          <a:p>
            <a:fld id="{3CDF1585-111D-D044-B779-16DCE6ABA8E5}" type="datetimeFigureOut">
              <a:rPr lang="en-US" smtClean="0"/>
              <a:t>12/17/21</a:t>
            </a:fld>
            <a:endParaRPr lang="en-US"/>
          </a:p>
        </p:txBody>
      </p:sp>
      <p:sp>
        <p:nvSpPr>
          <p:cNvPr id="6" name="Footer Placeholder 5">
            <a:extLst>
              <a:ext uri="{FF2B5EF4-FFF2-40B4-BE49-F238E27FC236}">
                <a16:creationId xmlns:a16="http://schemas.microsoft.com/office/drawing/2014/main" id="{CEDD6375-FCC9-E744-9972-BE4DE9801A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060438-FD41-A745-984B-E226E328ECF4}"/>
              </a:ext>
            </a:extLst>
          </p:cNvPr>
          <p:cNvSpPr>
            <a:spLocks noGrp="1"/>
          </p:cNvSpPr>
          <p:nvPr>
            <p:ph type="sldNum" sz="quarter" idx="12"/>
          </p:nvPr>
        </p:nvSpPr>
        <p:spPr/>
        <p:txBody>
          <a:bodyPr/>
          <a:lstStyle/>
          <a:p>
            <a:fld id="{37A0BC9A-2A3C-CD48-8C88-BCC1D4B5DFC8}" type="slidenum">
              <a:rPr lang="en-US" smtClean="0"/>
              <a:t>‹#›</a:t>
            </a:fld>
            <a:endParaRPr lang="en-US"/>
          </a:p>
        </p:txBody>
      </p:sp>
    </p:spTree>
    <p:extLst>
      <p:ext uri="{BB962C8B-B14F-4D97-AF65-F5344CB8AC3E}">
        <p14:creationId xmlns:p14="http://schemas.microsoft.com/office/powerpoint/2010/main" val="140763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3D339-4306-B14E-901D-9827B0317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D0200C-192F-6446-80D4-A0A8FA74A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FFAA6-A5D2-1E46-8AD3-D7EA88BC6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F1585-111D-D044-B779-16DCE6ABA8E5}" type="datetimeFigureOut">
              <a:rPr lang="en-US" smtClean="0"/>
              <a:t>12/17/21</a:t>
            </a:fld>
            <a:endParaRPr lang="en-US"/>
          </a:p>
        </p:txBody>
      </p:sp>
      <p:sp>
        <p:nvSpPr>
          <p:cNvPr id="5" name="Footer Placeholder 4">
            <a:extLst>
              <a:ext uri="{FF2B5EF4-FFF2-40B4-BE49-F238E27FC236}">
                <a16:creationId xmlns:a16="http://schemas.microsoft.com/office/drawing/2014/main" id="{323356CB-E70E-0A44-A256-340B66EC3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F3792F-2AF1-2648-AD7D-5C59DB9BF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0BC9A-2A3C-CD48-8C88-BCC1D4B5DFC8}" type="slidenum">
              <a:rPr lang="en-US" smtClean="0"/>
              <a:t>‹#›</a:t>
            </a:fld>
            <a:endParaRPr lang="en-US"/>
          </a:p>
        </p:txBody>
      </p:sp>
    </p:spTree>
    <p:extLst>
      <p:ext uri="{BB962C8B-B14F-4D97-AF65-F5344CB8AC3E}">
        <p14:creationId xmlns:p14="http://schemas.microsoft.com/office/powerpoint/2010/main" val="3203749177"/>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12FF-B8FB-A549-96D4-4E18AFE39E30}"/>
              </a:ext>
            </a:extLst>
          </p:cNvPr>
          <p:cNvSpPr>
            <a:spLocks noGrp="1"/>
          </p:cNvSpPr>
          <p:nvPr>
            <p:ph type="ctrTitle"/>
          </p:nvPr>
        </p:nvSpPr>
        <p:spPr/>
        <p:txBody>
          <a:bodyPr>
            <a:normAutofit fontScale="90000"/>
          </a:bodyPr>
          <a:lstStyle/>
          <a:p>
            <a:r>
              <a:rPr lang="en-US" b="1" dirty="0"/>
              <a:t>Autoencoder to Better Visualize High-Dimensional Data</a:t>
            </a:r>
          </a:p>
        </p:txBody>
      </p:sp>
      <p:sp>
        <p:nvSpPr>
          <p:cNvPr id="3" name="Subtitle 2">
            <a:extLst>
              <a:ext uri="{FF2B5EF4-FFF2-40B4-BE49-F238E27FC236}">
                <a16:creationId xmlns:a16="http://schemas.microsoft.com/office/drawing/2014/main" id="{E9FB9FD1-9C1C-F643-AF14-1337998AA03F}"/>
              </a:ext>
            </a:extLst>
          </p:cNvPr>
          <p:cNvSpPr>
            <a:spLocks noGrp="1"/>
          </p:cNvSpPr>
          <p:nvPr>
            <p:ph type="subTitle" idx="1"/>
          </p:nvPr>
        </p:nvSpPr>
        <p:spPr/>
        <p:txBody>
          <a:bodyPr>
            <a:normAutofit/>
          </a:bodyPr>
          <a:lstStyle/>
          <a:p>
            <a:r>
              <a:rPr lang="en-US" dirty="0"/>
              <a:t>Bhargav Vemuri</a:t>
            </a:r>
          </a:p>
          <a:p>
            <a:r>
              <a:rPr lang="en-US" dirty="0"/>
              <a:t>Autumn 2021</a:t>
            </a:r>
          </a:p>
          <a:p>
            <a:r>
              <a:rPr lang="en-US" dirty="0"/>
              <a:t>Deep Learning</a:t>
            </a:r>
          </a:p>
        </p:txBody>
      </p:sp>
    </p:spTree>
    <p:extLst>
      <p:ext uri="{BB962C8B-B14F-4D97-AF65-F5344CB8AC3E}">
        <p14:creationId xmlns:p14="http://schemas.microsoft.com/office/powerpoint/2010/main" val="3909343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DF96F4-9B20-8944-835F-04866289014C}"/>
              </a:ext>
            </a:extLst>
          </p:cNvPr>
          <p:cNvSpPr txBox="1"/>
          <p:nvPr/>
        </p:nvSpPr>
        <p:spPr>
          <a:xfrm>
            <a:off x="8172450" y="794454"/>
            <a:ext cx="1922321" cy="923330"/>
          </a:xfrm>
          <a:prstGeom prst="rect">
            <a:avLst/>
          </a:prstGeom>
          <a:noFill/>
        </p:spPr>
        <p:txBody>
          <a:bodyPr wrap="none" rtlCol="0">
            <a:spAutoFit/>
          </a:bodyPr>
          <a:lstStyle/>
          <a:p>
            <a:r>
              <a:rPr lang="en-US" b="1" dirty="0" err="1"/>
              <a:t>lr</a:t>
            </a:r>
            <a:r>
              <a:rPr lang="en-US" b="1" dirty="0"/>
              <a:t> = 0.001</a:t>
            </a:r>
          </a:p>
          <a:p>
            <a:r>
              <a:rPr lang="en-US" b="1" dirty="0" err="1"/>
              <a:t>n_epochs</a:t>
            </a:r>
            <a:r>
              <a:rPr lang="en-US" b="1" dirty="0"/>
              <a:t> = 50</a:t>
            </a:r>
          </a:p>
          <a:p>
            <a:r>
              <a:rPr lang="en-US" b="1" dirty="0"/>
              <a:t>Final loss = 0.6562</a:t>
            </a:r>
          </a:p>
        </p:txBody>
      </p:sp>
      <p:pic>
        <p:nvPicPr>
          <p:cNvPr id="5122" name="Picture 2">
            <a:extLst>
              <a:ext uri="{FF2B5EF4-FFF2-40B4-BE49-F238E27FC236}">
                <a16:creationId xmlns:a16="http://schemas.microsoft.com/office/drawing/2014/main" id="{B3C5C6E8-24B0-C640-8FB3-AF6E70619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12080" cy="343556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17A024A-08E5-FB4B-B550-E9874FF1D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508" y="2480310"/>
            <a:ext cx="6697492" cy="437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539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DF96F4-9B20-8944-835F-04866289014C}"/>
              </a:ext>
            </a:extLst>
          </p:cNvPr>
          <p:cNvSpPr txBox="1"/>
          <p:nvPr/>
        </p:nvSpPr>
        <p:spPr>
          <a:xfrm>
            <a:off x="7955280" y="834390"/>
            <a:ext cx="1922321" cy="923330"/>
          </a:xfrm>
          <a:prstGeom prst="rect">
            <a:avLst/>
          </a:prstGeom>
          <a:noFill/>
        </p:spPr>
        <p:txBody>
          <a:bodyPr wrap="none" rtlCol="0">
            <a:spAutoFit/>
          </a:bodyPr>
          <a:lstStyle/>
          <a:p>
            <a:r>
              <a:rPr lang="en-US" b="1" dirty="0" err="1"/>
              <a:t>lr</a:t>
            </a:r>
            <a:r>
              <a:rPr lang="en-US" b="1" dirty="0"/>
              <a:t> = 0.001</a:t>
            </a:r>
          </a:p>
          <a:p>
            <a:r>
              <a:rPr lang="en-US" b="1" dirty="0" err="1"/>
              <a:t>n_epochs</a:t>
            </a:r>
            <a:r>
              <a:rPr lang="en-US" b="1" dirty="0"/>
              <a:t> = 500</a:t>
            </a:r>
          </a:p>
          <a:p>
            <a:r>
              <a:rPr lang="en-US" b="1" dirty="0"/>
              <a:t>Final loss = 0.4383</a:t>
            </a:r>
          </a:p>
        </p:txBody>
      </p:sp>
      <p:pic>
        <p:nvPicPr>
          <p:cNvPr id="7170" name="Picture 2">
            <a:extLst>
              <a:ext uri="{FF2B5EF4-FFF2-40B4-BE49-F238E27FC236}">
                <a16:creationId xmlns:a16="http://schemas.microsoft.com/office/drawing/2014/main" id="{A93AA3C2-C228-0645-8433-5611028EF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40630" cy="332255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D5C05A1A-4965-5B4B-B70F-F5AE397DE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810" y="2377887"/>
            <a:ext cx="6854190" cy="448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74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a:extLst>
              <a:ext uri="{FF2B5EF4-FFF2-40B4-BE49-F238E27FC236}">
                <a16:creationId xmlns:a16="http://schemas.microsoft.com/office/drawing/2014/main" id="{E07CDF2D-2D8D-DB4A-B795-6C198A3DB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
            <a:ext cx="8534400" cy="609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5B40A5-F45F-B348-90FF-28F540ED72A9}"/>
              </a:ext>
            </a:extLst>
          </p:cNvPr>
          <p:cNvSpPr txBox="1"/>
          <p:nvPr/>
        </p:nvSpPr>
        <p:spPr>
          <a:xfrm>
            <a:off x="9532620" y="2331720"/>
            <a:ext cx="1515800" cy="369332"/>
          </a:xfrm>
          <a:prstGeom prst="rect">
            <a:avLst/>
          </a:prstGeom>
          <a:noFill/>
        </p:spPr>
        <p:txBody>
          <a:bodyPr wrap="none" rtlCol="0">
            <a:spAutoFit/>
          </a:bodyPr>
          <a:lstStyle/>
          <a:p>
            <a:r>
              <a:rPr lang="en-US" dirty="0"/>
              <a:t>Autoencoder?</a:t>
            </a:r>
          </a:p>
        </p:txBody>
      </p:sp>
    </p:spTree>
    <p:extLst>
      <p:ext uri="{BB962C8B-B14F-4D97-AF65-F5344CB8AC3E}">
        <p14:creationId xmlns:p14="http://schemas.microsoft.com/office/powerpoint/2010/main" val="1914587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C040C5-CE78-2447-ADFF-F0F59A2A1F5F}"/>
              </a:ext>
            </a:extLst>
          </p:cNvPr>
          <p:cNvSpPr txBox="1"/>
          <p:nvPr/>
        </p:nvSpPr>
        <p:spPr>
          <a:xfrm>
            <a:off x="0" y="0"/>
            <a:ext cx="6090770" cy="1815882"/>
          </a:xfrm>
          <a:prstGeom prst="rect">
            <a:avLst/>
          </a:prstGeom>
          <a:noFill/>
        </p:spPr>
        <p:txBody>
          <a:bodyPr wrap="none" rtlCol="0">
            <a:spAutoFit/>
          </a:bodyPr>
          <a:lstStyle/>
          <a:p>
            <a:r>
              <a:rPr lang="en-US" sz="2800" b="1" dirty="0"/>
              <a:t>TCGA Pan-Cancer Atlas </a:t>
            </a:r>
            <a:r>
              <a:rPr lang="en-US" sz="2800" b="1" dirty="0" err="1"/>
              <a:t>RNASeq</a:t>
            </a:r>
            <a:r>
              <a:rPr lang="en-US" sz="2800" b="1" dirty="0"/>
              <a:t> Dataset</a:t>
            </a:r>
          </a:p>
          <a:p>
            <a:endParaRPr lang="en-US" sz="2800" dirty="0"/>
          </a:p>
          <a:p>
            <a:endParaRPr lang="en-US" sz="2800" dirty="0"/>
          </a:p>
          <a:p>
            <a:r>
              <a:rPr lang="en-US" sz="2800" dirty="0"/>
              <a:t>After processing:</a:t>
            </a:r>
          </a:p>
        </p:txBody>
      </p:sp>
      <p:pic>
        <p:nvPicPr>
          <p:cNvPr id="10" name="Picture 9" descr="Table&#10;&#10;Description automatically generated">
            <a:extLst>
              <a:ext uri="{FF2B5EF4-FFF2-40B4-BE49-F238E27FC236}">
                <a16:creationId xmlns:a16="http://schemas.microsoft.com/office/drawing/2014/main" id="{06013927-AFA1-2147-A4F4-695C86333839}"/>
              </a:ext>
            </a:extLst>
          </p:cNvPr>
          <p:cNvPicPr>
            <a:picLocks noChangeAspect="1"/>
          </p:cNvPicPr>
          <p:nvPr/>
        </p:nvPicPr>
        <p:blipFill>
          <a:blip r:embed="rId3"/>
          <a:stretch>
            <a:fillRect/>
          </a:stretch>
        </p:blipFill>
        <p:spPr>
          <a:xfrm>
            <a:off x="2282191" y="2227850"/>
            <a:ext cx="3893453" cy="3072384"/>
          </a:xfrm>
          <a:prstGeom prst="rect">
            <a:avLst/>
          </a:prstGeom>
        </p:spPr>
      </p:pic>
      <p:sp>
        <p:nvSpPr>
          <p:cNvPr id="11" name="TextBox 10">
            <a:extLst>
              <a:ext uri="{FF2B5EF4-FFF2-40B4-BE49-F238E27FC236}">
                <a16:creationId xmlns:a16="http://schemas.microsoft.com/office/drawing/2014/main" id="{0F8752D8-8710-5C43-8AAB-C775C365659D}"/>
              </a:ext>
            </a:extLst>
          </p:cNvPr>
          <p:cNvSpPr txBox="1"/>
          <p:nvPr/>
        </p:nvSpPr>
        <p:spPr>
          <a:xfrm>
            <a:off x="6842865" y="3089672"/>
            <a:ext cx="4116833" cy="954107"/>
          </a:xfrm>
          <a:prstGeom prst="rect">
            <a:avLst/>
          </a:prstGeom>
          <a:noFill/>
        </p:spPr>
        <p:txBody>
          <a:bodyPr wrap="none" rtlCol="0">
            <a:spAutoFit/>
          </a:bodyPr>
          <a:lstStyle/>
          <a:p>
            <a:r>
              <a:rPr lang="en-US" sz="2800" dirty="0"/>
              <a:t>Number of samples: 5,726 </a:t>
            </a:r>
          </a:p>
          <a:p>
            <a:r>
              <a:rPr lang="en-US" sz="2800" dirty="0"/>
              <a:t>Number of genes: 17,475</a:t>
            </a:r>
          </a:p>
        </p:txBody>
      </p:sp>
    </p:spTree>
    <p:extLst>
      <p:ext uri="{BB962C8B-B14F-4D97-AF65-F5344CB8AC3E}">
        <p14:creationId xmlns:p14="http://schemas.microsoft.com/office/powerpoint/2010/main" val="59100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CA0069E2-522F-6248-BD7F-8A15CB2DA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95" y="594360"/>
            <a:ext cx="8055991" cy="5279940"/>
          </a:xfrm>
          <a:prstGeom prst="rect">
            <a:avLst/>
          </a:prstGeom>
          <a:noFill/>
          <a:extLst>
            <a:ext uri="{909E8E84-426E-40DD-AFC4-6F175D3DCCD1}">
              <a14:hiddenFill xmlns:a14="http://schemas.microsoft.com/office/drawing/2010/main">
                <a:solidFill>
                  <a:srgbClr val="FFFFFF"/>
                </a:solidFill>
              </a14:hiddenFill>
            </a:ext>
          </a:extLst>
        </p:spPr>
      </p:pic>
      <p:sp>
        <p:nvSpPr>
          <p:cNvPr id="2" name="Down Arrow 1">
            <a:extLst>
              <a:ext uri="{FF2B5EF4-FFF2-40B4-BE49-F238E27FC236}">
                <a16:creationId xmlns:a16="http://schemas.microsoft.com/office/drawing/2014/main" id="{59954A41-96C3-7546-A215-E12E0B6E8C1A}"/>
              </a:ext>
            </a:extLst>
          </p:cNvPr>
          <p:cNvSpPr/>
          <p:nvPr/>
        </p:nvSpPr>
        <p:spPr>
          <a:xfrm rot="2983981">
            <a:off x="9053377" y="2642915"/>
            <a:ext cx="348887" cy="556757"/>
          </a:xfrm>
          <a:prstGeom prst="downArrow">
            <a:avLst>
              <a:gd name="adj1" fmla="val 48499"/>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64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1F10014B-7B61-7D41-B49A-8DC52400E3B9}"/>
              </a:ext>
            </a:extLst>
          </p:cNvPr>
          <p:cNvGrpSpPr/>
          <p:nvPr/>
        </p:nvGrpSpPr>
        <p:grpSpPr>
          <a:xfrm>
            <a:off x="0" y="0"/>
            <a:ext cx="12192000" cy="3222768"/>
            <a:chOff x="0" y="0"/>
            <a:chExt cx="12192000" cy="3222768"/>
          </a:xfrm>
        </p:grpSpPr>
        <p:sp>
          <p:nvSpPr>
            <p:cNvPr id="7" name="Rectangle 6">
              <a:extLst>
                <a:ext uri="{FF2B5EF4-FFF2-40B4-BE49-F238E27FC236}">
                  <a16:creationId xmlns:a16="http://schemas.microsoft.com/office/drawing/2014/main" id="{0C79CD4C-8022-A746-9680-EDC08B66EA1C}"/>
                </a:ext>
              </a:extLst>
            </p:cNvPr>
            <p:cNvSpPr/>
            <p:nvPr/>
          </p:nvSpPr>
          <p:spPr>
            <a:xfrm>
              <a:off x="0" y="0"/>
              <a:ext cx="12192000" cy="3264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Input layer: 17,475 neurons</a:t>
              </a:r>
            </a:p>
          </p:txBody>
        </p:sp>
        <p:sp>
          <p:nvSpPr>
            <p:cNvPr id="8" name="Rectangle 7">
              <a:extLst>
                <a:ext uri="{FF2B5EF4-FFF2-40B4-BE49-F238E27FC236}">
                  <a16:creationId xmlns:a16="http://schemas.microsoft.com/office/drawing/2014/main" id="{64B8609F-339D-0641-851F-CAC316B38DD0}"/>
                </a:ext>
              </a:extLst>
            </p:cNvPr>
            <p:cNvSpPr/>
            <p:nvPr/>
          </p:nvSpPr>
          <p:spPr>
            <a:xfrm>
              <a:off x="4669536" y="453314"/>
              <a:ext cx="2852928" cy="2909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h1: 4,096</a:t>
              </a:r>
            </a:p>
          </p:txBody>
        </p:sp>
        <p:sp>
          <p:nvSpPr>
            <p:cNvPr id="9" name="Rectangle 8">
              <a:extLst>
                <a:ext uri="{FF2B5EF4-FFF2-40B4-BE49-F238E27FC236}">
                  <a16:creationId xmlns:a16="http://schemas.microsoft.com/office/drawing/2014/main" id="{1502A88E-3A2F-594E-8D5A-560B8FF41C7A}"/>
                </a:ext>
              </a:extLst>
            </p:cNvPr>
            <p:cNvSpPr/>
            <p:nvPr/>
          </p:nvSpPr>
          <p:spPr>
            <a:xfrm>
              <a:off x="5716524" y="905647"/>
              <a:ext cx="713232" cy="2909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B229F281-F6F7-EC4C-A638-0AA5DA3E04ED}"/>
                </a:ext>
              </a:extLst>
            </p:cNvPr>
            <p:cNvSpPr txBox="1"/>
            <p:nvPr/>
          </p:nvSpPr>
          <p:spPr>
            <a:xfrm>
              <a:off x="6434889" y="866472"/>
              <a:ext cx="1064715" cy="369332"/>
            </a:xfrm>
            <a:prstGeom prst="rect">
              <a:avLst/>
            </a:prstGeom>
            <a:noFill/>
          </p:spPr>
          <p:txBody>
            <a:bodyPr wrap="none" rtlCol="0">
              <a:spAutoFit/>
            </a:bodyPr>
            <a:lstStyle/>
            <a:p>
              <a:r>
                <a:rPr lang="en-US" dirty="0"/>
                <a:t>h2: 1,024</a:t>
              </a:r>
            </a:p>
          </p:txBody>
        </p:sp>
        <p:sp>
          <p:nvSpPr>
            <p:cNvPr id="14" name="Rectangle 13">
              <a:extLst>
                <a:ext uri="{FF2B5EF4-FFF2-40B4-BE49-F238E27FC236}">
                  <a16:creationId xmlns:a16="http://schemas.microsoft.com/office/drawing/2014/main" id="{C7CF2E76-5218-C644-AE30-AF4D2C203233}"/>
                </a:ext>
              </a:extLst>
            </p:cNvPr>
            <p:cNvSpPr/>
            <p:nvPr/>
          </p:nvSpPr>
          <p:spPr>
            <a:xfrm>
              <a:off x="5985510" y="1393618"/>
              <a:ext cx="182880" cy="2909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61D18A9-9F1D-6746-953B-84AAB597D4D0}"/>
                </a:ext>
              </a:extLst>
            </p:cNvPr>
            <p:cNvSpPr txBox="1"/>
            <p:nvPr/>
          </p:nvSpPr>
          <p:spPr>
            <a:xfrm>
              <a:off x="6433566" y="1354443"/>
              <a:ext cx="889987" cy="369332"/>
            </a:xfrm>
            <a:prstGeom prst="rect">
              <a:avLst/>
            </a:prstGeom>
            <a:noFill/>
          </p:spPr>
          <p:txBody>
            <a:bodyPr wrap="none" rtlCol="0">
              <a:spAutoFit/>
            </a:bodyPr>
            <a:lstStyle/>
            <a:p>
              <a:r>
                <a:rPr lang="en-US" dirty="0"/>
                <a:t>h3: 256</a:t>
              </a:r>
            </a:p>
          </p:txBody>
        </p:sp>
        <p:sp>
          <p:nvSpPr>
            <p:cNvPr id="17" name="Rectangle 16">
              <a:extLst>
                <a:ext uri="{FF2B5EF4-FFF2-40B4-BE49-F238E27FC236}">
                  <a16:creationId xmlns:a16="http://schemas.microsoft.com/office/drawing/2014/main" id="{F911E797-6374-7140-9D05-C58B00E5ECF0}"/>
                </a:ext>
              </a:extLst>
            </p:cNvPr>
            <p:cNvSpPr/>
            <p:nvPr/>
          </p:nvSpPr>
          <p:spPr>
            <a:xfrm>
              <a:off x="6076950" y="1933066"/>
              <a:ext cx="45720" cy="2895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997D8AE-8E4A-D847-B6D7-75246F955A38}"/>
                </a:ext>
              </a:extLst>
            </p:cNvPr>
            <p:cNvSpPr txBox="1"/>
            <p:nvPr/>
          </p:nvSpPr>
          <p:spPr>
            <a:xfrm>
              <a:off x="6452615" y="1894324"/>
              <a:ext cx="772969" cy="369332"/>
            </a:xfrm>
            <a:prstGeom prst="rect">
              <a:avLst/>
            </a:prstGeom>
            <a:noFill/>
          </p:spPr>
          <p:txBody>
            <a:bodyPr wrap="none" rtlCol="0">
              <a:spAutoFit/>
            </a:bodyPr>
            <a:lstStyle/>
            <a:p>
              <a:r>
                <a:rPr lang="en-US" dirty="0"/>
                <a:t>h4: 64</a:t>
              </a:r>
            </a:p>
          </p:txBody>
        </p:sp>
        <p:sp>
          <p:nvSpPr>
            <p:cNvPr id="19" name="Rectangle 18">
              <a:extLst>
                <a:ext uri="{FF2B5EF4-FFF2-40B4-BE49-F238E27FC236}">
                  <a16:creationId xmlns:a16="http://schemas.microsoft.com/office/drawing/2014/main" id="{ECC3F074-E71F-A84A-973B-BCE9FCEE04AE}"/>
                </a:ext>
              </a:extLst>
            </p:cNvPr>
            <p:cNvSpPr/>
            <p:nvPr/>
          </p:nvSpPr>
          <p:spPr>
            <a:xfrm>
              <a:off x="6096000" y="2424175"/>
              <a:ext cx="9144" cy="2895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F0E5D40-342A-304C-B854-BBE79D367219}"/>
                </a:ext>
              </a:extLst>
            </p:cNvPr>
            <p:cNvSpPr txBox="1"/>
            <p:nvPr/>
          </p:nvSpPr>
          <p:spPr>
            <a:xfrm>
              <a:off x="6452614" y="2384290"/>
              <a:ext cx="772969" cy="369332"/>
            </a:xfrm>
            <a:prstGeom prst="rect">
              <a:avLst/>
            </a:prstGeom>
            <a:noFill/>
          </p:spPr>
          <p:txBody>
            <a:bodyPr wrap="none" rtlCol="0">
              <a:spAutoFit/>
            </a:bodyPr>
            <a:lstStyle/>
            <a:p>
              <a:r>
                <a:rPr lang="en-US" dirty="0"/>
                <a:t>h5: 16</a:t>
              </a:r>
            </a:p>
          </p:txBody>
        </p:sp>
        <p:sp>
          <p:nvSpPr>
            <p:cNvPr id="22" name="Rectangle 21">
              <a:extLst>
                <a:ext uri="{FF2B5EF4-FFF2-40B4-BE49-F238E27FC236}">
                  <a16:creationId xmlns:a16="http://schemas.microsoft.com/office/drawing/2014/main" id="{6F060425-4143-2840-9A17-BD2D88ED7C7A}"/>
                </a:ext>
              </a:extLst>
            </p:cNvPr>
            <p:cNvSpPr/>
            <p:nvPr/>
          </p:nvSpPr>
          <p:spPr>
            <a:xfrm>
              <a:off x="6103619" y="2926246"/>
              <a:ext cx="0" cy="2895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66D0C74-816A-BB46-9AB4-7CFD43EAD44A}"/>
                </a:ext>
              </a:extLst>
            </p:cNvPr>
            <p:cNvSpPr txBox="1"/>
            <p:nvPr/>
          </p:nvSpPr>
          <p:spPr>
            <a:xfrm>
              <a:off x="6452613" y="2853436"/>
              <a:ext cx="655949" cy="369332"/>
            </a:xfrm>
            <a:prstGeom prst="rect">
              <a:avLst/>
            </a:prstGeom>
            <a:noFill/>
          </p:spPr>
          <p:txBody>
            <a:bodyPr wrap="none" rtlCol="0">
              <a:spAutoFit/>
            </a:bodyPr>
            <a:lstStyle/>
            <a:p>
              <a:r>
                <a:rPr lang="en-US" dirty="0">
                  <a:highlight>
                    <a:srgbClr val="FFFF00"/>
                  </a:highlight>
                </a:rPr>
                <a:t>h6: 2</a:t>
              </a:r>
            </a:p>
          </p:txBody>
        </p:sp>
      </p:grpSp>
      <p:sp>
        <p:nvSpPr>
          <p:cNvPr id="28" name="Rectangle 27">
            <a:extLst>
              <a:ext uri="{FF2B5EF4-FFF2-40B4-BE49-F238E27FC236}">
                <a16:creationId xmlns:a16="http://schemas.microsoft.com/office/drawing/2014/main" id="{FC4AAC10-148E-4340-8DB5-C417D8D9882B}"/>
              </a:ext>
            </a:extLst>
          </p:cNvPr>
          <p:cNvSpPr/>
          <p:nvPr/>
        </p:nvSpPr>
        <p:spPr>
          <a:xfrm>
            <a:off x="7619" y="6531532"/>
            <a:ext cx="12192000" cy="3264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Output layer: 17,475 neurons</a:t>
            </a:r>
          </a:p>
        </p:txBody>
      </p:sp>
      <p:sp>
        <p:nvSpPr>
          <p:cNvPr id="29" name="Rectangle 28">
            <a:extLst>
              <a:ext uri="{FF2B5EF4-FFF2-40B4-BE49-F238E27FC236}">
                <a16:creationId xmlns:a16="http://schemas.microsoft.com/office/drawing/2014/main" id="{25CDF6E0-9A8C-F74E-B1EE-6E967B830417}"/>
              </a:ext>
            </a:extLst>
          </p:cNvPr>
          <p:cNvSpPr/>
          <p:nvPr/>
        </p:nvSpPr>
        <p:spPr>
          <a:xfrm rot="10800000">
            <a:off x="4677155" y="6113704"/>
            <a:ext cx="2852928" cy="2909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5795F2F-1A1A-C946-BDDD-5D4EDF98CCB0}"/>
              </a:ext>
            </a:extLst>
          </p:cNvPr>
          <p:cNvSpPr/>
          <p:nvPr/>
        </p:nvSpPr>
        <p:spPr>
          <a:xfrm rot="10800000">
            <a:off x="5769863" y="5661371"/>
            <a:ext cx="713232" cy="2909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7573A50-0DD9-D740-8B8C-E64C7C41DCB4}"/>
              </a:ext>
            </a:extLst>
          </p:cNvPr>
          <p:cNvSpPr/>
          <p:nvPr/>
        </p:nvSpPr>
        <p:spPr>
          <a:xfrm rot="10800000">
            <a:off x="6031229" y="5173400"/>
            <a:ext cx="182880" cy="2909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827CD67-3ED7-EB40-B68B-3FDEEF51B5A7}"/>
              </a:ext>
            </a:extLst>
          </p:cNvPr>
          <p:cNvSpPr/>
          <p:nvPr/>
        </p:nvSpPr>
        <p:spPr>
          <a:xfrm rot="10800000">
            <a:off x="6076949" y="4635371"/>
            <a:ext cx="45720" cy="2895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489EFD0-7E16-8F4B-BAF1-7E099F19BDE5}"/>
              </a:ext>
            </a:extLst>
          </p:cNvPr>
          <p:cNvSpPr/>
          <p:nvPr/>
        </p:nvSpPr>
        <p:spPr>
          <a:xfrm rot="10800000">
            <a:off x="6094475" y="4144262"/>
            <a:ext cx="9144" cy="2895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2CEB9F0-6EB0-764C-91B9-197CC846FCDB}"/>
              </a:ext>
            </a:extLst>
          </p:cNvPr>
          <p:cNvSpPr/>
          <p:nvPr/>
        </p:nvSpPr>
        <p:spPr>
          <a:xfrm rot="10800000">
            <a:off x="6096000" y="3642191"/>
            <a:ext cx="0" cy="2895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BD125624-3AE9-0046-BEC2-50229FAAD813}"/>
              </a:ext>
            </a:extLst>
          </p:cNvPr>
          <p:cNvSpPr txBox="1"/>
          <p:nvPr/>
        </p:nvSpPr>
        <p:spPr>
          <a:xfrm rot="5400000">
            <a:off x="6057487" y="4191863"/>
            <a:ext cx="1814920" cy="830997"/>
          </a:xfrm>
          <a:prstGeom prst="rect">
            <a:avLst/>
          </a:prstGeom>
          <a:noFill/>
        </p:spPr>
        <p:txBody>
          <a:bodyPr wrap="none" rtlCol="0">
            <a:spAutoFit/>
          </a:bodyPr>
          <a:lstStyle/>
          <a:p>
            <a:r>
              <a:rPr lang="en-US" sz="4800" dirty="0"/>
              <a:t>. . . . . .</a:t>
            </a:r>
          </a:p>
        </p:txBody>
      </p:sp>
      <p:cxnSp>
        <p:nvCxnSpPr>
          <p:cNvPr id="45" name="Straight Connector 44">
            <a:extLst>
              <a:ext uri="{FF2B5EF4-FFF2-40B4-BE49-F238E27FC236}">
                <a16:creationId xmlns:a16="http://schemas.microsoft.com/office/drawing/2014/main" id="{ACB41E9B-7DA5-A848-B981-47E55EE098CF}"/>
              </a:ext>
            </a:extLst>
          </p:cNvPr>
          <p:cNvCxnSpPr>
            <a:cxnSpLocks/>
          </p:cNvCxnSpPr>
          <p:nvPr/>
        </p:nvCxnSpPr>
        <p:spPr>
          <a:xfrm>
            <a:off x="3154680" y="3429000"/>
            <a:ext cx="612648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7F98095-C064-E843-9C92-3FB80EE14A41}"/>
              </a:ext>
            </a:extLst>
          </p:cNvPr>
          <p:cNvSpPr txBox="1"/>
          <p:nvPr/>
        </p:nvSpPr>
        <p:spPr>
          <a:xfrm>
            <a:off x="8218170" y="672398"/>
            <a:ext cx="1221938" cy="461665"/>
          </a:xfrm>
          <a:prstGeom prst="rect">
            <a:avLst/>
          </a:prstGeom>
          <a:noFill/>
        </p:spPr>
        <p:txBody>
          <a:bodyPr wrap="none" rtlCol="0">
            <a:spAutoFit/>
          </a:bodyPr>
          <a:lstStyle/>
          <a:p>
            <a:r>
              <a:rPr lang="en-US" sz="2400" b="1" dirty="0"/>
              <a:t>Encoder</a:t>
            </a:r>
            <a:endParaRPr lang="en-US" b="1" dirty="0"/>
          </a:p>
        </p:txBody>
      </p:sp>
      <p:sp>
        <p:nvSpPr>
          <p:cNvPr id="52" name="Down Arrow 51">
            <a:extLst>
              <a:ext uri="{FF2B5EF4-FFF2-40B4-BE49-F238E27FC236}">
                <a16:creationId xmlns:a16="http://schemas.microsoft.com/office/drawing/2014/main" id="{69EC8A4C-7E08-3343-8C05-C9449C5BE2A8}"/>
              </a:ext>
            </a:extLst>
          </p:cNvPr>
          <p:cNvSpPr/>
          <p:nvPr/>
        </p:nvSpPr>
        <p:spPr>
          <a:xfrm>
            <a:off x="8629114" y="1182419"/>
            <a:ext cx="354331" cy="10298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E4C9E15A-167F-614F-BFE0-084B38ECE37E}"/>
              </a:ext>
            </a:extLst>
          </p:cNvPr>
          <p:cNvSpPr txBox="1"/>
          <p:nvPr/>
        </p:nvSpPr>
        <p:spPr>
          <a:xfrm>
            <a:off x="8218170" y="3707700"/>
            <a:ext cx="1255600" cy="461665"/>
          </a:xfrm>
          <a:prstGeom prst="rect">
            <a:avLst/>
          </a:prstGeom>
          <a:noFill/>
        </p:spPr>
        <p:txBody>
          <a:bodyPr wrap="none" rtlCol="0">
            <a:spAutoFit/>
          </a:bodyPr>
          <a:lstStyle/>
          <a:p>
            <a:r>
              <a:rPr lang="en-US" sz="2400" b="1" dirty="0"/>
              <a:t>Decoder</a:t>
            </a:r>
            <a:endParaRPr lang="en-US" b="1" dirty="0"/>
          </a:p>
        </p:txBody>
      </p:sp>
      <p:sp>
        <p:nvSpPr>
          <p:cNvPr id="54" name="Down Arrow 53">
            <a:extLst>
              <a:ext uri="{FF2B5EF4-FFF2-40B4-BE49-F238E27FC236}">
                <a16:creationId xmlns:a16="http://schemas.microsoft.com/office/drawing/2014/main" id="{1B34D512-E0F7-F84D-80B8-631C9646C895}"/>
              </a:ext>
            </a:extLst>
          </p:cNvPr>
          <p:cNvSpPr/>
          <p:nvPr/>
        </p:nvSpPr>
        <p:spPr>
          <a:xfrm>
            <a:off x="8629114" y="4217721"/>
            <a:ext cx="354331" cy="10298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76028E76-00ED-C949-AA9D-C9F0448EA768}"/>
              </a:ext>
            </a:extLst>
          </p:cNvPr>
          <p:cNvSpPr txBox="1"/>
          <p:nvPr/>
        </p:nvSpPr>
        <p:spPr>
          <a:xfrm>
            <a:off x="6878559" y="4236645"/>
            <a:ext cx="1349639" cy="646331"/>
          </a:xfrm>
          <a:prstGeom prst="rect">
            <a:avLst/>
          </a:prstGeom>
          <a:noFill/>
        </p:spPr>
        <p:txBody>
          <a:bodyPr wrap="square" rtlCol="0">
            <a:spAutoFit/>
          </a:bodyPr>
          <a:lstStyle/>
          <a:p>
            <a:r>
              <a:rPr lang="en-US" dirty="0"/>
              <a:t>Same layers,</a:t>
            </a:r>
          </a:p>
          <a:p>
            <a:r>
              <a:rPr lang="en-US" dirty="0"/>
              <a:t>in reverse</a:t>
            </a:r>
          </a:p>
        </p:txBody>
      </p:sp>
    </p:spTree>
    <p:extLst>
      <p:ext uri="{BB962C8B-B14F-4D97-AF65-F5344CB8AC3E}">
        <p14:creationId xmlns:p14="http://schemas.microsoft.com/office/powerpoint/2010/main" val="288160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DF96F4-9B20-8944-835F-04866289014C}"/>
              </a:ext>
            </a:extLst>
          </p:cNvPr>
          <p:cNvSpPr txBox="1"/>
          <p:nvPr/>
        </p:nvSpPr>
        <p:spPr>
          <a:xfrm>
            <a:off x="7959725" y="627056"/>
            <a:ext cx="1922321" cy="923330"/>
          </a:xfrm>
          <a:prstGeom prst="rect">
            <a:avLst/>
          </a:prstGeom>
          <a:noFill/>
        </p:spPr>
        <p:txBody>
          <a:bodyPr wrap="none" rtlCol="0">
            <a:spAutoFit/>
          </a:bodyPr>
          <a:lstStyle/>
          <a:p>
            <a:r>
              <a:rPr lang="en-US" b="1" dirty="0" err="1"/>
              <a:t>lr</a:t>
            </a:r>
            <a:r>
              <a:rPr lang="en-US" b="1" dirty="0"/>
              <a:t> = 0.001</a:t>
            </a:r>
          </a:p>
          <a:p>
            <a:r>
              <a:rPr lang="en-US" b="1" dirty="0" err="1"/>
              <a:t>n_epochs</a:t>
            </a:r>
            <a:r>
              <a:rPr lang="en-US" b="1" dirty="0"/>
              <a:t> = 150</a:t>
            </a:r>
          </a:p>
          <a:p>
            <a:r>
              <a:rPr lang="en-US" b="1" dirty="0"/>
              <a:t>Final loss = 0.5124</a:t>
            </a:r>
          </a:p>
        </p:txBody>
      </p:sp>
      <p:pic>
        <p:nvPicPr>
          <p:cNvPr id="6150" name="Picture 6">
            <a:extLst>
              <a:ext uri="{FF2B5EF4-FFF2-40B4-BE49-F238E27FC236}">
                <a16:creationId xmlns:a16="http://schemas.microsoft.com/office/drawing/2014/main" id="{9126D689-2497-0C45-BABC-956BFE3B8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202114"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99F461E-7A42-094D-940D-435712313F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114" y="2336084"/>
            <a:ext cx="6989887" cy="452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78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C9898500-D575-EC41-B8C3-4FFEC5386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6157902" cy="39860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2">
            <a:extLst>
              <a:ext uri="{FF2B5EF4-FFF2-40B4-BE49-F238E27FC236}">
                <a16:creationId xmlns:a16="http://schemas.microsoft.com/office/drawing/2014/main" id="{42907C84-6317-4748-8D1F-008E75DE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902" y="2903220"/>
            <a:ext cx="6034098" cy="395478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a:extLst>
              <a:ext uri="{FF2B5EF4-FFF2-40B4-BE49-F238E27FC236}">
                <a16:creationId xmlns:a16="http://schemas.microsoft.com/office/drawing/2014/main" id="{0F21F28D-2ED9-0846-9F05-4625F6A39850}"/>
              </a:ext>
            </a:extLst>
          </p:cNvPr>
          <p:cNvSpPr/>
          <p:nvPr/>
        </p:nvSpPr>
        <p:spPr>
          <a:xfrm rot="17716918">
            <a:off x="1789021" y="-1756"/>
            <a:ext cx="348887" cy="556757"/>
          </a:xfrm>
          <a:prstGeom prst="downArrow">
            <a:avLst>
              <a:gd name="adj1" fmla="val 48499"/>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701AA7B6-0BBC-FF44-A84C-C5DC7FB09438}"/>
              </a:ext>
            </a:extLst>
          </p:cNvPr>
          <p:cNvSpPr/>
          <p:nvPr/>
        </p:nvSpPr>
        <p:spPr>
          <a:xfrm rot="18264540">
            <a:off x="8079332" y="2745255"/>
            <a:ext cx="348887" cy="556757"/>
          </a:xfrm>
          <a:prstGeom prst="downArrow">
            <a:avLst>
              <a:gd name="adj1" fmla="val 48499"/>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9E1D263C-263D-F348-9689-230A65E9E238}"/>
              </a:ext>
            </a:extLst>
          </p:cNvPr>
          <p:cNvSpPr/>
          <p:nvPr/>
        </p:nvSpPr>
        <p:spPr>
          <a:xfrm rot="5798113">
            <a:off x="5449624" y="756435"/>
            <a:ext cx="348887" cy="556757"/>
          </a:xfrm>
          <a:prstGeom prst="downArrow">
            <a:avLst>
              <a:gd name="adj1" fmla="val 48499"/>
              <a:gd name="adj2" fmla="val 50000"/>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Down Arrow 7">
            <a:extLst>
              <a:ext uri="{FF2B5EF4-FFF2-40B4-BE49-F238E27FC236}">
                <a16:creationId xmlns:a16="http://schemas.microsoft.com/office/drawing/2014/main" id="{488BE275-1B5F-1245-97A6-A96BFDC7032C}"/>
              </a:ext>
            </a:extLst>
          </p:cNvPr>
          <p:cNvSpPr/>
          <p:nvPr/>
        </p:nvSpPr>
        <p:spPr>
          <a:xfrm rot="6047582">
            <a:off x="11512140" y="3604779"/>
            <a:ext cx="348887" cy="556757"/>
          </a:xfrm>
          <a:prstGeom prst="downArrow">
            <a:avLst>
              <a:gd name="adj1" fmla="val 48499"/>
              <a:gd name="adj2" fmla="val 50000"/>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Down Arrow 9">
            <a:extLst>
              <a:ext uri="{FF2B5EF4-FFF2-40B4-BE49-F238E27FC236}">
                <a16:creationId xmlns:a16="http://schemas.microsoft.com/office/drawing/2014/main" id="{7F90A46D-D536-0147-9A89-D74E5A072EE6}"/>
              </a:ext>
            </a:extLst>
          </p:cNvPr>
          <p:cNvSpPr/>
          <p:nvPr/>
        </p:nvSpPr>
        <p:spPr>
          <a:xfrm rot="5198116">
            <a:off x="10917880" y="4009084"/>
            <a:ext cx="348887" cy="556757"/>
          </a:xfrm>
          <a:prstGeom prst="downArrow">
            <a:avLst>
              <a:gd name="adj1" fmla="val 48499"/>
              <a:gd name="adj2" fmla="val 50000"/>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B798E2E1-F077-1F44-A208-92D0A6456E27}"/>
              </a:ext>
            </a:extLst>
          </p:cNvPr>
          <p:cNvSpPr/>
          <p:nvPr/>
        </p:nvSpPr>
        <p:spPr>
          <a:xfrm rot="4681491">
            <a:off x="4864817" y="1179303"/>
            <a:ext cx="348887" cy="556757"/>
          </a:xfrm>
          <a:prstGeom prst="downArrow">
            <a:avLst>
              <a:gd name="adj1" fmla="val 48499"/>
              <a:gd name="adj2" fmla="val 50000"/>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672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D249-665B-DF42-BA79-F9F37CEF2B09}"/>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4F2BC8FF-142A-8B41-B0A1-984A0C9414A8}"/>
              </a:ext>
            </a:extLst>
          </p:cNvPr>
          <p:cNvSpPr>
            <a:spLocks noGrp="1"/>
          </p:cNvSpPr>
          <p:nvPr>
            <p:ph idx="1"/>
          </p:nvPr>
        </p:nvSpPr>
        <p:spPr/>
        <p:txBody>
          <a:bodyPr/>
          <a:lstStyle/>
          <a:p>
            <a:r>
              <a:rPr lang="en-US" dirty="0"/>
              <a:t>Quantitative measure of cancer type separation</a:t>
            </a:r>
          </a:p>
          <a:p>
            <a:r>
              <a:rPr lang="en-US" dirty="0"/>
              <a:t>Comparison with other dimensionality reduction techniques</a:t>
            </a:r>
          </a:p>
          <a:p>
            <a:r>
              <a:rPr lang="en-US" dirty="0"/>
              <a:t>More than 2 latent features</a:t>
            </a:r>
          </a:p>
          <a:p>
            <a:pPr lvl="1"/>
            <a:r>
              <a:rPr lang="en-US" dirty="0"/>
              <a:t>Biological insights</a:t>
            </a:r>
          </a:p>
          <a:p>
            <a:endParaRPr lang="en-US" dirty="0"/>
          </a:p>
        </p:txBody>
      </p:sp>
    </p:spTree>
    <p:extLst>
      <p:ext uri="{BB962C8B-B14F-4D97-AF65-F5344CB8AC3E}">
        <p14:creationId xmlns:p14="http://schemas.microsoft.com/office/powerpoint/2010/main" val="171871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DF96F4-9B20-8944-835F-04866289014C}"/>
              </a:ext>
            </a:extLst>
          </p:cNvPr>
          <p:cNvSpPr txBox="1"/>
          <p:nvPr/>
        </p:nvSpPr>
        <p:spPr>
          <a:xfrm>
            <a:off x="7943850" y="579715"/>
            <a:ext cx="1922321" cy="923330"/>
          </a:xfrm>
          <a:prstGeom prst="rect">
            <a:avLst/>
          </a:prstGeom>
          <a:noFill/>
        </p:spPr>
        <p:txBody>
          <a:bodyPr wrap="none" rtlCol="0">
            <a:spAutoFit/>
          </a:bodyPr>
          <a:lstStyle/>
          <a:p>
            <a:r>
              <a:rPr lang="en-US" b="1" dirty="0" err="1"/>
              <a:t>lr</a:t>
            </a:r>
            <a:r>
              <a:rPr lang="en-US" b="1" dirty="0"/>
              <a:t> = 0.001</a:t>
            </a:r>
          </a:p>
          <a:p>
            <a:r>
              <a:rPr lang="en-US" b="1" dirty="0" err="1"/>
              <a:t>n_epochs</a:t>
            </a:r>
            <a:r>
              <a:rPr lang="en-US" b="1" dirty="0"/>
              <a:t> = 20</a:t>
            </a:r>
          </a:p>
          <a:p>
            <a:r>
              <a:rPr lang="en-US" b="1" dirty="0"/>
              <a:t>Final loss = 0.7892</a:t>
            </a:r>
          </a:p>
        </p:txBody>
      </p:sp>
      <p:pic>
        <p:nvPicPr>
          <p:cNvPr id="4098" name="Picture 2">
            <a:extLst>
              <a:ext uri="{FF2B5EF4-FFF2-40B4-BE49-F238E27FC236}">
                <a16:creationId xmlns:a16="http://schemas.microsoft.com/office/drawing/2014/main" id="{1194FC03-9C9B-5B43-A8AF-722D72B25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94509" cy="358637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4AC6DF0-2EC7-034C-BD1B-AD17E3F19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509" y="2434590"/>
            <a:ext cx="6697492" cy="437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458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TotalTime>
  <Words>568</Words>
  <Application>Microsoft Macintosh PowerPoint</Application>
  <PresentationFormat>Widescreen</PresentationFormat>
  <Paragraphs>57</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Autoencoder to Better Visualize High-Dimensional Data</vt:lpstr>
      <vt:lpstr>PowerPoint Presentation</vt:lpstr>
      <vt:lpstr>PowerPoint Presentation</vt:lpstr>
      <vt:lpstr>PowerPoint Presentation</vt:lpstr>
      <vt:lpstr>PowerPoint Presentation</vt:lpstr>
      <vt:lpstr>PowerPoint Presentation</vt:lpstr>
      <vt:lpstr>PowerPoint Presentation</vt:lpstr>
      <vt:lpstr>Future Directions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Visualization of High-Dimensional Data Using an Autoencoder</dc:title>
  <dc:creator>Vemuri, Bhargav (vemuribv)</dc:creator>
  <cp:lastModifiedBy>Vemuri, Bhargav (vemuribv)</cp:lastModifiedBy>
  <cp:revision>1</cp:revision>
  <dcterms:created xsi:type="dcterms:W3CDTF">2021-12-17T15:13:12Z</dcterms:created>
  <dcterms:modified xsi:type="dcterms:W3CDTF">2021-12-17T20:15:09Z</dcterms:modified>
</cp:coreProperties>
</file>