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77" r:id="rId6"/>
    <p:sldId id="278" r:id="rId7"/>
    <p:sldId id="279" r:id="rId8"/>
    <p:sldId id="259" r:id="rId10"/>
    <p:sldId id="280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54E3-B2CD-4005-A61C-4D479BCC838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jpeg"/><Relationship Id="rId8" Type="http://schemas.openxmlformats.org/officeDocument/2006/relationships/image" Target="../media/image12.jpeg"/><Relationship Id="rId7" Type="http://schemas.openxmlformats.org/officeDocument/2006/relationships/image" Target="../media/image11.jpeg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wmf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9725" y="1717675"/>
            <a:ext cx="9058275" cy="1792605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Generation of ECG for Heart Block Cases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4045" y="5031740"/>
            <a:ext cx="10927080" cy="955040"/>
          </a:xfrm>
        </p:spPr>
        <p:txBody>
          <a:bodyPr>
            <a:normAutofit fontScale="60000"/>
          </a:bodyPr>
          <a:lstStyle/>
          <a:p>
            <a:pPr algn="ctr"/>
            <a:r>
              <a:rPr lang="en-IN" altLang="en-US"/>
              <a:t> Venkatesh Nayak</a:t>
            </a:r>
            <a:endParaRPr lang="en-IN" altLang="en-US"/>
          </a:p>
          <a:p>
            <a:pPr algn="ctr"/>
            <a:r>
              <a:rPr lang="en-IN" altLang="en-US"/>
              <a:t>4NM18EE064</a:t>
            </a:r>
            <a:endParaRPr lang="en-IN" altLang="en-US"/>
          </a:p>
          <a:p>
            <a:pPr algn="ctr"/>
            <a:r>
              <a:rPr lang="en-IN" altLang="en-US"/>
              <a:t>7th sem, EEE NMAMIT </a:t>
            </a:r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87705" y="482600"/>
            <a:ext cx="28460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IN" altLang="en-US" sz="3200"/>
              <a:t>2.  Sinus Arrest</a:t>
            </a:r>
            <a:endParaRPr lang="en-IN" altLang="en-US" sz="3200"/>
          </a:p>
        </p:txBody>
      </p:sp>
      <p:pic>
        <p:nvPicPr>
          <p:cNvPr id="3" name="Picture 2" descr="finalArr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9505" y="3670300"/>
            <a:ext cx="9951085" cy="2150110"/>
          </a:xfrm>
          <a:prstGeom prst="rect">
            <a:avLst/>
          </a:prstGeom>
        </p:spPr>
      </p:pic>
      <p:pic>
        <p:nvPicPr>
          <p:cNvPr id="4" name="Picture 3" descr="Sinus_ARRESTORG"/>
          <p:cNvPicPr>
            <a:picLocks noChangeAspect="1"/>
          </p:cNvPicPr>
          <p:nvPr/>
        </p:nvPicPr>
        <p:blipFill>
          <a:blip r:embed="rId2">
            <a:clrChange>
              <a:clrFrom>
                <a:srgbClr val="FFEDEE">
                  <a:alpha val="100000"/>
                </a:srgbClr>
              </a:clrFrom>
              <a:clrTo>
                <a:srgbClr val="FFEDEE">
                  <a:alpha val="100000"/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278255" y="1066165"/>
            <a:ext cx="9636125" cy="18669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08405" y="6062345"/>
            <a:ext cx="98621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 b="1"/>
              <a:t>Generated Sinus Arrest considering the parameters</a:t>
            </a:r>
            <a:endParaRPr lang="en-IN" altLang="en-US" sz="1600" b="1"/>
          </a:p>
        </p:txBody>
      </p:sp>
      <p:sp>
        <p:nvSpPr>
          <p:cNvPr id="6" name="Text Box 5"/>
          <p:cNvSpPr txBox="1"/>
          <p:nvPr/>
        </p:nvSpPr>
        <p:spPr>
          <a:xfrm>
            <a:off x="1620520" y="3133090"/>
            <a:ext cx="9649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 b="1"/>
              <a:t>Real ECG strip of Sinus Arrest</a:t>
            </a:r>
            <a:endParaRPr lang="en-IN" altLang="en-US" sz="16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74370" y="509270"/>
            <a:ext cx="4196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/>
              <a:t>3.  1st Degree AV Block</a:t>
            </a:r>
            <a:endParaRPr lang="en-IN" altLang="en-US" sz="3200"/>
          </a:p>
        </p:txBody>
      </p:sp>
      <p:pic>
        <p:nvPicPr>
          <p:cNvPr id="3" name="Picture 2" descr="1stDegreeAV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975" y="3689350"/>
            <a:ext cx="11006455" cy="2210435"/>
          </a:xfrm>
          <a:prstGeom prst="rect">
            <a:avLst/>
          </a:prstGeom>
        </p:spPr>
      </p:pic>
      <p:pic>
        <p:nvPicPr>
          <p:cNvPr id="4" name="Picture 3" descr="FirstDegreeAVblockorg"/>
          <p:cNvPicPr>
            <a:picLocks noChangeAspect="1"/>
          </p:cNvPicPr>
          <p:nvPr/>
        </p:nvPicPr>
        <p:blipFill>
          <a:blip r:embed="rId2">
            <a:clrChange>
              <a:clrFrom>
                <a:srgbClr val="ECFEFF">
                  <a:alpha val="100000"/>
                </a:srgbClr>
              </a:clrFrom>
              <a:clrTo>
                <a:srgbClr val="ECFEFF">
                  <a:alpha val="100000"/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753745" y="1176655"/>
            <a:ext cx="10851515" cy="17976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71525" y="3160395"/>
            <a:ext cx="108413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 b="1"/>
              <a:t>Real ECG Strip of 1st degree AV Block </a:t>
            </a:r>
            <a:endParaRPr lang="en-IN" altLang="en-US" sz="1600" b="1"/>
          </a:p>
        </p:txBody>
      </p:sp>
      <p:sp>
        <p:nvSpPr>
          <p:cNvPr id="6" name="Text Box 5"/>
          <p:cNvSpPr txBox="1"/>
          <p:nvPr/>
        </p:nvSpPr>
        <p:spPr>
          <a:xfrm>
            <a:off x="697865" y="6136005"/>
            <a:ext cx="109708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 b="1"/>
              <a:t>Generated 1st deg AV Block</a:t>
            </a:r>
            <a:endParaRPr lang="en-IN" alt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74370" y="429895"/>
            <a:ext cx="53479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/>
              <a:t>4. 2nd degree AV Block type 1 </a:t>
            </a:r>
            <a:endParaRPr lang="en-IN" altLang="en-US" sz="3200"/>
          </a:p>
        </p:txBody>
      </p:sp>
      <p:pic>
        <p:nvPicPr>
          <p:cNvPr id="3" name="Picture 2" descr="AVBLOCKTYPE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240" y="3615690"/>
            <a:ext cx="10795000" cy="2114550"/>
          </a:xfrm>
          <a:prstGeom prst="rect">
            <a:avLst/>
          </a:prstGeom>
        </p:spPr>
      </p:pic>
      <p:pic>
        <p:nvPicPr>
          <p:cNvPr id="4" name="Picture 3" descr="AVdeg2_type1_org"/>
          <p:cNvPicPr>
            <a:picLocks noChangeAspect="1"/>
          </p:cNvPicPr>
          <p:nvPr/>
        </p:nvPicPr>
        <p:blipFill>
          <a:blip r:embed="rId2">
            <a:clrChange>
              <a:clrFrom>
                <a:srgbClr val="E6ECEC">
                  <a:alpha val="100000"/>
                </a:srgbClr>
              </a:clrFrom>
              <a:clrTo>
                <a:srgbClr val="E6ECEC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7275" y="1212850"/>
            <a:ext cx="9944100" cy="18129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57275" y="3141345"/>
            <a:ext cx="99815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 b="1"/>
              <a:t>Real ECG Strip of 2nd deg AV Block Type I </a:t>
            </a:r>
            <a:endParaRPr lang="en-IN" altLang="en-US" sz="1600" b="1"/>
          </a:p>
        </p:txBody>
      </p:sp>
      <p:sp>
        <p:nvSpPr>
          <p:cNvPr id="6" name="Text Box 5"/>
          <p:cNvSpPr txBox="1"/>
          <p:nvPr/>
        </p:nvSpPr>
        <p:spPr>
          <a:xfrm>
            <a:off x="651510" y="5877560"/>
            <a:ext cx="107765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 b="1"/>
              <a:t>Generated 2nd deg AV Block type I</a:t>
            </a:r>
            <a:endParaRPr lang="en-IN" altLang="en-US" sz="16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80415" y="390525"/>
            <a:ext cx="53219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/>
              <a:t>5. 2nd Degree AV Block type 2</a:t>
            </a:r>
            <a:endParaRPr lang="en-IN" altLang="en-US" sz="3200"/>
          </a:p>
        </p:txBody>
      </p:sp>
      <p:pic>
        <p:nvPicPr>
          <p:cNvPr id="3" name="Picture 2" descr="SecondDegreeAVBLOCK-I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415" y="3554095"/>
            <a:ext cx="10725150" cy="2168525"/>
          </a:xfrm>
          <a:prstGeom prst="rect">
            <a:avLst/>
          </a:prstGeom>
        </p:spPr>
      </p:pic>
      <p:pic>
        <p:nvPicPr>
          <p:cNvPr id="4" name="Picture 3" descr="AV_TYPE2_ORG"/>
          <p:cNvPicPr>
            <a:picLocks noChangeAspect="1"/>
          </p:cNvPicPr>
          <p:nvPr/>
        </p:nvPicPr>
        <p:blipFill>
          <a:blip r:embed="rId2">
            <a:clrChange>
              <a:clrFrom>
                <a:srgbClr val="F8FFFF">
                  <a:alpha val="100000"/>
                </a:srgbClr>
              </a:clrFrom>
              <a:clrTo>
                <a:srgbClr val="F8FFFF">
                  <a:alpha val="100000"/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102995" y="1048385"/>
            <a:ext cx="10136505" cy="16929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85850" y="2864485"/>
            <a:ext cx="10222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 b="1"/>
              <a:t>Real ECG Strip of 2nd deg AV Block Type II</a:t>
            </a:r>
            <a:endParaRPr lang="en-IN" altLang="en-US" sz="1600" b="1"/>
          </a:p>
        </p:txBody>
      </p:sp>
      <p:sp>
        <p:nvSpPr>
          <p:cNvPr id="6" name="Text Box 5"/>
          <p:cNvSpPr txBox="1"/>
          <p:nvPr/>
        </p:nvSpPr>
        <p:spPr>
          <a:xfrm>
            <a:off x="771525" y="5849620"/>
            <a:ext cx="107676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 b="1"/>
              <a:t>Generated 2nd deg AV Block Type II </a:t>
            </a:r>
            <a:endParaRPr lang="en-IN" altLang="en-US" sz="16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48335" y="403225"/>
            <a:ext cx="5122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/>
              <a:t>6. 3rd Degree AV Block </a:t>
            </a:r>
            <a:endParaRPr lang="en-IN" altLang="en-US" sz="3200"/>
          </a:p>
        </p:txBody>
      </p:sp>
      <p:pic>
        <p:nvPicPr>
          <p:cNvPr id="3" name="Picture 2" descr="ThirdDegreeAvBLock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3565525"/>
            <a:ext cx="9811385" cy="1954530"/>
          </a:xfrm>
          <a:prstGeom prst="rect">
            <a:avLst/>
          </a:prstGeom>
        </p:spPr>
      </p:pic>
      <p:pic>
        <p:nvPicPr>
          <p:cNvPr id="4" name="Picture 3" descr="3rddegreeOR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80" y="986790"/>
            <a:ext cx="9144635" cy="17246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81735" y="2984500"/>
            <a:ext cx="9187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 b="1"/>
              <a:t>Real ECG Strip of 3rd deg AV Block </a:t>
            </a:r>
            <a:endParaRPr lang="en-IN" altLang="en-US" sz="1600" b="1"/>
          </a:p>
        </p:txBody>
      </p:sp>
      <p:sp>
        <p:nvSpPr>
          <p:cNvPr id="6" name="Text Box 5"/>
          <p:cNvSpPr txBox="1"/>
          <p:nvPr/>
        </p:nvSpPr>
        <p:spPr>
          <a:xfrm>
            <a:off x="1181735" y="5748020"/>
            <a:ext cx="98431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 b="1"/>
              <a:t>Generated 3rd deg AV Block </a:t>
            </a:r>
            <a:endParaRPr lang="en-IN" altLang="en-US" sz="16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42290" y="363855"/>
            <a:ext cx="5295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/>
              <a:t>7. Right Bundle Branch Block</a:t>
            </a:r>
            <a:endParaRPr lang="en-IN" altLang="en-US" sz="3200"/>
          </a:p>
        </p:txBody>
      </p:sp>
      <p:pic>
        <p:nvPicPr>
          <p:cNvPr id="3" name="Picture 2" descr="RightBBB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090" y="3669665"/>
            <a:ext cx="10557510" cy="2107565"/>
          </a:xfrm>
          <a:prstGeom prst="rect">
            <a:avLst/>
          </a:prstGeom>
        </p:spPr>
      </p:pic>
      <p:pic>
        <p:nvPicPr>
          <p:cNvPr id="4" name="Picture 3" descr="RightBBORG"/>
          <p:cNvPicPr>
            <a:picLocks noChangeAspect="1"/>
          </p:cNvPicPr>
          <p:nvPr/>
        </p:nvPicPr>
        <p:blipFill>
          <a:blip r:embed="rId2"/>
          <a:srcRect r="3600"/>
          <a:stretch>
            <a:fillRect/>
          </a:stretch>
        </p:blipFill>
        <p:spPr>
          <a:xfrm>
            <a:off x="1203325" y="1055370"/>
            <a:ext cx="10167620" cy="176911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" name="Text Box 4"/>
          <p:cNvSpPr txBox="1"/>
          <p:nvPr/>
        </p:nvSpPr>
        <p:spPr>
          <a:xfrm>
            <a:off x="1178560" y="3012440"/>
            <a:ext cx="101663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 b="1"/>
              <a:t>Real ECG Right Bundle Branch Block</a:t>
            </a:r>
            <a:endParaRPr lang="en-IN" altLang="en-US" sz="1600" b="1"/>
          </a:p>
        </p:txBody>
      </p:sp>
      <p:sp>
        <p:nvSpPr>
          <p:cNvPr id="6" name="Text Box 5"/>
          <p:cNvSpPr txBox="1"/>
          <p:nvPr/>
        </p:nvSpPr>
        <p:spPr>
          <a:xfrm>
            <a:off x="1085850" y="5997575"/>
            <a:ext cx="10582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 b="1"/>
              <a:t>Generated Right Bundle Branch Block</a:t>
            </a:r>
            <a:endParaRPr lang="en-IN" altLang="en-US" sz="16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53745" y="509270"/>
            <a:ext cx="4792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sz="3200"/>
              <a:t>8. Left Bundle Branch Block</a:t>
            </a:r>
            <a:endParaRPr lang="en-IN" altLang="en-US" sz="3200"/>
          </a:p>
        </p:txBody>
      </p:sp>
      <p:pic>
        <p:nvPicPr>
          <p:cNvPr id="3" name="Picture 2" descr="LeftFinal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00" y="3803650"/>
            <a:ext cx="9805035" cy="2446020"/>
          </a:xfrm>
          <a:prstGeom prst="rect">
            <a:avLst/>
          </a:prstGeom>
        </p:spPr>
      </p:pic>
      <p:pic>
        <p:nvPicPr>
          <p:cNvPr id="4" name="Picture 3" descr="LeftBBBORG"/>
          <p:cNvPicPr>
            <a:picLocks noChangeAspect="1"/>
          </p:cNvPicPr>
          <p:nvPr/>
        </p:nvPicPr>
        <p:blipFill>
          <a:blip r:embed="rId2">
            <a:clrChange>
              <a:clrFrom>
                <a:srgbClr val="E1E1E1">
                  <a:alpha val="100000"/>
                </a:srgbClr>
              </a:clrFrom>
              <a:clrTo>
                <a:srgbClr val="E1E1E1">
                  <a:alpha val="100000"/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193800" y="1092835"/>
            <a:ext cx="10316210" cy="19361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05865" y="3132455"/>
            <a:ext cx="103517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 b="1"/>
              <a:t>Real ECG Strip of Left Bundle Branch Block </a:t>
            </a:r>
            <a:endParaRPr lang="en-IN" altLang="en-US" sz="1600" b="1"/>
          </a:p>
        </p:txBody>
      </p:sp>
      <p:sp>
        <p:nvSpPr>
          <p:cNvPr id="6" name="Text Box 5"/>
          <p:cNvSpPr txBox="1"/>
          <p:nvPr/>
        </p:nvSpPr>
        <p:spPr>
          <a:xfrm>
            <a:off x="1196975" y="6413500"/>
            <a:ext cx="10388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/>
              <a:t>Generated Left Bundle Branch Block </a:t>
            </a:r>
            <a:endParaRPr lang="en-IN" altLang="en-US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97200" y="0"/>
            <a:ext cx="5875020" cy="803275"/>
          </a:xfrm>
        </p:spPr>
        <p:txBody>
          <a:bodyPr/>
          <a:p>
            <a:pPr algn="ctr"/>
            <a:r>
              <a:rPr lang="en-IN" altLang="en-US"/>
              <a:t>References</a:t>
            </a:r>
            <a:endParaRPr lang="en-I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67030" y="603250"/>
            <a:ext cx="1145794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1. </a:t>
            </a:r>
            <a:r>
              <a:rPr lang="en-US">
                <a:sym typeface="+mn-ea"/>
              </a:rPr>
              <a:t>Nayak V. (2021) Generation of ECG for Heart Block Cases. In: Kalya S., Kulkarni M., Shivaprakasha K.S. (eds) Advances in VLSI, Signal Processing, Power Electronics, IoT, Communication and Embedded Systems. Lecture Notes in Electrical Engineering, vol 752. Springer, Singapore.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doi.org/10.1007/978-981-16-0443-0_17</a:t>
            </a:r>
            <a:endParaRPr lang="en-US"/>
          </a:p>
          <a:p>
            <a:endParaRPr lang="en-US"/>
          </a:p>
          <a:p>
            <a:r>
              <a:rPr lang="en-IN" altLang="en-US"/>
              <a:t>2</a:t>
            </a:r>
            <a:r>
              <a:rPr lang="en-US"/>
              <a:t>.</a:t>
            </a:r>
            <a:r>
              <a:rPr lang="en-IN" altLang="en-US"/>
              <a:t> </a:t>
            </a:r>
            <a:r>
              <a:rPr lang="en-US"/>
              <a:t>P. E. McSharry, G. D. Clifford, L. Tarassenko and L. A. Smith, "A dynamical model for generating synthetic electrocardiogram signals," in IEEE Transactions on Biomedical Engineering, vol. 50, no. 3, pp. 289-294, March 2003, </a:t>
            </a:r>
            <a:endParaRPr lang="en-US"/>
          </a:p>
          <a:p>
            <a:r>
              <a:rPr lang="en-US"/>
              <a:t>doi: 10.1109/TBME.2003.808805.</a:t>
            </a:r>
            <a:endParaRPr lang="en-US"/>
          </a:p>
          <a:p>
            <a:endParaRPr lang="en-US"/>
          </a:p>
          <a:p>
            <a:r>
              <a:rPr lang="en-IN" altLang="en-US"/>
              <a:t>3</a:t>
            </a:r>
            <a:r>
              <a:rPr lang="en-US"/>
              <a:t>.</a:t>
            </a:r>
            <a:r>
              <a:rPr lang="en-IN" altLang="en-US"/>
              <a:t> </a:t>
            </a:r>
            <a:r>
              <a:rPr lang="en-US"/>
              <a:t>S. L. M. Abad, N. J. Dabanloo and M. Mohagheghi, "Different Approaches for Linear and Non-linear ECG Generation," 2008 International Conference on BioMedical Engineering and Informatics, 2008, pp. 415-419,</a:t>
            </a:r>
            <a:endParaRPr lang="en-US"/>
          </a:p>
          <a:p>
            <a:r>
              <a:rPr lang="en-US"/>
              <a:t>doi: 10.1109/BMEI.2008.168.</a:t>
            </a:r>
            <a:endParaRPr lang="en-US"/>
          </a:p>
          <a:p>
            <a:endParaRPr lang="en-US"/>
          </a:p>
          <a:p>
            <a:r>
              <a:rPr lang="en-IN" altLang="en-US"/>
              <a:t>4</a:t>
            </a:r>
            <a:r>
              <a:rPr lang="en-US"/>
              <a:t>.</a:t>
            </a:r>
            <a:r>
              <a:rPr lang="en-IN" altLang="en-US"/>
              <a:t> </a:t>
            </a:r>
            <a:r>
              <a:rPr lang="en-US"/>
              <a:t>F. Ye, F. Zhu, Y. Fu and B. Shen, "ECG Generation With Sequence Generative Adversarial Nets Optimized by Policy Gradient," in IEEE Access, vol. 7, pp. 159369-159378, 2019, </a:t>
            </a:r>
            <a:endParaRPr lang="en-US"/>
          </a:p>
          <a:p>
            <a:r>
              <a:rPr lang="en-US"/>
              <a:t>doi: 10.1109/ACCESS.2019.2950383.</a:t>
            </a:r>
            <a:endParaRPr lang="en-US"/>
          </a:p>
          <a:p>
            <a:endParaRPr lang="en-US"/>
          </a:p>
          <a:p>
            <a:r>
              <a:rPr lang="en-IN" altLang="en-US"/>
              <a:t>5</a:t>
            </a:r>
            <a:r>
              <a:rPr lang="en-US"/>
              <a:t>. J. Kubíˇcek, M. Penhaker, R. Kahankova, Design of a synthetic ECG signal based on the</a:t>
            </a:r>
            <a:endParaRPr lang="en-US"/>
          </a:p>
          <a:p>
            <a:r>
              <a:rPr lang="en-US"/>
              <a:t>Fourier series, in Proceedings of the 2014 International Conference on Advances in Computing,</a:t>
            </a:r>
            <a:endParaRPr lang="en-US"/>
          </a:p>
          <a:p>
            <a:r>
              <a:rPr lang="en-US"/>
              <a:t>Communications and Informatics, ICACCI (2014), pp. 1881–1885. </a:t>
            </a:r>
            <a:endParaRPr lang="en-US"/>
          </a:p>
          <a:p>
            <a:r>
              <a:rPr lang="en-US"/>
              <a:t>doi.org/10.1109/icacci.2014.6968312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Thank You.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‘’Every Beat Counts”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2575"/>
            <a:ext cx="10515600" cy="1325563"/>
          </a:xfrm>
        </p:spPr>
        <p:txBody>
          <a:bodyPr/>
          <a:p>
            <a:pPr algn="ctr"/>
            <a:r>
              <a:rPr lang="en-IN" altLang="en-US"/>
              <a:t>ECG MORPHOLOGY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Isoelectric line or Base line.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ECG consists of  P Q R S and T waves.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Initiates with a P wave for short interval.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Accompanied by the QRS complex.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Terminates with the T wave.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Healthy heart beat : 60 – 100 BPM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30" y="1202055"/>
            <a:ext cx="5043170" cy="2695575"/>
          </a:xfrm>
          <a:prstGeom prst="rect">
            <a:avLst/>
          </a:prstGeom>
        </p:spPr>
      </p:pic>
      <p:pic>
        <p:nvPicPr>
          <p:cNvPr id="5" name="Content Placeholder 4" descr="Capture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8455" y="4020185"/>
            <a:ext cx="4507865" cy="25133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716405"/>
          </a:xfrm>
        </p:spPr>
        <p:txBody>
          <a:bodyPr>
            <a:normAutofit/>
          </a:bodyPr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Work flow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80000"/>
          </a:xfrm>
        </p:spPr>
        <p:txBody>
          <a:bodyPr/>
          <a:p>
            <a:pPr marL="0" indent="0">
              <a:buNone/>
            </a:pPr>
            <a:endParaRPr lang="en-IN" altLang="en-US"/>
          </a:p>
        </p:txBody>
      </p:sp>
      <p:pic>
        <p:nvPicPr>
          <p:cNvPr id="6" name="Picture 5" descr="FlowCha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7795" y="1097280"/>
            <a:ext cx="5354955" cy="5210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15" y="0"/>
            <a:ext cx="10515600" cy="58818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Mathematical Model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3845" y="588010"/>
                <a:ext cx="11101705" cy="6337300"/>
              </a:xfrm>
            </p:spPr>
            <p:txBody>
              <a:bodyPr>
                <a:normAutofit fontScale="72500"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 </a:t>
                </a:r>
                <a:r>
                  <a:rPr lang="en-US" b="1" dirty="0" smtClean="0"/>
                  <a:t>P and  T wave </a:t>
                </a:r>
                <a:r>
                  <a:rPr lang="en-US" dirty="0" smtClean="0"/>
                  <a:t>approximated to a parabolic function</a:t>
                </a: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More precisely, </a:t>
                </a:r>
                <a:endParaRPr lang="en-US" dirty="0" smtClean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</a:rPr>
                      <m:t>                                                 </m:t>
                    </m:r>
                    <m:r>
                      <a:rPr lang="en-US" i="1">
                        <a:latin typeface="Cambria Math" panose="02040503050406030204" charset="0"/>
                      </a:rPr>
                      <m:t>𝑓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>
                            <a:latin typeface="Cambria Math" panose="0204050305040603020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charset="0"/>
                      </a:rPr>
                      <m:t>= −</m:t>
                    </m:r>
                    <m:r>
                      <a:rPr lang="en-US" i="1">
                        <a:latin typeface="Cambria Math" panose="02040503050406030204" charset="0"/>
                      </a:rPr>
                      <m:t>𝑎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</a:rPr>
                      <m:t>𝐴</m:t>
                    </m:r>
                  </m:oMath>
                </a14:m>
                <a:r>
                  <a:rPr lang="en-IN" altLang="en-US" dirty="0" smtClean="0"/>
                  <a:t>                                       </a:t>
                </a:r>
                <a:r>
                  <a:rPr lang="en-US" altLang="en-IN" dirty="0" smtClean="0"/>
                  <a:t>                                        </a:t>
                </a:r>
                <a:r>
                  <a:rPr lang="en-IN" altLang="en-US" dirty="0" smtClean="0"/>
                  <a:t>(1)                 </a:t>
                </a: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Therefore generally for both P and T wave </a:t>
                </a:r>
                <a:endParaRPr lang="en-US" dirty="0" smtClean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</a:rPr>
                      <m:t>                                                 </m:t>
                    </m:r>
                    <m:r>
                      <a:rPr lang="en-US" i="1">
                        <a:latin typeface="Cambria Math" panose="02040503050406030204" charset="0"/>
                      </a:rPr>
                      <m:t>𝑓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>
                            <a:latin typeface="Cambria Math" panose="0204050305040603020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</a:rPr>
                      <m:t>𝑎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</a:rPr>
                          <m:t>𝑖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𝑡𝑖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</a:rPr>
                      <m:t>𝐴𝑖</m:t>
                    </m:r>
                    <m:r>
                      <a:rPr lang="en-US" i="1">
                        <a:latin typeface="Cambria Math" panose="02040503050406030204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IN" altLang="en-US" dirty="0" smtClean="0"/>
                  <a:t>                                       </a:t>
                </a:r>
                <a:r>
                  <a:rPr lang="en-US" altLang="en-IN" dirty="0" smtClean="0"/>
                  <a:t>                                        </a:t>
                </a:r>
                <a:r>
                  <a:rPr lang="en-IN" altLang="en-US" dirty="0" smtClean="0"/>
                  <a:t>(2)</a:t>
                </a:r>
                <a:endParaRPr lang="en-US" dirty="0" smtClean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 A</a:t>
                </a:r>
                <a:r>
                  <a:rPr lang="en-US" sz="1900" dirty="0" smtClean="0"/>
                  <a:t>i</a:t>
                </a:r>
                <a:r>
                  <a:rPr lang="en-US" dirty="0" smtClean="0"/>
                  <a:t> is amplitude, t is time period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</a:rPr>
                      <m:t>𝑎𝑖</m:t>
                    </m:r>
                    <m:r>
                      <a:rPr lang="en-US" i="1">
                        <a:latin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</a:rPr>
                          <m:t>𝐴𝑖</m:t>
                        </m:r>
                      </m:num>
                      <m:den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/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</a:rPr>
                                      <m:t>𝑡𝑖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altLang="en-US" dirty="0" smtClean="0"/>
                  <a:t>                                                  </a:t>
                </a:r>
                <a:r>
                  <a:rPr lang="en-US" altLang="en-IN" dirty="0" smtClean="0"/>
                  <a:t>                                        </a:t>
                </a:r>
                <a:r>
                  <a:rPr lang="en-IN" altLang="en-US" dirty="0" smtClean="0"/>
                  <a:t>(3)</a:t>
                </a: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 </a:t>
                </a:r>
                <a:r>
                  <a:rPr lang="en-US" b="1" dirty="0" smtClean="0"/>
                  <a:t>The QRS complex </a:t>
                </a:r>
                <a:r>
                  <a:rPr lang="en-US" dirty="0" smtClean="0"/>
                  <a:t>– Q R and S wave.</a:t>
                </a: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Q and S wave defined by falling Edge and </a:t>
                </a:r>
                <a:r>
                  <a:rPr lang="en-US" dirty="0" smtClean="0"/>
                  <a:t>raising</a:t>
                </a:r>
                <a:r>
                  <a:rPr lang="en-US" dirty="0" smtClean="0"/>
                  <a:t> </a:t>
                </a:r>
                <a:r>
                  <a:rPr lang="en-US" dirty="0" smtClean="0"/>
                  <a:t>Edge</a:t>
                </a:r>
                <a:r>
                  <a:rPr lang="en-US" dirty="0"/>
                  <a:t> </a:t>
                </a:r>
                <a:r>
                  <a:rPr lang="en-US" dirty="0" smtClean="0"/>
                  <a:t>respectively   </a:t>
                </a:r>
                <a:endParaRPr lang="en-US" dirty="0" smtClean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Q waveis defined as 	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charset="0"/>
                      </a:rPr>
                      <m:t>= −</m:t>
                    </m:r>
                    <m:r>
                      <a:rPr lang="en-US" i="1">
                        <a:latin typeface="Cambria Math" panose="02040503050406030204" charset="0"/>
                      </a:rPr>
                      <m:t>𝑀𝑥</m:t>
                    </m:r>
                    <m:r>
                      <a:rPr lang="en-US" i="1">
                        <a:latin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</a:rPr>
                      <m:t>𝐵</m:t>
                    </m:r>
                    <m:r>
                      <a:rPr lang="en-US" i="1">
                        <a:latin typeface="Cambria Math" panose="02040503050406030204" charset="0"/>
                      </a:rPr>
                      <m:t>                                                                                        </m:t>
                    </m:r>
                    <m:r>
                      <a:rPr lang="en-IN" altLang="en-US" dirty="0" smtClean="0">
                        <a:latin typeface="Cambria Math" panose="02040503050406030204" charset="0"/>
                      </a:rPr>
                      <m:t>(</m:t>
                    </m:r>
                    <m:r>
                      <a:rPr lang="en-IN" altLang="en-US" dirty="0" smtClean="0">
                        <a:latin typeface="Cambria Math" panose="02040503050406030204" charset="0"/>
                      </a:rPr>
                      <m:t>4</m:t>
                    </m:r>
                    <m:r>
                      <a:rPr lang="en-IN" altLang="en-US" dirty="0" smtClean="0">
                        <a:latin typeface="Cambria Math" panose="02040503050406030204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l">
                  <a:buNone/>
                </a:pPr>
                <a:r>
                  <a:rPr lang="en-IN" altLang="en-US">
                    <a:latin typeface="Cambria Math" panose="02040503050406030204" charset="0"/>
                  </a:rPr>
                  <a:t>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</a:rPr>
                      <m:t>𝑀</m:t>
                    </m:r>
                    <m:r>
                      <a:rPr lang="en-US" i="1">
                        <a:latin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</a:rPr>
                          <m:t>𝐴𝑞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</a:rPr>
                          <m:t>𝑡𝑞</m:t>
                        </m:r>
                      </m:den>
                    </m:f>
                  </m:oMath>
                </a14:m>
                <a:r>
                  <a:rPr lang="en-IN" altLang="en-US" dirty="0" smtClean="0"/>
                  <a:t>                                                      </a:t>
                </a:r>
                <a:r>
                  <a:rPr lang="en-US" altLang="en-IN" dirty="0" smtClean="0"/>
                  <a:t>                                        </a:t>
                </a:r>
                <a:r>
                  <a:rPr lang="en-IN" altLang="en-US" dirty="0" smtClean="0">
                    <a:sym typeface="+mn-ea"/>
                  </a:rPr>
                  <a:t>(5)</a:t>
                </a:r>
                <a:r>
                  <a:rPr lang="en-IN" altLang="en-US" dirty="0" smtClean="0"/>
                  <a:t>                                                       </a:t>
                </a:r>
                <a:endParaRPr lang="en-IN" altLang="en-US" dirty="0" smtClean="0"/>
              </a:p>
              <a:p>
                <a:pPr marL="0" indent="0" algn="l">
                  <a:buNone/>
                </a:pPr>
                <a:r>
                  <a:rPr lang="en-IN" altLang="en-US">
                    <a:latin typeface="Cambria Math" panose="02040503050406030204" charset="0"/>
                  </a:rPr>
                  <a:t>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</a:rPr>
                      <m:t>𝐵</m:t>
                    </m:r>
                    <m:r>
                      <a:rPr lang="en-US" i="1">
                        <a:latin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</a:rPr>
                      <m:t>𝑡𝑞</m:t>
                    </m:r>
                    <m:r>
                      <a:rPr lang="en-US" i="1">
                        <a:latin typeface="Cambria Math" panose="02040503050406030204" charset="0"/>
                      </a:rPr>
                      <m:t>×</m:t>
                    </m:r>
                    <m:r>
                      <a:rPr lang="en-US" i="1">
                        <a:latin typeface="Cambria Math" panose="02040503050406030204" charset="0"/>
                      </a:rPr>
                      <m:t>𝐴𝑞</m:t>
                    </m:r>
                  </m:oMath>
                </a14:m>
                <a:r>
                  <a:rPr lang="en-IN" altLang="en-US" dirty="0" smtClean="0"/>
                  <a:t>                                                   </a:t>
                </a:r>
                <a:r>
                  <a:rPr lang="en-US" altLang="en-IN" dirty="0" smtClean="0"/>
                  <a:t>                                        </a:t>
                </a:r>
                <a:r>
                  <a:rPr lang="en-IN" altLang="en-US" dirty="0" smtClean="0"/>
                  <a:t> (6)                                                           </a:t>
                </a:r>
                <a:r>
                  <a:rPr lang="en-US" dirty="0" smtClean="0"/>
                  <a:t>A</a:t>
                </a:r>
                <a:r>
                  <a:rPr lang="en-US" sz="2200" dirty="0" smtClean="0"/>
                  <a:t>q</a:t>
                </a:r>
                <a:r>
                  <a:rPr lang="en-US" dirty="0" smtClean="0"/>
                  <a:t> is the amplitude, t</a:t>
                </a:r>
                <a:r>
                  <a:rPr lang="en-US" sz="2200" dirty="0" smtClean="0"/>
                  <a:t>q</a:t>
                </a:r>
                <a:r>
                  <a:rPr lang="en-US" dirty="0" smtClean="0"/>
                  <a:t> time interval. </a:t>
                </a:r>
                <a:endParaRPr lang="en-US" dirty="0" smtClean="0"/>
              </a:p>
              <a:p>
                <a:pPr marL="0" indent="0" algn="just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845" y="588010"/>
                <a:ext cx="11101705" cy="6337300"/>
              </a:xfrm>
              <a:blipFill rotWithShape="1">
                <a:blip r:embed="rId1"/>
                <a:stretch>
                  <a:fillRect b="-17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15" y="0"/>
            <a:ext cx="10515600" cy="58818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Mathematical Model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7050" y="588010"/>
                <a:ext cx="11551920" cy="61918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 wave is defined as 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charset="0"/>
                      </a:rPr>
                      <m:t>                                                    </m:t>
                    </m:r>
                    <m:r>
                      <a:rPr lang="en-US" sz="2000" i="1">
                        <a:latin typeface="Cambria Math" panose="02040503050406030204" charset="0"/>
                      </a:rPr>
                      <m:t>𝑓</m:t>
                    </m:r>
                    <m:d>
                      <m:dPr>
                        <m:ctrlPr>
                          <a:rPr lang="en-US" sz="2000" i="1"/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charset="0"/>
                      </a:rPr>
                      <m:t>𝑀𝑥</m:t>
                    </m:r>
                    <m:r>
                      <a:rPr lang="en-US" sz="2000" i="1">
                        <a:latin typeface="Cambria Math" panose="02040503050406030204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charset="0"/>
                      </a:rPr>
                      <m:t>𝐵</m:t>
                    </m:r>
                  </m:oMath>
                </a14:m>
                <a:r>
                  <a:rPr lang="en-I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</a:t>
                </a:r>
                <a:r>
                  <a:rPr lang="en-US" altLang="en-I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			</a:t>
                </a:r>
                <a:r>
                  <a:rPr lang="en-I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(7)                                             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charset="0"/>
                      </a:rPr>
                      <m:t>                                                        </m:t>
                    </m:r>
                    <m:r>
                      <a:rPr lang="en-US" sz="2000" i="1">
                        <a:latin typeface="Cambria Math" panose="02040503050406030204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charset="0"/>
                      </a:rPr>
                      <m:t>×</m:t>
                    </m:r>
                    <m:f>
                      <m:fPr>
                        <m:ctrlPr>
                          <a:rPr lang="en-US" sz="2000" i="1"/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charset="0"/>
                          </a:rPr>
                          <m:t>𝐴𝑠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charset="0"/>
                          </a:rPr>
                          <m:t>𝑡𝑠</m:t>
                        </m:r>
                      </m:den>
                    </m:f>
                  </m:oMath>
                </a14:m>
                <a:r>
                  <a:rPr lang="en-I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</a:t>
                </a:r>
                <a:r>
                  <a:rPr lang="en-US" altLang="en-I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			</a:t>
                </a:r>
                <a:r>
                  <a:rPr lang="en-I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(8)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charset="0"/>
                      </a:rPr>
                      <m:t>                                                          </m:t>
                    </m:r>
                    <m:r>
                      <a:rPr lang="en-US" sz="2000" i="1">
                        <a:latin typeface="Cambria Math" panose="02040503050406030204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charset="0"/>
                      </a:rPr>
                      <m:t>𝐴𝑠</m:t>
                    </m:r>
                    <m:r>
                      <a:rPr lang="en-US" sz="2000" i="1">
                        <a:latin typeface="Cambria Math" panose="02040503050406030204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charset="0"/>
                      </a:rPr>
                      <m:t>𝑡𝑠</m:t>
                    </m:r>
                  </m:oMath>
                </a14:m>
                <a:r>
                  <a:rPr lang="en-I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</a:t>
                </a:r>
                <a:r>
                  <a:rPr lang="en-US" altLang="en-I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				</a:t>
                </a:r>
                <a:r>
                  <a:rPr lang="en-I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I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										</a:t>
                </a:r>
                <a:r>
                  <a:rPr lang="en-I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(9)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 A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 is the amplitude, t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 time interval. 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 wave is approximated to a Triangular function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charset="0"/>
                      </a:rPr>
                      <m:t>                                        </m:t>
                    </m:r>
                    <m:r>
                      <a:rPr lang="en-US" sz="2000" i="1">
                        <a:latin typeface="Cambria Math" panose="02040503050406030204" charset="0"/>
                      </a:rPr>
                      <m:t>𝑓</m:t>
                    </m:r>
                    <m:d>
                      <m:dPr>
                        <m:ctrlPr>
                          <a:rPr lang="en-US" sz="2000" i="1"/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/>
                        </m:ctrlPr>
                      </m:dPr>
                      <m:e>
                        <m:eqArr>
                          <m:eqArrPr>
                            <m:ctrlPr>
                              <a:rPr lang="en-US" sz="2000" i="1"/>
                            </m:ctrlPr>
                          </m:eqArrPr>
                          <m:e>
                            <m:r>
                              <a:rPr lang="en-US" sz="2000" i="1">
                                <a:latin typeface="Cambria Math" panose="02040503050406030204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charset="0"/>
                              </a:rPr>
                              <m:t>𝑀𝑥</m:t>
                            </m:r>
                            <m:r>
                              <a:rPr lang="en-US" sz="2000" i="1">
                                <a:latin typeface="Cambria Math" panose="02040503050406030204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charset="0"/>
                              </a:rPr>
                              <m:t>𝐵</m:t>
                            </m:r>
                            <m:r>
                              <a:rPr lang="en-US" sz="2000" i="1">
                                <a:latin typeface="Cambria Math" panose="02040503050406030204" charset="0"/>
                              </a:rPr>
                              <m:t>,  &amp;</m:t>
                            </m:r>
                            <m:r>
                              <a:rPr lang="en-US" sz="2000" i="1" smtClean="0">
                                <a:latin typeface="Cambria Math" panose="02040503050406030204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charset="0"/>
                              </a:rPr>
                              <m:t>&gt;</m:t>
                            </m:r>
                            <m:r>
                              <a:rPr lang="en-US" sz="2000" i="1">
                                <a:latin typeface="Cambria Math" panose="0204050305040603020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charset="0"/>
                              </a:rPr>
                              <m:t>𝑀𝑥</m:t>
                            </m:r>
                            <m:r>
                              <a:rPr lang="en-US" sz="2000" i="1">
                                <a:latin typeface="Cambria Math" panose="02040503050406030204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charset="0"/>
                              </a:rPr>
                              <m:t>𝐵</m:t>
                            </m:r>
                            <m:r>
                              <a:rPr lang="en-US" sz="2000" i="1">
                                <a:latin typeface="Cambria Math" panose="02040503050406030204" charset="0"/>
                              </a:rPr>
                              <m:t>,  &amp;</m:t>
                            </m:r>
                            <m:r>
                              <a:rPr lang="en-US" sz="2000" i="1">
                                <a:latin typeface="Cambria Math" panose="02040503050406030204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charset="0"/>
                              </a:rPr>
                              <m:t>&lt;</m:t>
                            </m:r>
                            <m:r>
                              <a:rPr lang="en-US" sz="2000" i="1">
                                <a:latin typeface="Cambria Math" panose="02040503050406030204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</a:t>
                </a:r>
                <a:r>
                  <a:rPr lang="en-US" altLang="en-I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				</a:t>
                </a:r>
                <a:r>
                  <a:rPr lang="en-I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(10)         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IN" altLang="en-US" sz="2000">
                    <a:latin typeface="Cambria Math" panose="02040503050406030204" charset="0"/>
                  </a:rPr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charset="0"/>
                      </a:rPr>
                      <m:t>×</m:t>
                    </m:r>
                    <m:f>
                      <m:fPr>
                        <m:ctrlPr>
                          <a:rPr lang="en-US" sz="2000" i="1"/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charset="0"/>
                          </a:rPr>
                          <m:t>𝐴𝑟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charset="0"/>
                          </a:rPr>
                          <m:t>𝑡𝑟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charset="0"/>
                      </a:rPr>
                      <m:t> ,        </m:t>
                    </m:r>
                    <m:r>
                      <a:rPr lang="en-US" sz="2000" i="1">
                        <a:latin typeface="Cambria Math" panose="02040503050406030204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charset="0"/>
                      </a:rPr>
                      <m:t>𝐴𝑟</m:t>
                    </m:r>
                    <m:r>
                      <a:rPr lang="en-US" sz="2000" i="1">
                        <a:latin typeface="Cambria Math" panose="02040503050406030204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charset="0"/>
                      </a:rPr>
                      <m:t>𝑡𝑟</m:t>
                    </m:r>
                  </m:oMath>
                </a14:m>
                <a:r>
                  <a:rPr lang="en-I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</a:t>
                </a:r>
                <a:r>
                  <a:rPr lang="en-US" altLang="en-I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			</a:t>
                </a:r>
                <a:r>
                  <a:rPr lang="en-I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(11)  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:r>
                  <a:rPr lang="en-US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2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amplitude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US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QRS interval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050" y="588010"/>
                <a:ext cx="11551920" cy="61918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740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Fourier Series Approximation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140" y="717550"/>
                <a:ext cx="7740650" cy="5769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600" i="1">
                  <a:latin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1600" i="1">
                  <a:latin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charset="0"/>
                      </a:rPr>
                      <m:t>𝐴𝑜</m:t>
                    </m:r>
                    <m:r>
                      <a:rPr lang="en-US" sz="1600" i="1">
                        <a:latin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sz="1600" i="1"/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charset="0"/>
                          </a:rPr>
                          <m:t>𝐿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US" sz="1600" i="1"/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charset="0"/>
                          </a:rPr>
                          <m:t>𝐿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charset="0"/>
                          </a:rPr>
                          <m:t>𝐿</m:t>
                        </m:r>
                      </m:sup>
                      <m:e>
                        <m:r>
                          <a:rPr lang="en-US" sz="1600" i="1">
                            <a:latin typeface="Cambria Math" panose="0204050305040603020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/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IN" altLang="en-US" sz="1600" dirty="0" smtClean="0"/>
                  <a:t>                                                                                   </a:t>
                </a:r>
                <a:r>
                  <a:rPr lang="en-IN" altLang="en-US" sz="1600" i="1" dirty="0" smtClean="0"/>
                  <a:t>     </a:t>
                </a:r>
                <a:r>
                  <a:rPr lang="en-US" altLang="en-IN" sz="1600" i="1" dirty="0" smtClean="0"/>
                  <a:t>	                </a:t>
                </a:r>
                <a:r>
                  <a:rPr lang="en-IN" altLang="en-US" sz="1600" i="1" dirty="0" smtClean="0"/>
                  <a:t>(12)</a:t>
                </a:r>
                <a:endParaRPr lang="en-IN" altLang="en-US" sz="1600" i="1" dirty="0" smtClean="0"/>
              </a:p>
              <a:p>
                <a:pPr marL="0" indent="0">
                  <a:buNone/>
                </a:pPr>
                <a:endParaRPr lang="en-US" sz="1600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charset="0"/>
                      </a:rPr>
                      <m:t>𝐴𝑛</m:t>
                    </m:r>
                    <m:r>
                      <a:rPr lang="en-US" sz="1600" i="1">
                        <a:latin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charset="0"/>
                          </a:rPr>
                          <m:t>𝐿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US" sz="1600" i="1">
                            <a:latin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charset="0"/>
                          </a:rPr>
                          <m:t>𝐿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charset="0"/>
                          </a:rPr>
                          <m:t>𝐿</m:t>
                        </m:r>
                      </m:sup>
                      <m:e>
                        <m:r>
                          <a:rPr lang="en-US" sz="1600" i="1">
                            <a:latin typeface="Cambria Math" panose="0204050305040603020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sz="1600" i="1">
                                <a:latin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i="1">
                                <a:latin typeface="Cambria Math" panose="02040503050406030204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charset="0"/>
                                      </a:rPr>
                                      <m:t>𝑛</m:t>
                                    </m:r>
                                    <m:r>
                                      <a:rPr lang="en-US" sz="1600" i="1">
                                        <a:latin typeface="Cambria Math" panose="02040503050406030204" charset="0"/>
                                      </a:rPr>
                                      <m:t>𝜋</m:t>
                                    </m:r>
                                    <m:r>
                                      <a:rPr lang="en-US" sz="1600" i="1">
                                        <a:latin typeface="Cambria Math" panose="02040503050406030204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1600" i="1">
                            <a:latin typeface="Cambria Math" panose="02040503050406030204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1600" i="1">
                    <a:latin typeface="Cambria Math" panose="02040503050406030204" charset="0"/>
                  </a:rPr>
                  <a:t>                            </a:t>
                </a:r>
                <a:r>
                  <a:rPr lang="en-IN" altLang="en-US" sz="1600" i="1">
                    <a:latin typeface="Cambria Math" panose="02040503050406030204" charset="0"/>
                  </a:rPr>
                  <a:t>                                          </a:t>
                </a:r>
                <a:r>
                  <a:rPr lang="en-US" sz="1600" i="1">
                    <a:latin typeface="Cambria Math" panose="02040503050406030204" charset="0"/>
                  </a:rPr>
                  <a:t> </a:t>
                </a:r>
                <a:r>
                  <a:rPr lang="en-IN" altLang="en-US" sz="1600" i="1">
                    <a:latin typeface="Cambria Math" panose="02040503050406030204" charset="0"/>
                  </a:rPr>
                  <a:t>  </a:t>
                </a:r>
                <a:r>
                  <a:rPr lang="en-US" altLang="en-IN" sz="1600" i="1">
                    <a:latin typeface="Cambria Math" panose="02040503050406030204" charset="0"/>
                  </a:rPr>
                  <a:t>	               </a:t>
                </a:r>
                <a:r>
                  <a:rPr lang="en-US" sz="1600" i="1">
                    <a:latin typeface="Cambria Math" panose="02040503050406030204" charset="0"/>
                  </a:rPr>
                  <a:t>(13)</a:t>
                </a:r>
                <a:endParaRPr lang="en-US" sz="1600" i="1">
                  <a:latin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charset="0"/>
                        </a:rPr>
                        <m:t>  </m:t>
                      </m:r>
                    </m:oMath>
                  </m:oMathPara>
                </a14:m>
                <a:endParaRPr lang="en-US" sz="1600" i="1">
                  <a:latin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charset="0"/>
                        </a:rPr>
                        <m:t>𝐵𝑛</m:t>
                      </m:r>
                      <m:r>
                        <a:rPr lang="en-US" sz="1600" i="1">
                          <a:latin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en-US" sz="1600" i="1">
                              <a:latin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charset="0"/>
                            </a:rPr>
                            <m:t>𝐿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charset="0"/>
                            </a:rPr>
                            <m:t>𝐿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i="1">
                                  <a:latin typeface="Cambria Math" panose="02040503050406030204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i="1">
                                          <a:latin typeface="Cambria Math" panose="02040503050406030204" charset="0"/>
                                        </a:rPr>
                                        <m:t>𝜋</m:t>
                                      </m:r>
                                      <m:r>
                                        <a:rPr lang="en-US" sz="1600" i="1">
                                          <a:latin typeface="Cambria Math" panose="02040503050406030204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600" i="1">
                              <a:latin typeface="Cambria Math" panose="02040503050406030204" charset="0"/>
                            </a:rPr>
                            <m:t>𝑑𝑥</m:t>
                          </m:r>
                        </m:e>
                      </m:nary>
                      <m:r>
                        <a:rPr lang="en-US" sz="1600" i="1">
                          <a:latin typeface="Cambria Math" panose="02040503050406030204" charset="0"/>
                        </a:rPr>
                        <m:t>                                                                                                   (</m:t>
                      </m:r>
                      <m:r>
                        <a:rPr lang="en-US" sz="1600" i="1">
                          <a:latin typeface="Cambria Math" panose="02040503050406030204" charset="0"/>
                        </a:rPr>
                        <m:t>14</m:t>
                      </m:r>
                      <m:r>
                        <a:rPr lang="en-US" sz="1600" i="1">
                          <a:latin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sz="1600" i="1">
                  <a:latin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1600" i="1">
                  <a:latin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latin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charset="0"/>
                            </a:rPr>
                            <m:t>𝐴𝑜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charset="0"/>
                            </a:rPr>
                            <m:t>𝑛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charset="0"/>
                            </a:rPr>
                            <m:t>𝐴𝑛</m:t>
                          </m:r>
                          <m:r>
                            <a:rPr lang="en-US" sz="1600" i="1">
                              <a:latin typeface="Cambria Math" panose="02040503050406030204" charset="0"/>
                            </a:rPr>
                            <m:t>×</m:t>
                          </m:r>
                        </m:e>
                      </m:nary>
                      <m:func>
                        <m:funcPr>
                          <m:ctrlPr>
                            <a:rPr lang="en-US" sz="1600" i="1">
                              <a:latin typeface="Cambria Math" panose="0204050305040603020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1">
                              <a:latin typeface="Cambria Math" panose="0204050305040603020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 panose="02040503050406030204" charset="0"/>
                                    </a:rPr>
                                    <m:t>𝜋</m:t>
                                  </m:r>
                                  <m:r>
                                    <a:rPr lang="en-US" sz="1600" i="1">
                                      <a:latin typeface="Cambria Math" panose="02040503050406030204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600" i="1">
                          <a:latin typeface="Cambria Math" panose="02040503050406030204" charset="0"/>
                        </a:rPr>
                        <m:t> 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charset="0"/>
                            </a:rPr>
                            <m:t>𝑛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charset="0"/>
                            </a:rPr>
                            <m:t>𝐵𝑛</m:t>
                          </m:r>
                          <m:r>
                            <a:rPr lang="en-US" sz="1600" i="1">
                              <a:latin typeface="Cambria Math" panose="02040503050406030204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i="1">
                                  <a:latin typeface="Cambria Math" panose="02040503050406030204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i="1">
                                          <a:latin typeface="Cambria Math" panose="02040503050406030204" charset="0"/>
                                        </a:rPr>
                                        <m:t>𝜋</m:t>
                                      </m:r>
                                      <m:r>
                                        <a:rPr lang="en-US" sz="1600" i="1">
                                          <a:latin typeface="Cambria Math" panose="02040503050406030204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600" i="1">
                  <a:latin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IN" altLang="en-US" sz="1600" i="1">
                    <a:latin typeface="Cambria Math" panose="02040503050406030204" charset="0"/>
                  </a:rPr>
                  <a:t>                   						          </a:t>
                </a:r>
                <a:r>
                  <a:rPr lang="en-US" altLang="en-IN" sz="1600" i="1">
                    <a:latin typeface="Cambria Math" panose="02040503050406030204" charset="0"/>
                  </a:rPr>
                  <a:t>                        </a:t>
                </a:r>
                <a:r>
                  <a:rPr lang="en-IN" altLang="en-US" sz="1600" i="1">
                    <a:latin typeface="Cambria Math" panose="02040503050406030204" charset="0"/>
                  </a:rPr>
                  <a:t>  </a:t>
                </a:r>
                <a:r>
                  <a:rPr lang="en-US" sz="1600" i="1">
                    <a:sym typeface="+mn-ea"/>
                  </a:rPr>
                  <a:t>(15)</a:t>
                </a:r>
                <a:endParaRPr lang="en-US" sz="1600" i="1">
                  <a:latin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charset="0"/>
                      </a:rPr>
                      <m:t>𝑞</m:t>
                    </m:r>
                    <m:r>
                      <a:rPr lang="en-US" sz="1600" i="1">
                        <a:latin typeface="Cambria Math" panose="02040503050406030204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charset="0"/>
                      </a:rPr>
                      <m:t>𝑟</m:t>
                    </m:r>
                    <m:r>
                      <a:rPr lang="en-US" sz="1600" i="1">
                        <a:latin typeface="Cambria Math" panose="02040503050406030204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charset="0"/>
                      </a:rPr>
                      <m:t>𝑤𝑎𝑣𝑒𝑠</m:t>
                    </m:r>
                  </m:oMath>
                </a14:m>
                <a:r>
                  <a:rPr lang="en-IN" altLang="en-US" sz="1600" dirty="0"/>
                  <a:t>                                                </a:t>
                </a:r>
                <a:endParaRPr lang="en-US" sz="1600" i="1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L is Period of a function.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40" y="717550"/>
                <a:ext cx="7740650" cy="576961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" t="20860" r="67332" b="4687"/>
          <a:stretch>
            <a:fillRect/>
          </a:stretch>
        </p:blipFill>
        <p:spPr>
          <a:xfrm>
            <a:off x="7811400" y="717717"/>
            <a:ext cx="4003610" cy="37099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44589" y="4644189"/>
            <a:ext cx="3982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After Fourier series approximation of the PQRST wave are combined together 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880"/>
          </a:xfrm>
        </p:spPr>
        <p:txBody>
          <a:bodyPr>
            <a:normAutofit/>
          </a:bodyPr>
          <a:p>
            <a:pPr algn="ctr"/>
            <a:r>
              <a:rPr lang="en-US" dirty="0" smtClean="0">
                <a:latin typeface="+mn-lt"/>
                <a:cs typeface="+mn-lt"/>
                <a:sym typeface="+mn-ea"/>
              </a:rPr>
              <a:t>Mathematical Model</a:t>
            </a:r>
            <a:endParaRPr lang="en-US">
              <a:latin typeface="+mn-lt"/>
              <a:cs typeface="+mn-lt"/>
            </a:endParaRPr>
          </a:p>
        </p:txBody>
      </p:sp>
      <p:graphicFrame>
        <p:nvGraphicFramePr>
          <p:cNvPr id="18" name="Content Placeholder 17">
            <a:hlinkClick r:id="" action="ppaction://ole?verb="/>
          </p:cNvPr>
          <p:cNvGraphicFramePr>
            <a:graphicFrameLocks noChangeAspect="1"/>
          </p:cNvGraphicFramePr>
          <p:nvPr>
            <p:ph idx="4294967295"/>
          </p:nvPr>
        </p:nvGraphicFramePr>
        <p:xfrm>
          <a:off x="0" y="389318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10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389318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Content Placeholder 21"/>
          <p:cNvSpPr/>
          <p:nvPr>
            <p:ph sz="half" idx="4294967295"/>
          </p:nvPr>
        </p:nvSpPr>
        <p:spPr>
          <a:xfrm>
            <a:off x="0" y="1414780"/>
            <a:ext cx="9479280" cy="4351655"/>
          </a:xfrm>
        </p:spPr>
        <p:txBody>
          <a:bodyPr/>
          <a:p>
            <a:r>
              <a:rPr lang="en-IN" altLang="en-US"/>
              <a:t>P and T wave approximated to a parabolic function 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r>
              <a:rPr lang="en-IN" altLang="en-US"/>
              <a:t>The QRS complex - Q R snd S wave </a:t>
            </a:r>
            <a:endParaRPr lang="en-IN" altLang="en-US"/>
          </a:p>
          <a:p>
            <a:endParaRPr lang="en-IN" altLang="en-US"/>
          </a:p>
        </p:txBody>
      </p:sp>
      <p:graphicFrame>
        <p:nvGraphicFramePr>
          <p:cNvPr id="23" name="Object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2735" y="1923415"/>
          <a:ext cx="3780155" cy="1113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3" imgW="1485900" imgH="736600" progId="Equation.KSEE3">
                  <p:embed/>
                </p:oleObj>
              </mc:Choice>
              <mc:Fallback>
                <p:oleObj name="" r:id="rId3" imgW="1485900" imgH="736600" progId="Equation.KSEE3">
                  <p:embed/>
                  <p:pic>
                    <p:nvPicPr>
                      <p:cNvPr id="0" name="Picture 10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735" y="1923415"/>
                        <a:ext cx="3780155" cy="1113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2735" y="3385820"/>
          <a:ext cx="2743200" cy="153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1485900" imgH="977900" progId="Equation.KSEE3">
                  <p:embed/>
                </p:oleObj>
              </mc:Choice>
              <mc:Fallback>
                <p:oleObj name="" r:id="rId5" imgW="1485900" imgH="977900" progId="Equation.KSEE3">
                  <p:embed/>
                  <p:pic>
                    <p:nvPicPr>
                      <p:cNvPr id="0" name="Picture 10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735" y="3385820"/>
                        <a:ext cx="2743200" cy="1532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Picture 27" descr="P and T wave approx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0180" y="2052320"/>
            <a:ext cx="3618865" cy="1918335"/>
          </a:xfrm>
          <a:prstGeom prst="rect">
            <a:avLst/>
          </a:prstGeom>
        </p:spPr>
      </p:pic>
      <p:pic>
        <p:nvPicPr>
          <p:cNvPr id="29" name="Picture 28" descr="qrs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0180" y="4398010"/>
            <a:ext cx="3618865" cy="2214880"/>
          </a:xfrm>
          <a:prstGeom prst="rect">
            <a:avLst/>
          </a:prstGeom>
        </p:spPr>
      </p:pic>
      <p:sp>
        <p:nvSpPr>
          <p:cNvPr id="30" name="Text Box 29"/>
          <p:cNvSpPr txBox="1"/>
          <p:nvPr/>
        </p:nvSpPr>
        <p:spPr>
          <a:xfrm>
            <a:off x="7830185" y="4029710"/>
            <a:ext cx="33000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000"/>
              <a:t>fig.1. P and T waves </a:t>
            </a:r>
            <a:endParaRPr lang="en-IN" altLang="en-US" sz="1000"/>
          </a:p>
        </p:txBody>
      </p:sp>
      <p:sp>
        <p:nvSpPr>
          <p:cNvPr id="33" name="Text Box 32"/>
          <p:cNvSpPr txBox="1"/>
          <p:nvPr/>
        </p:nvSpPr>
        <p:spPr>
          <a:xfrm>
            <a:off x="8126095" y="6612890"/>
            <a:ext cx="3123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000">
                <a:sym typeface="+mn-ea"/>
              </a:rPr>
              <a:t>fig.2. QRS complex</a:t>
            </a:r>
            <a:endParaRPr lang="en-US"/>
          </a:p>
        </p:txBody>
      </p:sp>
      <p:pic>
        <p:nvPicPr>
          <p:cNvPr id="34" name="Content Placeholder 3" descr="fourier fi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225" y="5001260"/>
            <a:ext cx="7521575" cy="15786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463"/>
            <a:ext cx="10515600" cy="404896"/>
          </a:xfrm>
        </p:spPr>
        <p:txBody>
          <a:bodyPr>
            <a:noAutofit/>
          </a:bodyPr>
          <a:lstStyle/>
          <a:p>
            <a:pPr algn="ctr"/>
            <a:r>
              <a:rPr lang="en-IN" altLang="en-US" sz="3200">
                <a:sym typeface="+mn-ea"/>
              </a:rPr>
              <a:t>Test cases and Results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881"/>
            <a:ext cx="6545179" cy="26786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4212"/>
            <a:ext cx="6545179" cy="26567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119" y="3804212"/>
            <a:ext cx="5257800" cy="2714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032" y="557881"/>
            <a:ext cx="5133975" cy="2831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40055" y="0"/>
            <a:ext cx="10515600" cy="789305"/>
          </a:xfrm>
        </p:spPr>
        <p:txBody>
          <a:bodyPr/>
          <a:p>
            <a:pPr algn="ctr"/>
            <a:r>
              <a:rPr lang="en-IN" altLang="en-US"/>
              <a:t>      Test cases and Results</a:t>
            </a:r>
            <a:endParaRPr lang="en-IN" altLang="en-US"/>
          </a:p>
        </p:txBody>
      </p:sp>
      <p:pic>
        <p:nvPicPr>
          <p:cNvPr id="5" name="Picture 4" descr="SinusBlockFinal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1164590" y="4284345"/>
            <a:ext cx="10516235" cy="19577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37565" y="983615"/>
            <a:ext cx="38423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buAutoNum type="arabicPeriod"/>
            </a:pPr>
            <a:r>
              <a:rPr lang="en-IN" altLang="en-US" sz="3200"/>
              <a:t>Sinus Block</a:t>
            </a:r>
            <a:endParaRPr lang="en-IN" altLang="en-US" sz="3200"/>
          </a:p>
        </p:txBody>
      </p:sp>
      <p:pic>
        <p:nvPicPr>
          <p:cNvPr id="7" name="Picture 6" descr="SAblock_org"/>
          <p:cNvPicPr>
            <a:picLocks noChangeAspect="1"/>
          </p:cNvPicPr>
          <p:nvPr/>
        </p:nvPicPr>
        <p:blipFill>
          <a:blip r:embed="rId2">
            <a:clrChange>
              <a:clrFrom>
                <a:srgbClr val="F3F3F3">
                  <a:alpha val="100000"/>
                </a:srgbClr>
              </a:clrFrom>
              <a:clrTo>
                <a:srgbClr val="F3F3F3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4590" y="1769110"/>
            <a:ext cx="10189210" cy="1517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 Box 1"/>
          <p:cNvSpPr txBox="1"/>
          <p:nvPr/>
        </p:nvSpPr>
        <p:spPr>
          <a:xfrm>
            <a:off x="1141095" y="3418840"/>
            <a:ext cx="10185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 b="1"/>
              <a:t>Real ECG Strip of SInus Block</a:t>
            </a:r>
            <a:endParaRPr lang="en-IN" altLang="en-US" sz="1600" b="1"/>
          </a:p>
        </p:txBody>
      </p:sp>
      <p:sp>
        <p:nvSpPr>
          <p:cNvPr id="3" name="Text Box 2"/>
          <p:cNvSpPr txBox="1"/>
          <p:nvPr/>
        </p:nvSpPr>
        <p:spPr>
          <a:xfrm>
            <a:off x="1178560" y="6385560"/>
            <a:ext cx="10536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 b="1"/>
              <a:t>Generated ECG, Sinus Block</a:t>
            </a:r>
            <a:endParaRPr lang="en-IN" altLang="en-US" sz="1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5559</Words>
  <Application>WPS Presentation</Application>
  <PresentationFormat>Widescreen</PresentationFormat>
  <Paragraphs>156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Cambria Math</vt:lpstr>
      <vt:lpstr>Calibri Light</vt:lpstr>
      <vt:lpstr>Calibri</vt:lpstr>
      <vt:lpstr>Microsoft YaHei</vt:lpstr>
      <vt:lpstr>Arial Unicode MS</vt:lpstr>
      <vt:lpstr>Office Theme</vt:lpstr>
      <vt:lpstr>Equation.KSEE3</vt:lpstr>
      <vt:lpstr>Equation.KSEE3</vt:lpstr>
      <vt:lpstr>Equation.KSEE3</vt:lpstr>
      <vt:lpstr>Generation of ECG for Heart Block Cases</vt:lpstr>
      <vt:lpstr>ECG MORPHOLOGY </vt:lpstr>
      <vt:lpstr>Work flow  </vt:lpstr>
      <vt:lpstr>Mathematical Model</vt:lpstr>
      <vt:lpstr>Mathematical Model</vt:lpstr>
      <vt:lpstr>Fourier Series Approximation</vt:lpstr>
      <vt:lpstr>Mathematical Model</vt:lpstr>
      <vt:lpstr>Test cases and Results</vt:lpstr>
      <vt:lpstr>      Test cases and Results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References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ECG for Heart Block Cases</dc:title>
  <dc:creator/>
  <cp:lastModifiedBy>91900</cp:lastModifiedBy>
  <cp:revision>9</cp:revision>
  <dcterms:created xsi:type="dcterms:W3CDTF">2020-12-19T13:10:00Z</dcterms:created>
  <dcterms:modified xsi:type="dcterms:W3CDTF">2021-10-08T17:57:44Z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1033-11.2.0.10307</vt:lpwstr>
  </property>
  <property fmtid="{D5CDD505-2E9C-101B-9397-08002B2CF9AE}" pid="3" name="ICV">
    <vt:lpwstr>AC52A4AF6B464E9A8329C59AE0BB2315</vt:lpwstr>
  </property>
</Properties>
</file>