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Lato-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6becc79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6becc79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6becc79b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becc79b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becc79b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becc79b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becc79b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becc79b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becc79b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becc79b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becc79b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becc79b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becc79b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becc79b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becc79b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becc79b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6becc79b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6becc79b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6becc79b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6becc79b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6becc79b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6becc79b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Helvetica Neue"/>
                <a:ea typeface="Helvetica Neue"/>
                <a:cs typeface="Helvetica Neue"/>
                <a:sym typeface="Helvetica Neue"/>
              </a:rPr>
              <a:t>“Shannon game for predicting next word”</a:t>
            </a:r>
            <a:endParaRPr sz="36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Venali Sonone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06525" y="0"/>
            <a:ext cx="740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a:p>
            <a:pPr indent="0" lvl="0" marL="0" rtl="0" algn="l">
              <a:spcBef>
                <a:spcPts val="0"/>
              </a:spcBef>
              <a:spcAft>
                <a:spcPts val="0"/>
              </a:spcAft>
              <a:buNone/>
            </a:pPr>
            <a:r>
              <a:rPr lang="en" sz="1400"/>
              <a:t>It’s all about    INPUT SEQUENCE &lt;=&gt; OUTPUT SEQUENCE as memory works :)</a:t>
            </a:r>
            <a:endParaRPr sz="1400"/>
          </a:p>
          <a:p>
            <a:pPr indent="0" lvl="0" marL="0" rtl="0" algn="l">
              <a:spcBef>
                <a:spcPts val="0"/>
              </a:spcBef>
              <a:spcAft>
                <a:spcPts val="0"/>
              </a:spcAft>
              <a:buNone/>
            </a:pPr>
            <a:r>
              <a:rPr lang="en" sz="1400"/>
              <a:t>		        FUTURE                    </a:t>
            </a:r>
            <a:r>
              <a:rPr lang="en" sz="1400"/>
              <a:t>&lt;=&gt;</a:t>
            </a:r>
            <a:r>
              <a:rPr lang="en" sz="1400"/>
              <a:t>  PAST</a:t>
            </a:r>
            <a:endParaRPr sz="1400"/>
          </a:p>
        </p:txBody>
      </p:sp>
      <p:pic>
        <p:nvPicPr>
          <p:cNvPr id="198" name="Google Shape;198;p22"/>
          <p:cNvPicPr preferRelativeResize="0"/>
          <p:nvPr/>
        </p:nvPicPr>
        <p:blipFill>
          <a:blip r:embed="rId3">
            <a:alphaModFix/>
          </a:blip>
          <a:stretch>
            <a:fillRect/>
          </a:stretch>
        </p:blipFill>
        <p:spPr>
          <a:xfrm>
            <a:off x="1807025" y="1092375"/>
            <a:ext cx="5401500" cy="405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Code!!   Github:  </a:t>
            </a:r>
            <a:r>
              <a:rPr b="1" lang="en"/>
              <a:t>https://github.com/venali/SquenceKeras.git</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Contact:  venalisono@gmail.com                  medium @venali </a:t>
            </a:r>
            <a:endParaRPr/>
          </a:p>
          <a:p>
            <a:pPr indent="0" lvl="0" marL="0" rtl="0" algn="l">
              <a:spcBef>
                <a:spcPts val="1600"/>
              </a:spcBef>
              <a:spcAft>
                <a:spcPts val="1600"/>
              </a:spcAft>
              <a:buNone/>
            </a:pPr>
            <a:r>
              <a:t/>
            </a:r>
            <a:endParaRPr/>
          </a:p>
        </p:txBody>
      </p:sp>
      <p:pic>
        <p:nvPicPr>
          <p:cNvPr id="205" name="Google Shape;205;p23"/>
          <p:cNvPicPr preferRelativeResize="0"/>
          <p:nvPr/>
        </p:nvPicPr>
        <p:blipFill>
          <a:blip r:embed="rId3">
            <a:alphaModFix/>
          </a:blip>
          <a:stretch>
            <a:fillRect/>
          </a:stretch>
        </p:blipFill>
        <p:spPr>
          <a:xfrm>
            <a:off x="303700" y="2148149"/>
            <a:ext cx="8631277" cy="161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Questions are welcomed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cxnSp>
        <p:nvCxnSpPr>
          <p:cNvPr id="141" name="Google Shape;141;p14"/>
          <p:cNvCxnSpPr/>
          <p:nvPr/>
        </p:nvCxnSpPr>
        <p:spPr>
          <a:xfrm>
            <a:off x="504350" y="2195000"/>
            <a:ext cx="1698600" cy="11100"/>
          </a:xfrm>
          <a:prstGeom prst="straightConnector1">
            <a:avLst/>
          </a:prstGeom>
          <a:noFill/>
          <a:ln cap="flat" cmpd="sng" w="114300">
            <a:solidFill>
              <a:srgbClr val="CCCCCC"/>
            </a:solidFill>
            <a:prstDash val="solid"/>
            <a:round/>
            <a:headEnd len="med" w="med" type="none"/>
            <a:tailEnd len="med" w="med" type="none"/>
          </a:ln>
        </p:spPr>
      </p:cxnSp>
      <p:sp>
        <p:nvSpPr>
          <p:cNvPr id="142" name="Google Shape;142;p14"/>
          <p:cNvSpPr txBox="1"/>
          <p:nvPr/>
        </p:nvSpPr>
        <p:spPr>
          <a:xfrm>
            <a:off x="260675" y="2327350"/>
            <a:ext cx="2161800" cy="100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D9D9D9"/>
                </a:solidFill>
              </a:rPr>
              <a:t>MIT Media Labs</a:t>
            </a:r>
            <a:endParaRPr b="1">
              <a:solidFill>
                <a:srgbClr val="D9D9D9"/>
              </a:solidFill>
            </a:endParaRPr>
          </a:p>
          <a:p>
            <a:pPr indent="0" lvl="0" marL="0" rtl="0" algn="ctr">
              <a:lnSpc>
                <a:spcPct val="115000"/>
              </a:lnSpc>
              <a:spcBef>
                <a:spcPts val="200"/>
              </a:spcBef>
              <a:spcAft>
                <a:spcPts val="0"/>
              </a:spcAft>
              <a:buNone/>
            </a:pPr>
            <a:r>
              <a:rPr lang="en" sz="1100">
                <a:solidFill>
                  <a:srgbClr val="D9D9D9"/>
                </a:solidFill>
              </a:rPr>
              <a:t>Junior Research Scientist </a:t>
            </a:r>
            <a:endParaRPr sz="1100">
              <a:solidFill>
                <a:srgbClr val="D9D9D9"/>
              </a:solidFill>
            </a:endParaRPr>
          </a:p>
          <a:p>
            <a:pPr indent="0" lvl="0" marL="0" rtl="0" algn="ctr">
              <a:lnSpc>
                <a:spcPct val="115000"/>
              </a:lnSpc>
              <a:spcBef>
                <a:spcPts val="0"/>
              </a:spcBef>
              <a:spcAft>
                <a:spcPts val="0"/>
              </a:spcAft>
              <a:buNone/>
            </a:pPr>
            <a:r>
              <a:rPr lang="en" sz="1100">
                <a:solidFill>
                  <a:srgbClr val="D9D9D9"/>
                </a:solidFill>
              </a:rPr>
              <a:t>(April’14 – May’15)</a:t>
            </a:r>
            <a:endParaRPr sz="1100">
              <a:solidFill>
                <a:srgbClr val="D9D9D9"/>
              </a:solidFill>
              <a:latin typeface="MS Gothic"/>
              <a:ea typeface="MS Gothic"/>
              <a:cs typeface="MS Gothic"/>
              <a:sym typeface="MS Gothic"/>
            </a:endParaRPr>
          </a:p>
        </p:txBody>
      </p:sp>
      <p:sp>
        <p:nvSpPr>
          <p:cNvPr id="143" name="Google Shape;143;p14"/>
          <p:cNvSpPr txBox="1"/>
          <p:nvPr/>
        </p:nvSpPr>
        <p:spPr>
          <a:xfrm>
            <a:off x="1889075" y="2414650"/>
            <a:ext cx="3000000" cy="84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6D9EEB"/>
                </a:solidFill>
              </a:rPr>
              <a:t>Barclays</a:t>
            </a:r>
            <a:endParaRPr b="1">
              <a:solidFill>
                <a:srgbClr val="6D9EEB"/>
              </a:solidFill>
            </a:endParaRPr>
          </a:p>
          <a:p>
            <a:pPr indent="0" lvl="0" marL="0" rtl="0" algn="ctr">
              <a:spcBef>
                <a:spcPts val="200"/>
              </a:spcBef>
              <a:spcAft>
                <a:spcPts val="0"/>
              </a:spcAft>
              <a:buNone/>
            </a:pPr>
            <a:r>
              <a:rPr lang="en" sz="1200">
                <a:solidFill>
                  <a:srgbClr val="6D9EEB"/>
                </a:solidFill>
              </a:rPr>
              <a:t>Data Analyst </a:t>
            </a:r>
            <a:endParaRPr sz="1200">
              <a:solidFill>
                <a:srgbClr val="6D9EEB"/>
              </a:solidFill>
            </a:endParaRPr>
          </a:p>
          <a:p>
            <a:pPr indent="0" lvl="0" marL="0" rtl="0" algn="ctr">
              <a:spcBef>
                <a:spcPts val="0"/>
              </a:spcBef>
              <a:spcAft>
                <a:spcPts val="0"/>
              </a:spcAft>
              <a:buNone/>
            </a:pPr>
            <a:r>
              <a:rPr lang="en" sz="1200">
                <a:solidFill>
                  <a:srgbClr val="6D9EEB"/>
                </a:solidFill>
              </a:rPr>
              <a:t>(May’15 – July’15)</a:t>
            </a:r>
            <a:endParaRPr>
              <a:solidFill>
                <a:srgbClr val="6D9EEB"/>
              </a:solidFill>
            </a:endParaRPr>
          </a:p>
        </p:txBody>
      </p:sp>
      <p:cxnSp>
        <p:nvCxnSpPr>
          <p:cNvPr id="144" name="Google Shape;144;p14"/>
          <p:cNvCxnSpPr/>
          <p:nvPr/>
        </p:nvCxnSpPr>
        <p:spPr>
          <a:xfrm>
            <a:off x="2539775" y="2195000"/>
            <a:ext cx="1698600" cy="11100"/>
          </a:xfrm>
          <a:prstGeom prst="straightConnector1">
            <a:avLst/>
          </a:prstGeom>
          <a:noFill/>
          <a:ln cap="flat" cmpd="sng" w="114300">
            <a:solidFill>
              <a:srgbClr val="1155CC"/>
            </a:solidFill>
            <a:prstDash val="solid"/>
            <a:round/>
            <a:headEnd len="med" w="med" type="none"/>
            <a:tailEnd len="med" w="med" type="none"/>
          </a:ln>
        </p:spPr>
      </p:cxnSp>
      <p:sp>
        <p:nvSpPr>
          <p:cNvPr id="145" name="Google Shape;145;p14"/>
          <p:cNvSpPr txBox="1"/>
          <p:nvPr/>
        </p:nvSpPr>
        <p:spPr>
          <a:xfrm>
            <a:off x="3978800" y="2250100"/>
            <a:ext cx="3000000" cy="116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E06666"/>
                </a:solidFill>
              </a:rPr>
              <a:t>Rakuten</a:t>
            </a:r>
            <a:endParaRPr b="1">
              <a:solidFill>
                <a:srgbClr val="E06666"/>
              </a:solidFill>
            </a:endParaRPr>
          </a:p>
          <a:p>
            <a:pPr indent="0" lvl="0" marL="0" rtl="0" algn="ctr">
              <a:lnSpc>
                <a:spcPct val="115000"/>
              </a:lnSpc>
              <a:spcBef>
                <a:spcPts val="200"/>
              </a:spcBef>
              <a:spcAft>
                <a:spcPts val="0"/>
              </a:spcAft>
              <a:buNone/>
            </a:pPr>
            <a:r>
              <a:rPr lang="en" sz="1100">
                <a:solidFill>
                  <a:srgbClr val="E06666"/>
                </a:solidFill>
              </a:rPr>
              <a:t>Machine Learning Engineer </a:t>
            </a:r>
            <a:endParaRPr sz="1100">
              <a:solidFill>
                <a:srgbClr val="E06666"/>
              </a:solidFill>
            </a:endParaRPr>
          </a:p>
          <a:p>
            <a:pPr indent="0" lvl="0" marL="0" rtl="0" algn="ctr">
              <a:lnSpc>
                <a:spcPct val="115000"/>
              </a:lnSpc>
              <a:spcBef>
                <a:spcPts val="0"/>
              </a:spcBef>
              <a:spcAft>
                <a:spcPts val="0"/>
              </a:spcAft>
              <a:buNone/>
            </a:pPr>
            <a:r>
              <a:rPr lang="en" sz="1100">
                <a:solidFill>
                  <a:srgbClr val="E06666"/>
                </a:solidFill>
              </a:rPr>
              <a:t>(June’16 – Feb’18)</a:t>
            </a:r>
            <a:endParaRPr sz="1100">
              <a:solidFill>
                <a:srgbClr val="E06666"/>
              </a:solidFill>
              <a:latin typeface="MS Gothic"/>
              <a:ea typeface="MS Gothic"/>
              <a:cs typeface="MS Gothic"/>
              <a:sym typeface="MS Gothic"/>
            </a:endParaRPr>
          </a:p>
        </p:txBody>
      </p:sp>
      <p:cxnSp>
        <p:nvCxnSpPr>
          <p:cNvPr id="146" name="Google Shape;146;p14"/>
          <p:cNvCxnSpPr/>
          <p:nvPr/>
        </p:nvCxnSpPr>
        <p:spPr>
          <a:xfrm>
            <a:off x="4583025" y="2195000"/>
            <a:ext cx="1698600" cy="11100"/>
          </a:xfrm>
          <a:prstGeom prst="straightConnector1">
            <a:avLst/>
          </a:prstGeom>
          <a:noFill/>
          <a:ln cap="flat" cmpd="sng" w="114300">
            <a:solidFill>
              <a:srgbClr val="CC0000"/>
            </a:solidFill>
            <a:prstDash val="solid"/>
            <a:round/>
            <a:headEnd len="med" w="med" type="none"/>
            <a:tailEnd len="med" w="med" type="none"/>
          </a:ln>
        </p:spPr>
      </p:cxnSp>
      <p:sp>
        <p:nvSpPr>
          <p:cNvPr id="147" name="Google Shape;147;p14"/>
          <p:cNvSpPr txBox="1"/>
          <p:nvPr/>
        </p:nvSpPr>
        <p:spPr>
          <a:xfrm>
            <a:off x="6160800" y="2083450"/>
            <a:ext cx="3000000" cy="149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9900"/>
                </a:solidFill>
              </a:rPr>
              <a:t>Philip Morris</a:t>
            </a:r>
            <a:endParaRPr b="1">
              <a:solidFill>
                <a:srgbClr val="FF9900"/>
              </a:solidFill>
            </a:endParaRPr>
          </a:p>
          <a:p>
            <a:pPr indent="0" lvl="0" marL="0" rtl="0" algn="ctr">
              <a:lnSpc>
                <a:spcPct val="115000"/>
              </a:lnSpc>
              <a:spcBef>
                <a:spcPts val="200"/>
              </a:spcBef>
              <a:spcAft>
                <a:spcPts val="0"/>
              </a:spcAft>
              <a:buNone/>
            </a:pPr>
            <a:r>
              <a:rPr lang="en" sz="1100">
                <a:solidFill>
                  <a:srgbClr val="FF9900"/>
                </a:solidFill>
              </a:rPr>
              <a:t>Data Scientist</a:t>
            </a:r>
            <a:endParaRPr sz="1100">
              <a:solidFill>
                <a:srgbClr val="FF9900"/>
              </a:solidFill>
            </a:endParaRPr>
          </a:p>
          <a:p>
            <a:pPr indent="0" lvl="0" marL="0" rtl="0" algn="ctr">
              <a:lnSpc>
                <a:spcPct val="115000"/>
              </a:lnSpc>
              <a:spcBef>
                <a:spcPts val="0"/>
              </a:spcBef>
              <a:spcAft>
                <a:spcPts val="0"/>
              </a:spcAft>
              <a:buNone/>
            </a:pPr>
            <a:r>
              <a:rPr lang="en" sz="1100">
                <a:solidFill>
                  <a:srgbClr val="FF9900"/>
                </a:solidFill>
              </a:rPr>
              <a:t> (March’18 – Present)</a:t>
            </a:r>
            <a:endParaRPr sz="1100">
              <a:solidFill>
                <a:srgbClr val="FF9900"/>
              </a:solidFill>
              <a:latin typeface="MS Gothic"/>
              <a:ea typeface="MS Gothic"/>
              <a:cs typeface="MS Gothic"/>
              <a:sym typeface="MS Gothic"/>
            </a:endParaRPr>
          </a:p>
        </p:txBody>
      </p:sp>
      <p:cxnSp>
        <p:nvCxnSpPr>
          <p:cNvPr id="148" name="Google Shape;148;p14"/>
          <p:cNvCxnSpPr/>
          <p:nvPr/>
        </p:nvCxnSpPr>
        <p:spPr>
          <a:xfrm>
            <a:off x="6792825" y="2195000"/>
            <a:ext cx="1698600" cy="11100"/>
          </a:xfrm>
          <a:prstGeom prst="straightConnector1">
            <a:avLst/>
          </a:prstGeom>
          <a:noFill/>
          <a:ln cap="flat" cmpd="sng" w="114300">
            <a:solidFill>
              <a:srgbClr val="FF9900"/>
            </a:solidFill>
            <a:prstDash val="solid"/>
            <a:round/>
            <a:headEnd len="med" w="med" type="none"/>
            <a:tailEnd len="med" w="med" type="none"/>
          </a:ln>
        </p:spPr>
      </p:cxnSp>
      <p:sp>
        <p:nvSpPr>
          <p:cNvPr id="149" name="Google Shape;149;p14"/>
          <p:cNvSpPr txBox="1"/>
          <p:nvPr/>
        </p:nvSpPr>
        <p:spPr>
          <a:xfrm>
            <a:off x="6142125" y="923350"/>
            <a:ext cx="3000000" cy="1491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9900"/>
                </a:solidFill>
              </a:rPr>
              <a:t>UIBS</a:t>
            </a:r>
            <a:endParaRPr b="1">
              <a:solidFill>
                <a:srgbClr val="FF9900"/>
              </a:solidFill>
            </a:endParaRPr>
          </a:p>
          <a:p>
            <a:pPr indent="0" lvl="0" marL="0" rtl="0" algn="ctr">
              <a:lnSpc>
                <a:spcPct val="115000"/>
              </a:lnSpc>
              <a:spcBef>
                <a:spcPts val="200"/>
              </a:spcBef>
              <a:spcAft>
                <a:spcPts val="0"/>
              </a:spcAft>
              <a:buNone/>
            </a:pPr>
            <a:r>
              <a:rPr lang="en" sz="1100">
                <a:solidFill>
                  <a:srgbClr val="FF9900"/>
                </a:solidFill>
              </a:rPr>
              <a:t>MBA Grad (Present)</a:t>
            </a:r>
            <a:endParaRPr sz="1100">
              <a:solidFill>
                <a:srgbClr val="FF9900"/>
              </a:solidFill>
              <a:latin typeface="MS Gothic"/>
              <a:ea typeface="MS Gothic"/>
              <a:cs typeface="MS Gothic"/>
              <a:sym typeface="MS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SCIKIT-LEARN</a:t>
            </a:r>
            <a:endParaRPr/>
          </a:p>
        </p:txBody>
      </p:sp>
      <p:sp>
        <p:nvSpPr>
          <p:cNvPr id="155" name="Google Shape;155;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Scikit-Learn is beautiful! It’s just wonderful…..</a:t>
            </a:r>
            <a:endParaRPr sz="2200"/>
          </a:p>
          <a:p>
            <a:pPr indent="0" lvl="0" marL="0" rtl="0" algn="l">
              <a:spcBef>
                <a:spcPts val="1600"/>
              </a:spcBef>
              <a:spcAft>
                <a:spcPts val="0"/>
              </a:spcAft>
              <a:buNone/>
            </a:pPr>
            <a:r>
              <a:rPr lang="en"/>
              <a:t>Everything is a well designed workflow</a:t>
            </a:r>
            <a:endParaRPr/>
          </a:p>
          <a:p>
            <a:pPr indent="-311150" lvl="0" marL="457200" rtl="0" algn="l">
              <a:spcBef>
                <a:spcPts val="1600"/>
              </a:spcBef>
              <a:spcAft>
                <a:spcPts val="0"/>
              </a:spcAft>
              <a:buSzPts val="1300"/>
              <a:buAutoNum type="arabicPeriod"/>
            </a:pPr>
            <a:r>
              <a:rPr lang="en"/>
              <a:t>Transform </a:t>
            </a:r>
            <a:endParaRPr/>
          </a:p>
          <a:p>
            <a:pPr indent="-311150" lvl="0" marL="457200" rtl="0" algn="l">
              <a:spcBef>
                <a:spcPts val="0"/>
              </a:spcBef>
              <a:spcAft>
                <a:spcPts val="0"/>
              </a:spcAft>
              <a:buSzPts val="1300"/>
              <a:buAutoNum type="arabicPeriod"/>
            </a:pPr>
            <a:r>
              <a:rPr lang="en"/>
              <a:t>Fit </a:t>
            </a:r>
            <a:endParaRPr/>
          </a:p>
          <a:p>
            <a:pPr indent="-311150" lvl="0" marL="457200" rtl="0" algn="l">
              <a:spcBef>
                <a:spcPts val="0"/>
              </a:spcBef>
              <a:spcAft>
                <a:spcPts val="0"/>
              </a:spcAft>
              <a:buSzPts val="1300"/>
              <a:buAutoNum type="arabicPeriod"/>
            </a:pPr>
            <a:r>
              <a:rPr lang="en"/>
              <a:t>Predict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a:t>
            </a:r>
            <a:endParaRPr/>
          </a:p>
        </p:txBody>
      </p:sp>
      <p:sp>
        <p:nvSpPr>
          <p:cNvPr id="161" name="Google Shape;16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KERAS is very similar to scikit ! </a:t>
            </a:r>
            <a:r>
              <a:rPr lang="en" sz="2200"/>
              <a:t>It’s just wonderful too…..</a:t>
            </a:r>
            <a:endParaRPr sz="2200"/>
          </a:p>
          <a:p>
            <a:pPr indent="0" lvl="0" marL="0" rtl="0" algn="l">
              <a:spcBef>
                <a:spcPts val="1600"/>
              </a:spcBef>
              <a:spcAft>
                <a:spcPts val="0"/>
              </a:spcAft>
              <a:buNone/>
            </a:pPr>
            <a:r>
              <a:t/>
            </a:r>
            <a:endParaRPr/>
          </a:p>
          <a:p>
            <a:pPr indent="0" lvl="0" marL="0" rtl="0" algn="l">
              <a:spcBef>
                <a:spcPts val="1600"/>
              </a:spcBef>
              <a:spcAft>
                <a:spcPts val="0"/>
              </a:spcAft>
              <a:buNone/>
            </a:pPr>
            <a:r>
              <a:rPr lang="en"/>
              <a:t>Keras API is like lego.</a:t>
            </a:r>
            <a:endParaRPr/>
          </a:p>
          <a:p>
            <a:pPr indent="0" lvl="0" marL="0" rtl="0" algn="l">
              <a:spcBef>
                <a:spcPts val="1600"/>
              </a:spcBef>
              <a:spcAft>
                <a:spcPts val="0"/>
              </a:spcAft>
              <a:buNone/>
            </a:pPr>
            <a:r>
              <a:rPr lang="en"/>
              <a:t>AND</a:t>
            </a:r>
            <a:endParaRPr/>
          </a:p>
          <a:p>
            <a:pPr indent="0" lvl="0" marL="0" rtl="0" algn="l">
              <a:spcBef>
                <a:spcPts val="1600"/>
              </a:spcBef>
              <a:spcAft>
                <a:spcPts val="1600"/>
              </a:spcAft>
              <a:buNone/>
            </a:pPr>
            <a:r>
              <a:rPr lang="en"/>
              <a:t>Everything done in scikit can be </a:t>
            </a:r>
            <a:br>
              <a:rPr lang="en"/>
            </a:br>
            <a:r>
              <a:rPr lang="en"/>
              <a:t>transferred to keras.</a:t>
            </a:r>
            <a:endParaRPr/>
          </a:p>
        </p:txBody>
      </p:sp>
      <p:pic>
        <p:nvPicPr>
          <p:cNvPr id="162" name="Google Shape;162;p16"/>
          <p:cNvPicPr preferRelativeResize="0"/>
          <p:nvPr/>
        </p:nvPicPr>
        <p:blipFill>
          <a:blip r:embed="rId3">
            <a:alphaModFix/>
          </a:blip>
          <a:stretch>
            <a:fillRect/>
          </a:stretch>
        </p:blipFill>
        <p:spPr>
          <a:xfrm>
            <a:off x="4643850" y="2503425"/>
            <a:ext cx="3193875" cy="181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sz="3600">
                <a:solidFill>
                  <a:srgbClr val="FFFFFF"/>
                </a:solidFill>
                <a:latin typeface="Helvetica Neue"/>
                <a:ea typeface="Helvetica Neue"/>
                <a:cs typeface="Helvetica Neue"/>
                <a:sym typeface="Helvetica Neue"/>
              </a:rPr>
              <a:t>Shannon game?</a:t>
            </a:r>
            <a:endParaRPr/>
          </a:p>
        </p:txBody>
      </p:sp>
      <p:sp>
        <p:nvSpPr>
          <p:cNvPr id="168" name="Google Shape;16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Shannon (1950) estimated the entropy of written English to be between 0.6 and 1.3 bits per character (bpc), based on the ability of human subjects to guess successive characters in text. </a:t>
            </a:r>
            <a:endParaRPr sz="1800"/>
          </a:p>
          <a:p>
            <a:pPr indent="0" lvl="0" marL="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predict next word!</a:t>
            </a:r>
            <a:endParaRPr/>
          </a:p>
          <a:p>
            <a:pPr indent="0" lvl="0" marL="0" rtl="0" algn="l">
              <a:spcBef>
                <a:spcPts val="0"/>
              </a:spcBef>
              <a:spcAft>
                <a:spcPts val="0"/>
              </a:spcAft>
              <a:buNone/>
            </a:pPr>
            <a:r>
              <a:t/>
            </a:r>
            <a:endParaRPr/>
          </a:p>
        </p:txBody>
      </p:sp>
      <p:sp>
        <p:nvSpPr>
          <p:cNvPr id="174" name="Google Shape;17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Montserrat"/>
                <a:ea typeface="Montserrat"/>
                <a:cs typeface="Montserrat"/>
                <a:sym typeface="Montserrat"/>
              </a:rPr>
              <a:t>Why? for fun ;p</a:t>
            </a:r>
            <a:endParaRPr sz="2400">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recent update in gmail auto word suggestion.</a:t>
            </a:r>
            <a:endParaRPr/>
          </a:p>
          <a:p>
            <a:pPr indent="0" lvl="0" marL="0" rtl="0" algn="l">
              <a:spcBef>
                <a:spcPts val="0"/>
              </a:spcBef>
              <a:spcAft>
                <a:spcPts val="0"/>
              </a:spcAft>
              <a:buNone/>
            </a:pPr>
            <a:r>
              <a:t/>
            </a:r>
            <a:endParaRPr/>
          </a:p>
        </p:txBody>
      </p:sp>
      <p:pic>
        <p:nvPicPr>
          <p:cNvPr id="180" name="Google Shape;180;p19"/>
          <p:cNvPicPr preferRelativeResize="0"/>
          <p:nvPr/>
        </p:nvPicPr>
        <p:blipFill>
          <a:blip r:embed="rId3">
            <a:alphaModFix/>
          </a:blip>
          <a:stretch>
            <a:fillRect/>
          </a:stretch>
        </p:blipFill>
        <p:spPr>
          <a:xfrm>
            <a:off x="3876876" y="1107075"/>
            <a:ext cx="4372025" cy="3958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sequence-to-sequence learning?</a:t>
            </a:r>
            <a:endParaRPr/>
          </a:p>
          <a:p>
            <a:pPr indent="0" lvl="0" marL="0" rtl="0" algn="l">
              <a:spcBef>
                <a:spcPts val="0"/>
              </a:spcBef>
              <a:spcAft>
                <a:spcPts val="0"/>
              </a:spcAft>
              <a:buNone/>
            </a:pPr>
            <a:r>
              <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Sequence-to-sequence learning (Seq2Seq) is about training models to convert sequences from one domain to sequences in another domain.</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 (e.g. sentences in English)  =&gt; (e.g. the same sentences translated to French)</a:t>
            </a:r>
            <a:br>
              <a:rPr lang="en" sz="1400"/>
            </a:br>
            <a:r>
              <a:rPr lang="en" sz="1400"/>
              <a:t>"the cat sat on the mat" -&gt; [Seq2Seq model] -&gt; "le chat etait assis sur le tapis"</a:t>
            </a:r>
            <a:endParaRPr sz="1400"/>
          </a:p>
          <a:p>
            <a:pPr indent="0" lvl="0" marL="0" rtl="0" algn="l">
              <a:spcBef>
                <a:spcPts val="1600"/>
              </a:spcBef>
              <a:spcAft>
                <a:spcPts val="0"/>
              </a:spcAft>
              <a:buNone/>
            </a:pPr>
            <a:r>
              <a:rPr lang="en" sz="1400"/>
              <a:t> (e.g. sentences in English)  =&gt; (e.g. sentences in English with some differentiation)</a:t>
            </a:r>
            <a:br>
              <a:rPr lang="en" sz="1400"/>
            </a:br>
            <a:r>
              <a:rPr lang="en" sz="1400"/>
              <a:t>"the cat sat on the" -&gt; [Seq2Seq model] -&gt; "cat sat on the mat"</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stuff</a:t>
            </a:r>
            <a:endParaRPr/>
          </a:p>
          <a:p>
            <a:pPr indent="0" lvl="0" marL="0" rtl="0" algn="l">
              <a:spcBef>
                <a:spcPts val="0"/>
              </a:spcBef>
              <a:spcAft>
                <a:spcPts val="0"/>
              </a:spcAft>
              <a:buNone/>
            </a:pPr>
            <a:r>
              <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Keras</a:t>
            </a:r>
            <a:r>
              <a:rPr lang="en" sz="1800"/>
              <a:t>: has 1. Computational graphs 2. Sequential</a:t>
            </a:r>
            <a:br>
              <a:rPr lang="en" sz="1800"/>
            </a:br>
            <a:r>
              <a:rPr b="1" lang="en" sz="1800"/>
              <a:t>Loss</a:t>
            </a:r>
            <a:r>
              <a:rPr lang="en" sz="1800"/>
              <a:t>: 1. Softmax 2. Sigmoid</a:t>
            </a:r>
            <a:br>
              <a:rPr lang="en" sz="1800"/>
            </a:br>
            <a:r>
              <a:rPr b="1" lang="en" sz="1800"/>
              <a:t>Optimizer</a:t>
            </a:r>
            <a:r>
              <a:rPr lang="en" sz="1800"/>
              <a:t>: e.g. adam</a:t>
            </a:r>
            <a:br>
              <a:rPr lang="en" sz="1800"/>
            </a:br>
            <a:r>
              <a:rPr b="1" lang="en" sz="1800"/>
              <a:t>Regularization</a:t>
            </a:r>
            <a:r>
              <a:rPr lang="en" sz="1800"/>
              <a:t>: l1,l2,l1l2</a:t>
            </a:r>
            <a:br>
              <a:rPr lang="en" sz="1800"/>
            </a:br>
            <a:r>
              <a:rPr b="1" lang="en" sz="1800"/>
              <a:t>Epoch</a:t>
            </a:r>
            <a:r>
              <a:rPr lang="en" sz="1800"/>
              <a:t>: mini batches for showing how much data to adjust weights</a:t>
            </a:r>
            <a:br>
              <a:rPr lang="en" sz="1800"/>
            </a:br>
            <a:r>
              <a:rPr b="1" lang="en" sz="1800"/>
              <a:t>Padding</a:t>
            </a:r>
            <a:r>
              <a:rPr lang="en" sz="1800"/>
              <a:t>: fixed length sequence.  </a:t>
            </a:r>
            <a:br>
              <a:rPr lang="en" sz="1800"/>
            </a:br>
            <a:r>
              <a:rPr lang="en" sz="1800"/>
              <a:t>		8341000000</a:t>
            </a:r>
            <a:br>
              <a:rPr lang="en" sz="1800"/>
            </a:br>
            <a:r>
              <a:rPr lang="en" sz="1800"/>
              <a:t>		8347120949</a:t>
            </a:r>
            <a:endParaRPr sz="1800"/>
          </a:p>
          <a:p>
            <a:pPr indent="0" lvl="0" marL="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