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322" r:id="rId2"/>
    <p:sldId id="292" r:id="rId3"/>
    <p:sldId id="323" r:id="rId4"/>
    <p:sldId id="264" r:id="rId5"/>
    <p:sldId id="268" r:id="rId6"/>
    <p:sldId id="296" r:id="rId7"/>
    <p:sldId id="325" r:id="rId8"/>
    <p:sldId id="326" r:id="rId9"/>
    <p:sldId id="329" r:id="rId10"/>
    <p:sldId id="330" r:id="rId11"/>
    <p:sldId id="331" r:id="rId12"/>
    <p:sldId id="332" r:id="rId13"/>
    <p:sldId id="333" r:id="rId14"/>
    <p:sldId id="300" r:id="rId15"/>
    <p:sldId id="301" r:id="rId16"/>
    <p:sldId id="302" r:id="rId17"/>
    <p:sldId id="305" r:id="rId18"/>
    <p:sldId id="307" r:id="rId19"/>
    <p:sldId id="308" r:id="rId20"/>
    <p:sldId id="335" r:id="rId21"/>
  </p:sldIdLst>
  <p:sldSz cx="9144000" cy="6858000" type="screen4x3"/>
  <p:notesSz cx="6858000" cy="9525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66"/>
    <a:srgbClr val="99FF33"/>
    <a:srgbClr val="00C800"/>
    <a:srgbClr val="00FF00"/>
    <a:srgbClr val="FF6600"/>
    <a:srgbClr val="FF9B9B"/>
    <a:srgbClr val="FF9B57"/>
    <a:srgbClr val="FFCDCD"/>
    <a:srgbClr val="FFC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5" autoAdjust="0"/>
  </p:normalViewPr>
  <p:slideViewPr>
    <p:cSldViewPr>
      <p:cViewPr>
        <p:scale>
          <a:sx n="80" d="100"/>
          <a:sy n="80" d="100"/>
        </p:scale>
        <p:origin x="-10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B277F-BC97-4179-8CB8-14C45E05FA32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0" y="714375"/>
            <a:ext cx="4762500" cy="357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24375"/>
            <a:ext cx="5486400" cy="428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163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163"/>
            <a:ext cx="29718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0073D-D6A2-450E-9280-606BB5BAB7C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073D-D6A2-450E-9280-606BB5BAB7CA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973E-B052-48BE-AF66-EB20123F8C17}" type="datetimeFigureOut">
              <a:rPr lang="id-ID" smtClean="0"/>
              <a:pPr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9839-8182-468E-ABCF-D30158AF8E1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2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9.xml"/><Relationship Id="rId5" Type="http://schemas.openxmlformats.org/officeDocument/2006/relationships/slide" Target="slide2.xml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slide" Target="slide4.xml"/><Relationship Id="rId18" Type="http://schemas.openxmlformats.org/officeDocument/2006/relationships/slide" Target="slide19.xm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slide" Target="slide2.xml"/><Relationship Id="rId17" Type="http://schemas.openxmlformats.org/officeDocument/2006/relationships/slide" Target="slide14.xml"/><Relationship Id="rId2" Type="http://schemas.openxmlformats.org/officeDocument/2006/relationships/slide" Target="slide1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slide" Target="slide1.xml"/><Relationship Id="rId5" Type="http://schemas.openxmlformats.org/officeDocument/2006/relationships/image" Target="../media/image44.png"/><Relationship Id="rId15" Type="http://schemas.openxmlformats.org/officeDocument/2006/relationships/slide" Target="slide9.xml"/><Relationship Id="rId10" Type="http://schemas.openxmlformats.org/officeDocument/2006/relationships/slide" Target="slide11.xml"/><Relationship Id="rId19" Type="http://schemas.openxmlformats.org/officeDocument/2006/relationships/slide" Target="slide13.xml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6.xml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slide" Target="slide4.xml"/><Relationship Id="rId17" Type="http://schemas.openxmlformats.org/officeDocument/2006/relationships/slide" Target="slide19.xml"/><Relationship Id="rId2" Type="http://schemas.openxmlformats.org/officeDocument/2006/relationships/slide" Target="slide13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slide" Target="slide2.xml"/><Relationship Id="rId5" Type="http://schemas.openxmlformats.org/officeDocument/2006/relationships/image" Target="../media/image51.png"/><Relationship Id="rId15" Type="http://schemas.openxmlformats.org/officeDocument/2006/relationships/slide" Target="slide10.xml"/><Relationship Id="rId10" Type="http://schemas.openxmlformats.org/officeDocument/2006/relationships/slide" Target="slide1.xml"/><Relationship Id="rId4" Type="http://schemas.openxmlformats.org/officeDocument/2006/relationships/image" Target="../media/image50.png"/><Relationship Id="rId9" Type="http://schemas.openxmlformats.org/officeDocument/2006/relationships/slide" Target="slide12.xml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slide" Target="slide11.xml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34" Type="http://schemas.openxmlformats.org/officeDocument/2006/relationships/slide" Target="slide19.xml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51.png"/><Relationship Id="rId33" Type="http://schemas.openxmlformats.org/officeDocument/2006/relationships/slide" Target="slide10.xml"/><Relationship Id="rId2" Type="http://schemas.openxmlformats.org/officeDocument/2006/relationships/slide" Target="slide14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slide" Target="slide9.xml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slide" Target="slide1.xml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slide" Target="slide6.xml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slide" Target="slide12.xml"/><Relationship Id="rId30" Type="http://schemas.openxmlformats.org/officeDocument/2006/relationships/slide" Target="slide4.xml"/><Relationship Id="rId35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4.xml"/><Relationship Id="rId3" Type="http://schemas.openxmlformats.org/officeDocument/2006/relationships/slide" Target="slide15.xml"/><Relationship Id="rId7" Type="http://schemas.openxmlformats.org/officeDocument/2006/relationships/slide" Target="slide1.xml"/><Relationship Id="rId12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slide" Target="slide9.xml"/><Relationship Id="rId5" Type="http://schemas.openxmlformats.org/officeDocument/2006/relationships/image" Target="../media/image77.png"/><Relationship Id="rId15" Type="http://schemas.openxmlformats.org/officeDocument/2006/relationships/oleObject" Target="../embeddings/oleObject2.bin"/><Relationship Id="rId10" Type="http://schemas.openxmlformats.org/officeDocument/2006/relationships/slide" Target="slide6.xml"/><Relationship Id="rId4" Type="http://schemas.openxmlformats.org/officeDocument/2006/relationships/slide" Target="slide17.xml"/><Relationship Id="rId9" Type="http://schemas.openxmlformats.org/officeDocument/2006/relationships/slide" Target="slide4.xml"/><Relationship Id="rId1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6.xml"/><Relationship Id="rId3" Type="http://schemas.openxmlformats.org/officeDocument/2006/relationships/slide" Target="slide16.xml"/><Relationship Id="rId7" Type="http://schemas.openxmlformats.org/officeDocument/2006/relationships/oleObject" Target="../embeddings/oleObject5.bin"/><Relationship Id="rId12" Type="http://schemas.openxmlformats.org/officeDocument/2006/relationships/slide" Target="slide4.xml"/><Relationship Id="rId1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slide" Target="slide2.xml"/><Relationship Id="rId5" Type="http://schemas.openxmlformats.org/officeDocument/2006/relationships/oleObject" Target="../embeddings/oleObject3.bin"/><Relationship Id="rId15" Type="http://schemas.openxmlformats.org/officeDocument/2006/relationships/slide" Target="slide10.xml"/><Relationship Id="rId10" Type="http://schemas.openxmlformats.org/officeDocument/2006/relationships/slide" Target="slide1.xml"/><Relationship Id="rId4" Type="http://schemas.openxmlformats.org/officeDocument/2006/relationships/image" Target="../media/image80.png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81.png"/><Relationship Id="rId7" Type="http://schemas.openxmlformats.org/officeDocument/2006/relationships/slide" Target="slide4.xml"/><Relationship Id="rId12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4.xml"/><Relationship Id="rId5" Type="http://schemas.openxmlformats.org/officeDocument/2006/relationships/slide" Target="slide1.xml"/><Relationship Id="rId10" Type="http://schemas.openxmlformats.org/officeDocument/2006/relationships/slide" Target="slide10.xml"/><Relationship Id="rId4" Type="http://schemas.openxmlformats.org/officeDocument/2006/relationships/slide" Target="slide15.xml"/><Relationship Id="rId9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9.xml"/><Relationship Id="rId3" Type="http://schemas.openxmlformats.org/officeDocument/2006/relationships/image" Target="../media/image82.png"/><Relationship Id="rId7" Type="http://schemas.openxmlformats.org/officeDocument/2006/relationships/slide" Target="slide2.xml"/><Relationship Id="rId12" Type="http://schemas.openxmlformats.org/officeDocument/2006/relationships/slide" Target="slide1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slide" Target="slide10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15.xml"/><Relationship Id="rId9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9.xml"/><Relationship Id="rId7" Type="http://schemas.openxmlformats.org/officeDocument/2006/relationships/slide" Target="slide2.xml"/><Relationship Id="rId12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slide" Target="slide10.xml"/><Relationship Id="rId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image" Target="../media/image83.png"/><Relationship Id="rId9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.xml"/><Relationship Id="rId10" Type="http://schemas.openxmlformats.org/officeDocument/2006/relationships/image" Target="../media/image84.png"/><Relationship Id="rId4" Type="http://schemas.openxmlformats.org/officeDocument/2006/relationships/slide" Target="slide6.xml"/><Relationship Id="rId9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.xml"/><Relationship Id="rId7" Type="http://schemas.openxmlformats.org/officeDocument/2006/relationships/slide" Target="slide14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0.xml"/><Relationship Id="rId5" Type="http://schemas.openxmlformats.org/officeDocument/2006/relationships/slide" Target="slide6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19.xml"/><Relationship Id="rId12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3.png"/><Relationship Id="rId5" Type="http://schemas.openxmlformats.org/officeDocument/2006/relationships/slide" Target="slide9.xml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slide" Target="slide19.xml"/><Relationship Id="rId12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4.xml"/><Relationship Id="rId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8.png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slide" Target="slide1.xml"/><Relationship Id="rId4" Type="http://schemas.openxmlformats.org/officeDocument/2006/relationships/image" Target="../media/image9.png"/><Relationship Id="rId9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" Target="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9.xml"/><Relationship Id="rId5" Type="http://schemas.openxmlformats.org/officeDocument/2006/relationships/slide" Target="slide1.xml"/><Relationship Id="rId15" Type="http://schemas.openxmlformats.org/officeDocument/2006/relationships/image" Target="../media/image13.png"/><Relationship Id="rId10" Type="http://schemas.openxmlformats.org/officeDocument/2006/relationships/slide" Target="slide14.xml"/><Relationship Id="rId19" Type="http://schemas.openxmlformats.org/officeDocument/2006/relationships/image" Target="../media/image17.png"/><Relationship Id="rId4" Type="http://schemas.openxmlformats.org/officeDocument/2006/relationships/slide" Target="slide6.xml"/><Relationship Id="rId9" Type="http://schemas.openxmlformats.org/officeDocument/2006/relationships/slide" Target="slide10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9.xml"/><Relationship Id="rId18" Type="http://schemas.openxmlformats.org/officeDocument/2006/relationships/image" Target="../media/image23.png"/><Relationship Id="rId3" Type="http://schemas.openxmlformats.org/officeDocument/2006/relationships/image" Target="../media/image19.png"/><Relationship Id="rId21" Type="http://schemas.openxmlformats.org/officeDocument/2006/relationships/image" Target="../media/image25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17" Type="http://schemas.openxmlformats.org/officeDocument/2006/relationships/image" Target="../media/image14.png"/><Relationship Id="rId2" Type="http://schemas.openxmlformats.org/officeDocument/2006/relationships/image" Target="../media/image18.png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image" Target="../media/image21.png"/><Relationship Id="rId10" Type="http://schemas.openxmlformats.org/officeDocument/2006/relationships/slide" Target="slide9.xml"/><Relationship Id="rId19" Type="http://schemas.openxmlformats.org/officeDocument/2006/relationships/image" Target="../media/image24.png"/><Relationship Id="rId4" Type="http://schemas.openxmlformats.org/officeDocument/2006/relationships/slide" Target="slide2.xml"/><Relationship Id="rId9" Type="http://schemas.openxmlformats.org/officeDocument/2006/relationships/slide" Target="slide8.xml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slide" Target="slide6.xml"/><Relationship Id="rId18" Type="http://schemas.openxmlformats.org/officeDocument/2006/relationships/slide" Target="slide14.xm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slide" Target="slide4.xml"/><Relationship Id="rId17" Type="http://schemas.openxmlformats.org/officeDocument/2006/relationships/slide" Target="slide10.xml"/><Relationship Id="rId2" Type="http://schemas.openxmlformats.org/officeDocument/2006/relationships/slide" Target="slide9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2.xml"/><Relationship Id="rId5" Type="http://schemas.openxmlformats.org/officeDocument/2006/relationships/image" Target="../media/image29.png"/><Relationship Id="rId15" Type="http://schemas.openxmlformats.org/officeDocument/2006/relationships/slide" Target="slide7.xml"/><Relationship Id="rId10" Type="http://schemas.openxmlformats.org/officeDocument/2006/relationships/image" Target="../media/image34.png"/><Relationship Id="rId19" Type="http://schemas.openxmlformats.org/officeDocument/2006/relationships/slide" Target="slide19.xml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9.xml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slide" Target="slide6.xml"/><Relationship Id="rId2" Type="http://schemas.openxmlformats.org/officeDocument/2006/relationships/image" Target="../media/image35.png"/><Relationship Id="rId16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slide" Target="slide4.xml"/><Relationship Id="rId5" Type="http://schemas.openxmlformats.org/officeDocument/2006/relationships/image" Target="../media/image37.png"/><Relationship Id="rId15" Type="http://schemas.openxmlformats.org/officeDocument/2006/relationships/slide" Target="slide14.xml"/><Relationship Id="rId10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image" Target="../media/image41.png"/><Relationship Id="rId1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67744" y="3286124"/>
            <a:ext cx="5040560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0" y="6143644"/>
            <a:ext cx="914400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357321"/>
          </a:xfrm>
        </p:spPr>
        <p:txBody>
          <a:bodyPr>
            <a:normAutofit fontScale="90000"/>
          </a:bodyPr>
          <a:lstStyle/>
          <a:p>
            <a:r>
              <a:rPr lang="id-ID" sz="2700" b="1" dirty="0" smtClean="0"/>
              <a:t> </a:t>
            </a:r>
            <a:r>
              <a:rPr lang="en-SG" sz="3600" b="1" dirty="0" smtClean="0"/>
              <a:t>Spreading Dynamic of a Contagious Disease in Heterogenic Population of living beings with </a:t>
            </a:r>
            <a:r>
              <a:rPr lang="en-SG" sz="3600" b="1" dirty="0" err="1" smtClean="0"/>
              <a:t>MultiGroup</a:t>
            </a:r>
            <a:r>
              <a:rPr lang="en-SG" sz="3600" b="1" dirty="0" smtClean="0"/>
              <a:t> Model Approach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4714884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MATHEMATICS DEPARTMENT - </a:t>
            </a:r>
            <a:r>
              <a:rPr lang="en-US" sz="1400" b="1" dirty="0" err="1" smtClean="0"/>
              <a:t>FoMaNS</a:t>
            </a:r>
            <a:endParaRPr lang="id-ID" sz="1400" dirty="0" smtClean="0"/>
          </a:p>
          <a:p>
            <a:pPr algn="ctr"/>
            <a:r>
              <a:rPr lang="id-ID" sz="1400" b="1" dirty="0" smtClean="0"/>
              <a:t>INSTITUT TEKNOLOGI SEPULUH </a:t>
            </a:r>
            <a:r>
              <a:rPr lang="id-ID" sz="1400" b="1" dirty="0" smtClean="0"/>
              <a:t>NOPEMBER</a:t>
            </a:r>
            <a:endParaRPr lang="id-ID" sz="1400" dirty="0" smtClean="0"/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0" y="6215082"/>
            <a:ext cx="125134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INTRODUCTION</a:t>
            </a:r>
            <a:endParaRPr lang="id-ID" sz="1200" b="1" dirty="0"/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1264834" y="6215082"/>
            <a:ext cx="131795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EPIDEMIC MODEL OF TWO GROUPS</a:t>
            </a:r>
            <a:endParaRPr lang="id-ID" sz="1000" b="1" dirty="0"/>
          </a:p>
        </p:txBody>
      </p:sp>
      <p:sp>
        <p:nvSpPr>
          <p:cNvPr id="16" name="Rounded Rectangle 15">
            <a:hlinkClick r:id="rId4" action="ppaction://hlinksldjump"/>
          </p:cNvPr>
          <p:cNvSpPr/>
          <p:nvPr/>
        </p:nvSpPr>
        <p:spPr>
          <a:xfrm>
            <a:off x="2616976" y="6226099"/>
            <a:ext cx="1405554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b="1" dirty="0" smtClean="0"/>
              <a:t>MODEL EQUILIBIUM POINT</a:t>
            </a:r>
            <a:endParaRPr lang="id-ID" sz="1100" b="1" dirty="0"/>
          </a:p>
        </p:txBody>
      </p:sp>
      <p:sp>
        <p:nvSpPr>
          <p:cNvPr id="17" name="Rounded Rectangle 16">
            <a:hlinkClick r:id="rId5" action="ppaction://hlinksldjump"/>
          </p:cNvPr>
          <p:cNvSpPr/>
          <p:nvPr/>
        </p:nvSpPr>
        <p:spPr>
          <a:xfrm>
            <a:off x="4111284" y="6226099"/>
            <a:ext cx="1422806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BASIC REPRODUCTION NUMBER</a:t>
            </a:r>
            <a:endParaRPr lang="id-ID" sz="1000" b="1" dirty="0"/>
          </a:p>
        </p:txBody>
      </p:sp>
      <p:sp>
        <p:nvSpPr>
          <p:cNvPr id="18" name="Rounded Rectangle 17">
            <a:hlinkClick r:id="rId6" action="ppaction://hlinksldjump"/>
          </p:cNvPr>
          <p:cNvSpPr/>
          <p:nvPr/>
        </p:nvSpPr>
        <p:spPr>
          <a:xfrm>
            <a:off x="5577760" y="6217473"/>
            <a:ext cx="1330350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000" b="1" dirty="0" smtClean="0"/>
              <a:t>LOCAL EQUILIBRIUM  POINT STABILITY</a:t>
            </a:r>
            <a:endParaRPr lang="id-ID" sz="1000" b="1" dirty="0"/>
          </a:p>
        </p:txBody>
      </p:sp>
      <p:sp>
        <p:nvSpPr>
          <p:cNvPr id="19" name="Rounded Rectangle 18">
            <a:hlinkClick r:id="rId7" action="ppaction://hlinksldjump"/>
          </p:cNvPr>
          <p:cNvSpPr/>
          <p:nvPr/>
        </p:nvSpPr>
        <p:spPr>
          <a:xfrm>
            <a:off x="6959448" y="6215082"/>
            <a:ext cx="1000132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RESULT AND DISCUSSION</a:t>
            </a:r>
            <a:endParaRPr lang="id-ID" sz="1000" b="1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2071670" y="3071810"/>
            <a:ext cx="5524666" cy="12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d-ID" sz="3200" dirty="0" smtClean="0"/>
              <a:t>Basuki </a:t>
            </a:r>
            <a:r>
              <a:rPr lang="id-ID" sz="3200" dirty="0" smtClean="0"/>
              <a:t>Widod</a:t>
            </a:r>
            <a:r>
              <a:rPr lang="en-US" sz="3200" dirty="0" smtClean="0"/>
              <a:t>o</a:t>
            </a:r>
            <a:endParaRPr lang="en-US" sz="3200" dirty="0"/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8039449" y="6217512"/>
            <a:ext cx="1029534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000" b="1" dirty="0" smtClean="0"/>
              <a:t>CONCLUTION</a:t>
            </a:r>
            <a:endParaRPr lang="id-ID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00340" y="214290"/>
            <a:ext cx="6004108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800" b="1" dirty="0" smtClean="0"/>
              <a:t>5. </a:t>
            </a:r>
            <a:r>
              <a:rPr lang="en-US" sz="2800" b="1" dirty="0" smtClean="0"/>
              <a:t>Local Equilibrium Point Stability</a:t>
            </a:r>
            <a:endParaRPr lang="id-ID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83768" y="1628800"/>
            <a:ext cx="6048672" cy="2043114"/>
          </a:xfrm>
          <a:solidFill>
            <a:srgbClr val="FF9B9B"/>
          </a:solidFill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b="1" dirty="0" smtClean="0"/>
              <a:t>Consisting </a:t>
            </a:r>
            <a:r>
              <a:rPr lang="id-ID" sz="1800" b="1" dirty="0" smtClean="0"/>
              <a:t>:</a:t>
            </a:r>
          </a:p>
          <a:p>
            <a:pPr marL="342900" lvl="1" indent="-342900">
              <a:buNone/>
            </a:pPr>
            <a:r>
              <a:rPr lang="id-ID" sz="1900" b="1" dirty="0" smtClean="0"/>
              <a:t>5.1. </a:t>
            </a:r>
            <a:r>
              <a:rPr lang="en-US" sz="1900" b="1" dirty="0" smtClean="0"/>
              <a:t> </a:t>
            </a:r>
            <a:r>
              <a:rPr lang="en-SG" sz="1900" b="1" dirty="0" smtClean="0"/>
              <a:t>Local Equilibrium Point Stability</a:t>
            </a:r>
            <a:r>
              <a:rPr lang="en-US" sz="1900" b="1" dirty="0" smtClean="0"/>
              <a:t> of Free Disease Condition</a:t>
            </a:r>
            <a:endParaRPr lang="id-ID" sz="1900" b="1" dirty="0" smtClean="0"/>
          </a:p>
          <a:p>
            <a:pPr marL="342900" lvl="1" indent="-342900">
              <a:buNone/>
            </a:pPr>
            <a:r>
              <a:rPr lang="id-ID" sz="1900" b="1" dirty="0" smtClean="0"/>
              <a:t>5.2.	</a:t>
            </a:r>
            <a:r>
              <a:rPr lang="en-US" sz="1900" b="1" dirty="0" smtClean="0"/>
              <a:t>  Local Equilibrium Point of Both Groups Are Endemic</a:t>
            </a:r>
            <a:endParaRPr lang="id-ID" sz="1900" b="1" dirty="0" smtClean="0"/>
          </a:p>
          <a:p>
            <a:pPr marL="342900" lvl="1" indent="-342900">
              <a:buNone/>
            </a:pPr>
            <a:r>
              <a:rPr lang="id-ID" sz="1900" b="1" dirty="0" smtClean="0"/>
              <a:t>5.3.	</a:t>
            </a:r>
            <a:r>
              <a:rPr lang="en-US" sz="1900" b="1" dirty="0" smtClean="0"/>
              <a:t>  Local Point </a:t>
            </a:r>
            <a:r>
              <a:rPr lang="en-SG" sz="1900" b="1" dirty="0" smtClean="0"/>
              <a:t>Stability</a:t>
            </a:r>
            <a:r>
              <a:rPr lang="en-US" sz="1900" b="1" dirty="0" smtClean="0"/>
              <a:t> of the First Group is Free Disease and the   </a:t>
            </a:r>
          </a:p>
          <a:p>
            <a:pPr marL="342900" lvl="1" indent="-342900">
              <a:buNone/>
            </a:pPr>
            <a:r>
              <a:rPr lang="en-US" sz="1900" b="1" dirty="0" smtClean="0"/>
              <a:t>         Second Group is Endemic.</a:t>
            </a:r>
            <a:endParaRPr lang="id-ID" sz="1900" b="1" dirty="0" smtClean="0"/>
          </a:p>
          <a:p>
            <a:pPr marL="342900" lvl="1" indent="-342900">
              <a:buNone/>
            </a:pPr>
            <a:r>
              <a:rPr lang="id-ID" sz="1900" b="1" dirty="0" smtClean="0"/>
              <a:t>5.4.	</a:t>
            </a:r>
            <a:r>
              <a:rPr lang="en-US" sz="1900" b="1" dirty="0" smtClean="0"/>
              <a:t>  Local Stability of First Group Endemic and Second Group Free  </a:t>
            </a:r>
          </a:p>
          <a:p>
            <a:pPr marL="342900" lvl="1" indent="-342900">
              <a:buNone/>
            </a:pPr>
            <a:r>
              <a:rPr lang="en-US" sz="1900" b="1" dirty="0" smtClean="0"/>
              <a:t>         Disease</a:t>
            </a:r>
          </a:p>
          <a:p>
            <a:pPr marL="342900" lvl="1" indent="-342900">
              <a:buNone/>
            </a:pPr>
            <a:endParaRPr lang="id-ID" sz="1400" dirty="0" smtClean="0"/>
          </a:p>
          <a:p>
            <a:pPr marL="342900" lvl="1" indent="-342900">
              <a:buNone/>
            </a:pPr>
            <a:endParaRPr lang="id-ID" sz="1400" dirty="0" smtClean="0"/>
          </a:p>
          <a:p>
            <a:pPr marL="342900" lvl="1" indent="-342900"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/>
          </a:p>
        </p:txBody>
      </p:sp>
      <p:sp>
        <p:nvSpPr>
          <p:cNvPr id="6" name="Right Arrow 5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7" name="Left Arrow 6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Arrow 8">
            <a:hlinkClick r:id="rId2" action="ppaction://hlinksldjump"/>
          </p:cNvPr>
          <p:cNvSpPr/>
          <p:nvPr/>
        </p:nvSpPr>
        <p:spPr>
          <a:xfrm>
            <a:off x="5143504" y="5643578"/>
            <a:ext cx="3571900" cy="92869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b="1" dirty="0" smtClean="0"/>
              <a:t>Local Equilibrium Point Stability</a:t>
            </a:r>
            <a:r>
              <a:rPr lang="en-US" sz="1400" b="1" dirty="0" smtClean="0"/>
              <a:t> of Free    </a:t>
            </a:r>
            <a:br>
              <a:rPr lang="en-US" sz="1400" b="1" dirty="0" smtClean="0"/>
            </a:br>
            <a:r>
              <a:rPr lang="en-US" sz="1400" b="1" dirty="0" smtClean="0"/>
              <a:t>     Disease Condition</a:t>
            </a:r>
            <a:endParaRPr lang="id-ID" sz="1400" dirty="0"/>
          </a:p>
        </p:txBody>
      </p:sp>
      <p:sp>
        <p:nvSpPr>
          <p:cNvPr id="10" name="Rectangle 9"/>
          <p:cNvSpPr/>
          <p:nvPr/>
        </p:nvSpPr>
        <p:spPr>
          <a:xfrm>
            <a:off x="185974" y="179786"/>
            <a:ext cx="2100010" cy="5963858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Pentagon 19">
            <a:hlinkClick r:id="rId2" action="ppaction://hlinksldjump"/>
          </p:cNvPr>
          <p:cNvSpPr/>
          <p:nvPr/>
        </p:nvSpPr>
        <p:spPr>
          <a:xfrm>
            <a:off x="259842" y="3545945"/>
            <a:ext cx="1857388" cy="5407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smtClean="0">
                <a:solidFill>
                  <a:schemeClr val="tx1"/>
                </a:solidFill>
              </a:rPr>
              <a:t>Local Equilibrium Point Stability</a:t>
            </a:r>
            <a:r>
              <a:rPr lang="en-US" sz="1200" b="1" dirty="0" smtClean="0">
                <a:solidFill>
                  <a:schemeClr val="tx1"/>
                </a:solidFill>
              </a:rPr>
              <a:t> of Free   Disease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3" action="ppaction://hlinksldjump"/>
          </p:cNvPr>
          <p:cNvSpPr/>
          <p:nvPr/>
        </p:nvSpPr>
        <p:spPr>
          <a:xfrm>
            <a:off x="265600" y="4112589"/>
            <a:ext cx="1857388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 Equilibrium Point of Both Groups Are  </a:t>
            </a:r>
            <a:b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05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ndemic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23" name="Down Ribbon 22">
            <a:hlinkClick r:id="rId4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24" name="Rounded Rectangle 23">
            <a:hlinkClick r:id="rId5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25" name="Rounded Rectangle 24">
            <a:hlinkClick r:id="rId6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14282" y="5188615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30" name="Rounded Rectangle 29">
            <a:hlinkClick r:id="rId11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  <p:sp>
        <p:nvSpPr>
          <p:cNvPr id="33" name="Pentagon 32">
            <a:hlinkClick r:id="rId12" action="ppaction://hlinksldjump"/>
          </p:cNvPr>
          <p:cNvSpPr/>
          <p:nvPr/>
        </p:nvSpPr>
        <p:spPr>
          <a:xfrm>
            <a:off x="266576" y="4773128"/>
            <a:ext cx="1857388" cy="2315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Rout - Hurwitz  Table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555776" y="214290"/>
            <a:ext cx="5904656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42900" lvl="1" indent="-342900"/>
            <a:r>
              <a:rPr lang="id-ID" sz="2400" b="1" dirty="0" smtClean="0"/>
              <a:t>5.1. </a:t>
            </a:r>
            <a:r>
              <a:rPr lang="en-US" sz="2400" b="1" dirty="0" smtClean="0"/>
              <a:t>  </a:t>
            </a:r>
            <a:r>
              <a:rPr lang="en-SG" sz="2400" b="1" dirty="0" smtClean="0"/>
              <a:t>Local Equilibrium Point Stability</a:t>
            </a:r>
            <a:r>
              <a:rPr lang="en-US" sz="2400" b="1" dirty="0" smtClean="0"/>
              <a:t> of Free    </a:t>
            </a:r>
            <a:br>
              <a:rPr lang="en-US" sz="2400" b="1" dirty="0" smtClean="0"/>
            </a:br>
            <a:r>
              <a:rPr lang="en-US" sz="2400" b="1" dirty="0"/>
              <a:t> </a:t>
            </a:r>
            <a:r>
              <a:rPr lang="en-US" sz="2400" b="1" dirty="0" smtClean="0"/>
              <a:t>    Disease Condition</a:t>
            </a:r>
            <a:endParaRPr lang="id-ID" sz="2400" dirty="0" smtClean="0"/>
          </a:p>
        </p:txBody>
      </p:sp>
      <p:sp>
        <p:nvSpPr>
          <p:cNvPr id="21" name="Right Arrow 20">
            <a:hlinkClick r:id="" action="ppaction://hlinkshowjump?jump=nextslide"/>
          </p:cNvPr>
          <p:cNvSpPr/>
          <p:nvPr/>
        </p:nvSpPr>
        <p:spPr>
          <a:xfrm>
            <a:off x="1643042" y="6361724"/>
            <a:ext cx="85725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22" name="Left Arrow 21">
            <a:hlinkClick r:id="" action="ppaction://hlinkshowjump?jump=previousslide"/>
          </p:cNvPr>
          <p:cNvSpPr/>
          <p:nvPr/>
        </p:nvSpPr>
        <p:spPr>
          <a:xfrm>
            <a:off x="214282" y="6361724"/>
            <a:ext cx="857256" cy="42862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23" name="Action Button: Home 22">
            <a:hlinkClick r:id="" action="ppaction://hlinkshowjump?jump=firstslide" highlightClick="1"/>
          </p:cNvPr>
          <p:cNvSpPr/>
          <p:nvPr/>
        </p:nvSpPr>
        <p:spPr>
          <a:xfrm>
            <a:off x="1071538" y="6361724"/>
            <a:ext cx="571504" cy="428628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>
            <a:hlinkClick r:id="rId2" action="ppaction://hlinksldjump"/>
          </p:cNvPr>
          <p:cNvSpPr/>
          <p:nvPr/>
        </p:nvSpPr>
        <p:spPr>
          <a:xfrm>
            <a:off x="5072066" y="5929330"/>
            <a:ext cx="3786214" cy="92867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Local Equilibrium Point of </a:t>
            </a:r>
            <a:endParaRPr lang="id-ID" sz="1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Both Groups Are Endemic</a:t>
            </a:r>
            <a:endParaRPr lang="id-ID" sz="1400" dirty="0">
              <a:solidFill>
                <a:srgbClr val="FF0000"/>
              </a:solidFill>
            </a:endParaRPr>
          </a:p>
        </p:txBody>
      </p: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686982"/>
            <a:ext cx="1656184" cy="396937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185974" y="33144"/>
            <a:ext cx="2100010" cy="6253376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 41"/>
          <p:cNvSpPr/>
          <p:nvPr/>
        </p:nvSpPr>
        <p:spPr>
          <a:xfrm>
            <a:off x="2555776" y="1700808"/>
            <a:ext cx="3736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 the free disease equilibrium point 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5" y="1772816"/>
            <a:ext cx="1499461" cy="216024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7668344" y="166264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with</a:t>
            </a: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2039609"/>
            <a:ext cx="1080120" cy="385757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851920" y="2005763"/>
            <a:ext cx="168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it is known that </a:t>
            </a:r>
            <a:endParaRPr lang="en-US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91975" y="2082882"/>
            <a:ext cx="2650987" cy="243458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627784" y="2343769"/>
            <a:ext cx="2737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 then its </a:t>
            </a:r>
            <a:r>
              <a:rPr lang="en-US" dirty="0" err="1" smtClean="0"/>
              <a:t>Jacobian</a:t>
            </a:r>
            <a:r>
              <a:rPr lang="en-US" dirty="0" smtClean="0"/>
              <a:t> matrix</a:t>
            </a:r>
            <a:r>
              <a:rPr lang="en-SG" dirty="0" smtClean="0"/>
              <a:t>:</a:t>
            </a:r>
            <a:endParaRPr lang="en-US" dirty="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2614083"/>
            <a:ext cx="3536916" cy="1152128"/>
          </a:xfrm>
          <a:prstGeom prst="rect">
            <a:avLst/>
          </a:prstGeom>
          <a:noFill/>
        </p:spPr>
      </p:pic>
      <p:sp>
        <p:nvSpPr>
          <p:cNvPr id="47" name="Rectangle 46"/>
          <p:cNvSpPr/>
          <p:nvPr/>
        </p:nvSpPr>
        <p:spPr>
          <a:xfrm>
            <a:off x="2434589" y="3861048"/>
            <a:ext cx="34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The Eigen value can be taken from </a:t>
            </a:r>
            <a:endParaRPr lang="en-US" dirty="0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1" y="3933056"/>
            <a:ext cx="1728193" cy="253680"/>
          </a:xfrm>
          <a:prstGeom prst="rect">
            <a:avLst/>
          </a:prstGeom>
          <a:noFill/>
        </p:spPr>
      </p:pic>
      <p:sp>
        <p:nvSpPr>
          <p:cNvPr id="49" name="Rectangle 48"/>
          <p:cNvSpPr/>
          <p:nvPr/>
        </p:nvSpPr>
        <p:spPr>
          <a:xfrm>
            <a:off x="2440495" y="412193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Due to Eigen value of </a:t>
            </a:r>
            <a:endParaRPr lang="en-US" dirty="0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04998" y="4199054"/>
            <a:ext cx="1674187" cy="216024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2447256" y="4371010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are negative on the real components, therefore the equilibrium point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62781" y="465313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is asymptotic stable.</a:t>
            </a:r>
            <a:endParaRPr lang="en-US" dirty="0"/>
          </a:p>
        </p:txBody>
      </p:sp>
      <p:sp>
        <p:nvSpPr>
          <p:cNvPr id="46" name="Pentagon 45">
            <a:hlinkClick r:id="rId10" action="ppaction://hlinksldjump"/>
          </p:cNvPr>
          <p:cNvSpPr/>
          <p:nvPr/>
        </p:nvSpPr>
        <p:spPr>
          <a:xfrm>
            <a:off x="259842" y="3545945"/>
            <a:ext cx="1857388" cy="5407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smtClean="0">
                <a:solidFill>
                  <a:schemeClr val="tx1"/>
                </a:solidFill>
              </a:rPr>
              <a:t>Local Equilibrium Point Stability</a:t>
            </a:r>
            <a:r>
              <a:rPr lang="en-US" sz="1200" b="1" dirty="0" smtClean="0">
                <a:solidFill>
                  <a:schemeClr val="tx1"/>
                </a:solidFill>
              </a:rPr>
              <a:t> of Free   Disease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48" name="Pentagon 47">
            <a:hlinkClick r:id="rId2" action="ppaction://hlinksldjump"/>
          </p:cNvPr>
          <p:cNvSpPr/>
          <p:nvPr/>
        </p:nvSpPr>
        <p:spPr>
          <a:xfrm>
            <a:off x="265600" y="4112589"/>
            <a:ext cx="1857388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 Equilibrium Point of Both Groups Are  </a:t>
            </a:r>
            <a:b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05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ndemic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52" name="Down Ribbon 51">
            <a:hlinkClick r:id="rId11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53" name="Rounded Rectangle 52">
            <a:hlinkClick r:id="rId12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54" name="Rounded Rectangle 53">
            <a:hlinkClick r:id="rId13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55" name="Rounded Rectangle 54">
            <a:hlinkClick r:id="rId14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56" name="Rounded Rectangle 55">
            <a:hlinkClick r:id="rId15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57" name="Rounded Rectangle 56">
            <a:hlinkClick r:id="rId16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58" name="Rounded Rectangle 57">
            <a:hlinkClick r:id="rId17" action="ppaction://hlinksldjump"/>
          </p:cNvPr>
          <p:cNvSpPr/>
          <p:nvPr/>
        </p:nvSpPr>
        <p:spPr>
          <a:xfrm>
            <a:off x="214282" y="5188615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59" name="Rounded Rectangle 58">
            <a:hlinkClick r:id="rId18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  <p:sp>
        <p:nvSpPr>
          <p:cNvPr id="60" name="Pentagon 59">
            <a:hlinkClick r:id="rId19" action="ppaction://hlinksldjump"/>
          </p:cNvPr>
          <p:cNvSpPr/>
          <p:nvPr/>
        </p:nvSpPr>
        <p:spPr>
          <a:xfrm>
            <a:off x="266576" y="4773128"/>
            <a:ext cx="1857388" cy="2315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Rout - Hurwitz  Table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00340" y="214290"/>
            <a:ext cx="629214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lvl="1" indent="-342900"/>
            <a:r>
              <a:rPr lang="id-ID" sz="2000" dirty="0" smtClean="0">
                <a:latin typeface="Arial" pitchFamily="34" charset="0"/>
                <a:cs typeface="Arial" pitchFamily="34" charset="0"/>
              </a:rPr>
              <a:t>5.2.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Local Equilibrium Point of Both Groups Are </a:t>
            </a:r>
            <a:r>
              <a:rPr lang="en-US" sz="2000" b="1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2000" b="1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Endemic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27784" y="1628800"/>
            <a:ext cx="6516216" cy="3929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lvl="1" indent="-342900"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r>
              <a:rPr lang="id-ID" sz="1400" dirty="0" smtClean="0"/>
              <a:t>	</a:t>
            </a:r>
          </a:p>
          <a:p>
            <a:pPr>
              <a:buNone/>
            </a:pPr>
            <a:r>
              <a:rPr lang="id-ID" sz="1400" dirty="0" smtClean="0"/>
              <a:t>	</a:t>
            </a:r>
            <a:endParaRPr lang="id-ID" sz="1400" dirty="0"/>
          </a:p>
        </p:txBody>
      </p:sp>
      <p:sp>
        <p:nvSpPr>
          <p:cNvPr id="6" name="Right Arrow 5">
            <a:hlinkClick r:id="" action="ppaction://hlinkshowjump?jump=nextslide"/>
          </p:cNvPr>
          <p:cNvSpPr/>
          <p:nvPr/>
        </p:nvSpPr>
        <p:spPr>
          <a:xfrm>
            <a:off x="1643042" y="6335846"/>
            <a:ext cx="85725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7" name="Left Arrow 6">
            <a:hlinkClick r:id="" action="ppaction://hlinkshowjump?jump=previousslide"/>
          </p:cNvPr>
          <p:cNvSpPr/>
          <p:nvPr/>
        </p:nvSpPr>
        <p:spPr>
          <a:xfrm>
            <a:off x="214282" y="6335846"/>
            <a:ext cx="857256" cy="42862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/>
        </p:nvSpPr>
        <p:spPr>
          <a:xfrm>
            <a:off x="1071538" y="6335846"/>
            <a:ext cx="571504" cy="428628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Arrow 8">
            <a:hlinkClick r:id="rId2" action="ppaction://hlinksldjump"/>
          </p:cNvPr>
          <p:cNvSpPr/>
          <p:nvPr/>
        </p:nvSpPr>
        <p:spPr>
          <a:xfrm>
            <a:off x="5786446" y="5929330"/>
            <a:ext cx="2928958" cy="64294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Routh – Hurwitz Table</a:t>
            </a:r>
            <a:endParaRPr lang="id-ID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140968"/>
            <a:ext cx="433300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1852" y="4869160"/>
            <a:ext cx="252207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85974" y="50396"/>
            <a:ext cx="2100010" cy="6236124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2903209" y="1628800"/>
            <a:ext cx="2637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 the equilibrium point of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700808"/>
            <a:ext cx="1656184" cy="220987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627784" y="1860213"/>
            <a:ext cx="4552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both groups are on endemic condition.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89279" y="1861747"/>
            <a:ext cx="232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Then it should be found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8749" y="2210695"/>
            <a:ext cx="1212324" cy="228202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619768" y="2110822"/>
            <a:ext cx="489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  Resulting characteristic equation with model of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54877" y="2432700"/>
            <a:ext cx="4104456" cy="315256"/>
          </a:xfrm>
          <a:prstGeom prst="rect">
            <a:avLst/>
          </a:prstGeom>
          <a:noFill/>
        </p:spPr>
      </p:pic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508247" y="2686886"/>
            <a:ext cx="66247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To know the stability of that equilibrium point, a parameter will </a:t>
            </a:r>
          </a:p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be chosen to refer to the solution area as below: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540443" y="5039017"/>
            <a:ext cx="58326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By inputting that value to characteristic equation, will result: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Pentagon 35">
            <a:hlinkClick r:id="rId8" action="ppaction://hlinksldjump"/>
          </p:cNvPr>
          <p:cNvSpPr/>
          <p:nvPr/>
        </p:nvSpPr>
        <p:spPr>
          <a:xfrm>
            <a:off x="259842" y="3545945"/>
            <a:ext cx="1857388" cy="5407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smtClean="0">
                <a:solidFill>
                  <a:schemeClr val="tx1"/>
                </a:solidFill>
              </a:rPr>
              <a:t>Local Equilibrium Point Stability</a:t>
            </a:r>
            <a:r>
              <a:rPr lang="en-US" sz="1200" b="1" dirty="0" smtClean="0">
                <a:solidFill>
                  <a:schemeClr val="tx1"/>
                </a:solidFill>
              </a:rPr>
              <a:t> of Free   Disease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37" name="Pentagon 36">
            <a:hlinkClick r:id="rId9" action="ppaction://hlinksldjump"/>
          </p:cNvPr>
          <p:cNvSpPr/>
          <p:nvPr/>
        </p:nvSpPr>
        <p:spPr>
          <a:xfrm>
            <a:off x="265600" y="4112589"/>
            <a:ext cx="1857388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 Equilibrium Point of Both Groups Are  </a:t>
            </a:r>
            <a:b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05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ndemic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38" name="Down Ribbon 37">
            <a:hlinkClick r:id="rId10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39" name="Rounded Rectangle 38">
            <a:hlinkClick r:id="rId11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40" name="Rounded Rectangle 39">
            <a:hlinkClick r:id="rId12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41" name="Rounded Rectangle 40">
            <a:hlinkClick r:id="rId13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42" name="Rounded Rectangle 41">
            <a:hlinkClick r:id="rId14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43" name="Rounded Rectangle 42">
            <a:hlinkClick r:id="rId15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44" name="Rounded Rectangle 43">
            <a:hlinkClick r:id="rId16" action="ppaction://hlinksldjump"/>
          </p:cNvPr>
          <p:cNvSpPr/>
          <p:nvPr/>
        </p:nvSpPr>
        <p:spPr>
          <a:xfrm>
            <a:off x="214282" y="5188615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45" name="Rounded Rectangle 44">
            <a:hlinkClick r:id="rId17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  <p:sp>
        <p:nvSpPr>
          <p:cNvPr id="46" name="Pentagon 45">
            <a:hlinkClick r:id="rId2" action="ppaction://hlinksldjump"/>
          </p:cNvPr>
          <p:cNvSpPr/>
          <p:nvPr/>
        </p:nvSpPr>
        <p:spPr>
          <a:xfrm>
            <a:off x="266576" y="4773128"/>
            <a:ext cx="1857388" cy="2315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Rout - Hurwitz  Table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hlinkClick r:id="" action="ppaction://hlinkshowjump?jump=nextslide"/>
          </p:cNvPr>
          <p:cNvSpPr/>
          <p:nvPr/>
        </p:nvSpPr>
        <p:spPr>
          <a:xfrm>
            <a:off x="1643042" y="6327220"/>
            <a:ext cx="85725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6" name="Left Arrow 5">
            <a:hlinkClick r:id="" action="ppaction://hlinkshowjump?jump=previousslide"/>
          </p:cNvPr>
          <p:cNvSpPr/>
          <p:nvPr/>
        </p:nvSpPr>
        <p:spPr>
          <a:xfrm>
            <a:off x="214282" y="6327220"/>
            <a:ext cx="857256" cy="42862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7" name="Action Button: Home 6">
            <a:hlinkClick r:id="" action="ppaction://hlinkshowjump?jump=firstslide" highlightClick="1"/>
          </p:cNvPr>
          <p:cNvSpPr/>
          <p:nvPr/>
        </p:nvSpPr>
        <p:spPr>
          <a:xfrm>
            <a:off x="1071538" y="6327220"/>
            <a:ext cx="571504" cy="428628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>
            <a:hlinkClick r:id="rId2" action="ppaction://hlinksldjump"/>
          </p:cNvPr>
          <p:cNvSpPr/>
          <p:nvPr/>
        </p:nvSpPr>
        <p:spPr>
          <a:xfrm>
            <a:off x="5786446" y="5929330"/>
            <a:ext cx="2928958" cy="64294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Result and Discussion</a:t>
            </a:r>
            <a:endParaRPr lang="id-ID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88640"/>
            <a:ext cx="2000264" cy="193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9512" y="70974"/>
            <a:ext cx="2100010" cy="6253376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339752" y="2107595"/>
            <a:ext cx="66247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Then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Routh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-Hurwitz criterion stability is used to analyze the stability of </a:t>
            </a:r>
          </a:p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the endemic equilibrium point.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653982" y="2868930"/>
          <a:ext cx="4870346" cy="2504285"/>
        </p:xfrm>
        <a:graphic>
          <a:graphicData uri="http://schemas.openxmlformats.org/drawingml/2006/table">
            <a:tbl>
              <a:tblPr/>
              <a:tblGrid>
                <a:gridCol w="435356"/>
                <a:gridCol w="1194630"/>
                <a:gridCol w="1368152"/>
                <a:gridCol w="936104"/>
                <a:gridCol w="936104"/>
              </a:tblGrid>
              <a:tr h="357755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755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755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755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755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755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755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349" name="Picture 3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919038"/>
            <a:ext cx="216024" cy="265876"/>
          </a:xfrm>
          <a:prstGeom prst="rect">
            <a:avLst/>
          </a:prstGeom>
          <a:noFill/>
        </p:spPr>
      </p:pic>
      <p:pic>
        <p:nvPicPr>
          <p:cNvPr id="13348" name="Picture 3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2847825"/>
            <a:ext cx="179672" cy="221135"/>
          </a:xfrm>
          <a:prstGeom prst="rect">
            <a:avLst/>
          </a:prstGeom>
          <a:noFill/>
        </p:spPr>
      </p:pic>
      <p:pic>
        <p:nvPicPr>
          <p:cNvPr id="13347" name="Picture 3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0358" y="2852936"/>
            <a:ext cx="175520" cy="216024"/>
          </a:xfrm>
          <a:prstGeom prst="rect">
            <a:avLst/>
          </a:prstGeom>
          <a:noFill/>
        </p:spPr>
      </p:pic>
      <p:pic>
        <p:nvPicPr>
          <p:cNvPr id="13346" name="Picture 3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9383" y="2874970"/>
            <a:ext cx="175519" cy="216024"/>
          </a:xfrm>
          <a:prstGeom prst="rect">
            <a:avLst/>
          </a:prstGeom>
          <a:noFill/>
        </p:spPr>
      </p:pic>
      <p:pic>
        <p:nvPicPr>
          <p:cNvPr id="13345" name="Picture 3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12211" y="3584032"/>
            <a:ext cx="182973" cy="225197"/>
          </a:xfrm>
          <a:prstGeom prst="rect">
            <a:avLst/>
          </a:prstGeom>
          <a:noFill/>
        </p:spPr>
      </p:pic>
      <p:pic>
        <p:nvPicPr>
          <p:cNvPr id="13344" name="Picture 3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2791" y="3273172"/>
            <a:ext cx="216024" cy="282493"/>
          </a:xfrm>
          <a:prstGeom prst="rect">
            <a:avLst/>
          </a:prstGeom>
          <a:noFill/>
        </p:spPr>
      </p:pic>
      <p:pic>
        <p:nvPicPr>
          <p:cNvPr id="13343" name="Picture 3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3212976"/>
            <a:ext cx="175520" cy="216024"/>
          </a:xfrm>
          <a:prstGeom prst="rect">
            <a:avLst/>
          </a:prstGeom>
          <a:noFill/>
        </p:spPr>
      </p:pic>
      <p:pic>
        <p:nvPicPr>
          <p:cNvPr id="13342" name="Picture 30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59341" y="3212976"/>
            <a:ext cx="175520" cy="216024"/>
          </a:xfrm>
          <a:prstGeom prst="rect">
            <a:avLst/>
          </a:prstGeom>
          <a:noFill/>
        </p:spPr>
      </p:pic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9383" y="3223993"/>
            <a:ext cx="182332" cy="224408"/>
          </a:xfrm>
          <a:prstGeom prst="rect">
            <a:avLst/>
          </a:prstGeom>
          <a:noFill/>
        </p:spPr>
      </p:pic>
      <p:pic>
        <p:nvPicPr>
          <p:cNvPr id="13340" name="Picture 2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4664153"/>
            <a:ext cx="66675" cy="152400"/>
          </a:xfrm>
          <a:prstGeom prst="rect">
            <a:avLst/>
          </a:prstGeom>
          <a:noFill/>
        </p:spPr>
      </p:pic>
      <p:pic>
        <p:nvPicPr>
          <p:cNvPr id="13339" name="Picture 27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7902" y="3646830"/>
            <a:ext cx="216024" cy="265875"/>
          </a:xfrm>
          <a:prstGeom prst="rect">
            <a:avLst/>
          </a:prstGeom>
          <a:noFill/>
        </p:spPr>
      </p:pic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7746" y="3645024"/>
            <a:ext cx="1080120" cy="338219"/>
          </a:xfrm>
          <a:prstGeom prst="rect">
            <a:avLst/>
          </a:prstGeom>
          <a:noFill/>
        </p:spPr>
      </p:pic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05950" y="3606067"/>
            <a:ext cx="1102154" cy="315915"/>
          </a:xfrm>
          <a:prstGeom prst="rect">
            <a:avLst/>
          </a:prstGeom>
          <a:noFill/>
        </p:spPr>
      </p:pic>
      <p:pic>
        <p:nvPicPr>
          <p:cNvPr id="13336" name="Picture 2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3205" y="2880876"/>
            <a:ext cx="175519" cy="216024"/>
          </a:xfrm>
          <a:prstGeom prst="rect">
            <a:avLst/>
          </a:prstGeom>
          <a:noFill/>
        </p:spPr>
      </p:pic>
      <p:pic>
        <p:nvPicPr>
          <p:cNvPr id="13335" name="Picture 2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3661152"/>
            <a:ext cx="72008" cy="164590"/>
          </a:xfrm>
          <a:prstGeom prst="rect">
            <a:avLst/>
          </a:prstGeom>
          <a:noFill/>
        </p:spPr>
      </p:pic>
      <p:pic>
        <p:nvPicPr>
          <p:cNvPr id="13334" name="Picture 22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005064"/>
            <a:ext cx="222290" cy="273587"/>
          </a:xfrm>
          <a:prstGeom prst="rect">
            <a:avLst/>
          </a:prstGeom>
          <a:noFill/>
        </p:spPr>
      </p:pic>
      <p:pic>
        <p:nvPicPr>
          <p:cNvPr id="13333" name="Picture 21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7746" y="3966106"/>
            <a:ext cx="1080120" cy="382543"/>
          </a:xfrm>
          <a:prstGeom prst="rect">
            <a:avLst/>
          </a:prstGeom>
          <a:noFill/>
        </p:spPr>
      </p:pic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4932" y="3971218"/>
            <a:ext cx="1290239" cy="386850"/>
          </a:xfrm>
          <a:prstGeom prst="rect">
            <a:avLst/>
          </a:prstGeom>
          <a:noFill/>
        </p:spPr>
      </p:pic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4370215"/>
            <a:ext cx="66675" cy="152400"/>
          </a:xfrm>
          <a:prstGeom prst="rect">
            <a:avLst/>
          </a:prstGeom>
          <a:noFill/>
        </p:spPr>
      </p:pic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3290095"/>
            <a:ext cx="66675" cy="152400"/>
          </a:xfrm>
          <a:prstGeom prst="rect">
            <a:avLst/>
          </a:prstGeom>
          <a:noFill/>
        </p:spPr>
      </p:pic>
      <p:pic>
        <p:nvPicPr>
          <p:cNvPr id="13329" name="Picture 17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371133"/>
            <a:ext cx="216024" cy="265875"/>
          </a:xfrm>
          <a:prstGeom prst="rect">
            <a:avLst/>
          </a:prstGeom>
          <a:noFill/>
        </p:spPr>
      </p:pic>
      <p:pic>
        <p:nvPicPr>
          <p:cNvPr id="13328" name="Picture 16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4293095"/>
            <a:ext cx="1152128" cy="412341"/>
          </a:xfrm>
          <a:prstGeom prst="rect">
            <a:avLst/>
          </a:prstGeom>
          <a:noFill/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1035" y="4332053"/>
            <a:ext cx="175519" cy="216024"/>
          </a:xfrm>
          <a:prstGeom prst="rect">
            <a:avLst/>
          </a:prstGeom>
          <a:noFill/>
        </p:spPr>
      </p:pic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4027098"/>
            <a:ext cx="66675" cy="152400"/>
          </a:xfrm>
          <a:prstGeom prst="rect">
            <a:avLst/>
          </a:prstGeom>
          <a:noFill/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4691298"/>
            <a:ext cx="66675" cy="152400"/>
          </a:xfrm>
          <a:prstGeom prst="rect">
            <a:avLst/>
          </a:prstGeom>
          <a:noFill/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701141"/>
            <a:ext cx="186308" cy="248411"/>
          </a:xfrm>
          <a:prstGeom prst="rect">
            <a:avLst/>
          </a:prstGeom>
          <a:noFill/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4653135"/>
            <a:ext cx="1080120" cy="386569"/>
          </a:xfrm>
          <a:prstGeom prst="rect">
            <a:avLst/>
          </a:prstGeom>
          <a:noFill/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752289"/>
            <a:ext cx="66675" cy="152400"/>
          </a:xfrm>
          <a:prstGeom prst="rect">
            <a:avLst/>
          </a:prstGeom>
          <a:noFill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22026" y="5090295"/>
            <a:ext cx="66675" cy="152400"/>
          </a:xfrm>
          <a:prstGeom prst="rect">
            <a:avLst/>
          </a:prstGeom>
          <a:noFill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8092" y="5062355"/>
            <a:ext cx="66675" cy="152400"/>
          </a:xfrm>
          <a:prstGeom prst="rect">
            <a:avLst/>
          </a:prstGeom>
          <a:noFill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5037810"/>
            <a:ext cx="216024" cy="265876"/>
          </a:xfrm>
          <a:prstGeom prst="rect">
            <a:avLst/>
          </a:prstGeom>
          <a:noFill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6170" y="5008065"/>
            <a:ext cx="175520" cy="216024"/>
          </a:xfrm>
          <a:prstGeom prst="rect">
            <a:avLst/>
          </a:prstGeom>
          <a:noFill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93179" y="4359198"/>
            <a:ext cx="66675" cy="152400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8068" y="3999158"/>
            <a:ext cx="72008" cy="164589"/>
          </a:xfrm>
          <a:prstGeom prst="rect">
            <a:avLst/>
          </a:prstGeom>
          <a:noFill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5213" y="5035210"/>
            <a:ext cx="72008" cy="164590"/>
          </a:xfrm>
          <a:prstGeom prst="rect">
            <a:avLst/>
          </a:prstGeom>
          <a:noFill/>
        </p:spPr>
      </p:pic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2267744" y="5275947"/>
            <a:ext cx="6876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 is shown that values on the first column have the same sign, positive </a:t>
            </a:r>
          </a:p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numbers, so then the stability of the equilibrium point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2297274" y="5742969"/>
            <a:ext cx="28803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is local asymptotic stable.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5589240"/>
            <a:ext cx="1656184" cy="220987"/>
          </a:xfrm>
          <a:prstGeom prst="rect">
            <a:avLst/>
          </a:prstGeom>
          <a:noFill/>
        </p:spPr>
      </p:pic>
      <p:sp>
        <p:nvSpPr>
          <p:cNvPr id="62" name="Pentagon 61">
            <a:hlinkClick r:id="rId26" action="ppaction://hlinksldjump"/>
          </p:cNvPr>
          <p:cNvSpPr/>
          <p:nvPr/>
        </p:nvSpPr>
        <p:spPr>
          <a:xfrm>
            <a:off x="259842" y="3545945"/>
            <a:ext cx="1857388" cy="5407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smtClean="0">
                <a:solidFill>
                  <a:schemeClr val="tx1"/>
                </a:solidFill>
              </a:rPr>
              <a:t>Local Equilibrium Point Stability</a:t>
            </a:r>
            <a:r>
              <a:rPr lang="en-US" sz="1200" b="1" dirty="0" smtClean="0">
                <a:solidFill>
                  <a:schemeClr val="tx1"/>
                </a:solidFill>
              </a:rPr>
              <a:t> of Free   Disease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63" name="Pentagon 62">
            <a:hlinkClick r:id="rId27" action="ppaction://hlinksldjump"/>
          </p:cNvPr>
          <p:cNvSpPr/>
          <p:nvPr/>
        </p:nvSpPr>
        <p:spPr>
          <a:xfrm>
            <a:off x="265600" y="4112589"/>
            <a:ext cx="1857388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 Equilibrium Point of Both Groups Are  </a:t>
            </a:r>
            <a:b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05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ndemic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64" name="Down Ribbon 63">
            <a:hlinkClick r:id="rId28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65" name="Rounded Rectangle 64">
            <a:hlinkClick r:id="rId29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66" name="Rounded Rectangle 65">
            <a:hlinkClick r:id="rId30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67" name="Rounded Rectangle 66">
            <a:hlinkClick r:id="rId31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69" name="Rounded Rectangle 68">
            <a:hlinkClick r:id="rId32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70" name="Rounded Rectangle 69">
            <a:hlinkClick r:id="rId33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71" name="Rounded Rectangle 70">
            <a:hlinkClick r:id="rId2" action="ppaction://hlinksldjump"/>
          </p:cNvPr>
          <p:cNvSpPr/>
          <p:nvPr/>
        </p:nvSpPr>
        <p:spPr>
          <a:xfrm>
            <a:off x="214282" y="5188615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72" name="Rounded Rectangle 71">
            <a:hlinkClick r:id="rId34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  <p:sp>
        <p:nvSpPr>
          <p:cNvPr id="73" name="Pentagon 72">
            <a:hlinkClick r:id="rId35" action="ppaction://hlinksldjump"/>
          </p:cNvPr>
          <p:cNvSpPr/>
          <p:nvPr/>
        </p:nvSpPr>
        <p:spPr>
          <a:xfrm>
            <a:off x="266576" y="4773128"/>
            <a:ext cx="1857388" cy="2315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Rout - Hurwitz  Table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8" name="Left Arrow 7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9" name="Action Button: Home 8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000364" y="214290"/>
            <a:ext cx="4757742" cy="725470"/>
          </a:xfrm>
          <a:prstGeom prst="rect">
            <a:avLst/>
          </a:prstGeom>
          <a:solidFill>
            <a:srgbClr val="00C8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/>
            <a:r>
              <a:rPr lang="id-ID" sz="3200" b="1" dirty="0" smtClean="0"/>
              <a:t>6.  RESULT AND DISCUSSION</a:t>
            </a:r>
            <a:endParaRPr lang="id-ID" sz="3200" dirty="0"/>
          </a:p>
        </p:txBody>
      </p:sp>
      <p:sp>
        <p:nvSpPr>
          <p:cNvPr id="40" name="Right Arrow 39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41" name="Left Arrow 40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42" name="Action Button: Home 41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185974" y="179786"/>
            <a:ext cx="2100010" cy="6035296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Pentagon 53">
            <a:hlinkClick r:id="rId3" action="ppaction://hlinksldjump"/>
          </p:cNvPr>
          <p:cNvSpPr/>
          <p:nvPr/>
        </p:nvSpPr>
        <p:spPr>
          <a:xfrm>
            <a:off x="285720" y="4143380"/>
            <a:ext cx="1857388" cy="785818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tx1"/>
                </a:solidFill>
              </a:rPr>
              <a:t>Free Desease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55" name="Pentagon 54">
            <a:hlinkClick r:id="rId4" action="ppaction://hlinksldjump"/>
          </p:cNvPr>
          <p:cNvSpPr/>
          <p:nvPr/>
        </p:nvSpPr>
        <p:spPr>
          <a:xfrm>
            <a:off x="214282" y="5072074"/>
            <a:ext cx="2071702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Endemic Condition (Ro &gt; 1)</a:t>
            </a:r>
          </a:p>
        </p:txBody>
      </p:sp>
      <p:sp>
        <p:nvSpPr>
          <p:cNvPr id="22" name="Right Arrow 21">
            <a:hlinkClick r:id="rId3" action="ppaction://hlinksldjump"/>
          </p:cNvPr>
          <p:cNvSpPr/>
          <p:nvPr/>
        </p:nvSpPr>
        <p:spPr>
          <a:xfrm>
            <a:off x="5626872" y="5940347"/>
            <a:ext cx="3374284" cy="64294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   Free Desease Condition</a:t>
            </a:r>
            <a:endParaRPr lang="id-ID" dirty="0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59" y="1714488"/>
            <a:ext cx="6572297" cy="2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8154571" y="6099576"/>
          <a:ext cx="610199" cy="357190"/>
        </p:xfrm>
        <a:graphic>
          <a:graphicData uri="http://schemas.openxmlformats.org/presentationml/2006/ole">
            <p:oleObj spid="_x0000_s7169" name="Equation" r:id="rId6" imgW="393529" imgH="228501" progId="Equation.3">
              <p:embed/>
            </p:oleObj>
          </a:graphicData>
        </a:graphic>
      </p:graphicFrame>
      <p:sp>
        <p:nvSpPr>
          <p:cNvPr id="26" name="Down Ribbon 25">
            <a:hlinkClick r:id="rId7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30" name="Rounded Rectangle 29">
            <a:hlinkClick r:id="rId11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31" name="Rounded Rectangle 30">
            <a:hlinkClick r:id="rId12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32" name="Rounded Rectangle 31">
            <a:hlinkClick r:id="rId13" action="ppaction://hlinksldjump"/>
          </p:cNvPr>
          <p:cNvSpPr/>
          <p:nvPr/>
        </p:nvSpPr>
        <p:spPr>
          <a:xfrm>
            <a:off x="214282" y="3643314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33" name="Rounded Rectangle 32">
            <a:hlinkClick r:id="rId14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857224" y="4632774"/>
          <a:ext cx="500066" cy="293008"/>
        </p:xfrm>
        <a:graphic>
          <a:graphicData uri="http://schemas.openxmlformats.org/presentationml/2006/ole">
            <p:oleObj spid="_x0000_s7170" name="Equation" r:id="rId15" imgW="393529" imgH="22850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ight Arrow 11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13" name="Left Arrow 12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14" name="Action Button: Home 13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ight Arrow 46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48" name="Left Arrow 47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49" name="Action Button: Home 48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185974" y="179786"/>
            <a:ext cx="2100010" cy="5892420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ight Arrow 27">
            <a:hlinkClick r:id="rId3" action="ppaction://hlinksldjump"/>
          </p:cNvPr>
          <p:cNvSpPr/>
          <p:nvPr/>
        </p:nvSpPr>
        <p:spPr>
          <a:xfrm>
            <a:off x="5572132" y="6204755"/>
            <a:ext cx="3143272" cy="64294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Free Desease Condition </a:t>
            </a:r>
            <a:endParaRPr lang="id-ID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1"/>
            <a:ext cx="5801192" cy="621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5" imgW="114120" imgH="215640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4457700" y="3340100"/>
          <a:ext cx="228600" cy="177800"/>
        </p:xfrm>
        <a:graphic>
          <a:graphicData uri="http://schemas.openxmlformats.org/presentationml/2006/ole">
            <p:oleObj spid="_x0000_s1027" name="Equation" r:id="rId6" imgW="228600" imgH="17748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901597" y="6363583"/>
          <a:ext cx="609600" cy="357188"/>
        </p:xfrm>
        <a:graphic>
          <a:graphicData uri="http://schemas.openxmlformats.org/presentationml/2006/ole">
            <p:oleObj spid="_x0000_s1028" name="Equation" r:id="rId7" imgW="393529" imgH="228501" progId="Equation.3">
              <p:embed/>
            </p:oleObj>
          </a:graphicData>
        </a:graphic>
      </p:graphicFrame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285720" y="4143380"/>
            <a:ext cx="1857388" cy="785818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tx1"/>
                </a:solidFill>
              </a:rPr>
              <a:t>Free Desease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9" action="ppaction://hlinksldjump"/>
          </p:cNvPr>
          <p:cNvSpPr/>
          <p:nvPr/>
        </p:nvSpPr>
        <p:spPr>
          <a:xfrm>
            <a:off x="214282" y="5072074"/>
            <a:ext cx="2071702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Endemic Condition (Ro &gt; 1)</a:t>
            </a:r>
          </a:p>
        </p:txBody>
      </p:sp>
      <p:sp>
        <p:nvSpPr>
          <p:cNvPr id="30" name="Down Ribbon 29">
            <a:hlinkClick r:id="rId10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31" name="Rounded Rectangle 30">
            <a:hlinkClick r:id="rId11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32" name="Rounded Rectangle 31">
            <a:hlinkClick r:id="rId12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33" name="Rounded Rectangle 32">
            <a:hlinkClick r:id="rId13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34" name="Rounded Rectangle 33">
            <a:hlinkClick r:id="rId14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35" name="Rounded Rectangle 34">
            <a:hlinkClick r:id="rId15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36" name="Rounded Rectangle 35">
            <a:hlinkClick r:id="rId16" action="ppaction://hlinksldjump"/>
          </p:cNvPr>
          <p:cNvSpPr/>
          <p:nvPr/>
        </p:nvSpPr>
        <p:spPr>
          <a:xfrm>
            <a:off x="214282" y="3643314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37" name="Rounded Rectangle 36">
            <a:hlinkClick r:id="rId17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20838" algn="l"/>
                <a:tab pos="3330575" algn="l"/>
              </a:tabLst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30575" algn="l"/>
              </a:tabLst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ight Arrow 26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28" name="Left Arrow 27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44" name="Action Button: Home 43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>
            <a:off x="185974" y="179786"/>
            <a:ext cx="2100010" cy="6035296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ight Arrow 19">
            <a:hlinkClick r:id="rId2" action="ppaction://hlinksldjump"/>
          </p:cNvPr>
          <p:cNvSpPr/>
          <p:nvPr/>
        </p:nvSpPr>
        <p:spPr>
          <a:xfrm>
            <a:off x="5786446" y="5984760"/>
            <a:ext cx="2928958" cy="7744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Endemic Condition (Ro &gt; 1)</a:t>
            </a:r>
            <a:endParaRPr lang="id-ID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7148" y="66104"/>
            <a:ext cx="6076162" cy="591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Pentagon 22">
            <a:hlinkClick r:id="rId4" action="ppaction://hlinksldjump"/>
          </p:cNvPr>
          <p:cNvSpPr/>
          <p:nvPr/>
        </p:nvSpPr>
        <p:spPr>
          <a:xfrm>
            <a:off x="285720" y="4143380"/>
            <a:ext cx="1857388" cy="785818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tx1"/>
                </a:solidFill>
              </a:rPr>
              <a:t>Free Desease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24" name="Pentagon 23">
            <a:hlinkClick r:id="rId2" action="ppaction://hlinksldjump"/>
          </p:cNvPr>
          <p:cNvSpPr/>
          <p:nvPr/>
        </p:nvSpPr>
        <p:spPr>
          <a:xfrm>
            <a:off x="214282" y="5072074"/>
            <a:ext cx="2071702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Endemic Condition (Ro &gt; 1)</a:t>
            </a:r>
          </a:p>
        </p:txBody>
      </p:sp>
      <p:sp>
        <p:nvSpPr>
          <p:cNvPr id="25" name="Down Ribbon 24">
            <a:hlinkClick r:id="rId5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26" name="Rounded Rectangle 25">
            <a:hlinkClick r:id="rId6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29" name="Rounded Rectangle 28">
            <a:hlinkClick r:id="rId7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30" name="Rounded Rectangle 29">
            <a:hlinkClick r:id="rId8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31" name="Rounded Rectangle 30">
            <a:hlinkClick r:id="rId9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32" name="Rounded Rectangle 31">
            <a:hlinkClick r:id="rId10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33" name="Rounded Rectangle 32">
            <a:hlinkClick r:id="rId11" action="ppaction://hlinksldjump"/>
          </p:cNvPr>
          <p:cNvSpPr/>
          <p:nvPr/>
        </p:nvSpPr>
        <p:spPr>
          <a:xfrm>
            <a:off x="214282" y="3643314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34" name="Rounded Rectangle 33">
            <a:hlinkClick r:id="rId12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14" name="Left Arrow 13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15" name="Action Button: Home 14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85974" y="179786"/>
            <a:ext cx="2100010" cy="6035296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>
            <a:off x="5786446" y="6072206"/>
            <a:ext cx="3071834" cy="80926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Endemic Condition (Ro &gt; 1)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8529" y="205182"/>
            <a:ext cx="6153999" cy="586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Pentagon 19">
            <a:hlinkClick r:id="rId4" action="ppaction://hlinksldjump"/>
          </p:cNvPr>
          <p:cNvSpPr/>
          <p:nvPr/>
        </p:nvSpPr>
        <p:spPr>
          <a:xfrm>
            <a:off x="285720" y="4143380"/>
            <a:ext cx="1857388" cy="785818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tx1"/>
                </a:solidFill>
              </a:rPr>
              <a:t>Free Desease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5" action="ppaction://hlinksldjump"/>
          </p:cNvPr>
          <p:cNvSpPr/>
          <p:nvPr/>
        </p:nvSpPr>
        <p:spPr>
          <a:xfrm>
            <a:off x="214282" y="5072074"/>
            <a:ext cx="2071702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Endemic Condition (Ro &gt; 1)</a:t>
            </a:r>
          </a:p>
        </p:txBody>
      </p:sp>
      <p:sp>
        <p:nvSpPr>
          <p:cNvPr id="22" name="Down Ribbon 21">
            <a:hlinkClick r:id="rId6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23" name="Rounded Rectangle 22">
            <a:hlinkClick r:id="rId7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38" name="Rounded Rectangle 37">
            <a:hlinkClick r:id="rId8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39" name="Rounded Rectangle 38">
            <a:hlinkClick r:id="rId9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40" name="Rounded Rectangle 39">
            <a:hlinkClick r:id="rId10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41" name="Rounded Rectangle 40">
            <a:hlinkClick r:id="rId11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42" name="Rounded Rectangle 41">
            <a:hlinkClick r:id="rId12" action="ppaction://hlinksldjump"/>
          </p:cNvPr>
          <p:cNvSpPr/>
          <p:nvPr/>
        </p:nvSpPr>
        <p:spPr>
          <a:xfrm>
            <a:off x="214282" y="3643314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43" name="Rounded Rectangle 42">
            <a:hlinkClick r:id="rId13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" name="Right Arrow 57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59" name="Left Arrow 58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60" name="Action Button: Home 59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>
            <a:hlinkClick r:id="rId2" action="ppaction://hlinksldjump"/>
          </p:cNvPr>
          <p:cNvSpPr/>
          <p:nvPr/>
        </p:nvSpPr>
        <p:spPr>
          <a:xfrm>
            <a:off x="185974" y="179786"/>
            <a:ext cx="2100010" cy="6035296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ight Arrow 26">
            <a:hlinkClick r:id="rId3" action="ppaction://hlinksldjump"/>
          </p:cNvPr>
          <p:cNvSpPr/>
          <p:nvPr/>
        </p:nvSpPr>
        <p:spPr>
          <a:xfrm>
            <a:off x="5786446" y="5857892"/>
            <a:ext cx="2500330" cy="78581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CONCLUSION</a:t>
            </a:r>
            <a:endParaRPr lang="id-ID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6205" y="411217"/>
            <a:ext cx="6524875" cy="484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Pentagon 28">
            <a:hlinkClick r:id="rId2" action="ppaction://hlinksldjump"/>
          </p:cNvPr>
          <p:cNvSpPr/>
          <p:nvPr/>
        </p:nvSpPr>
        <p:spPr>
          <a:xfrm>
            <a:off x="285720" y="4143380"/>
            <a:ext cx="1857388" cy="785818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tx1"/>
                </a:solidFill>
              </a:rPr>
              <a:t>Free Desease Condition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30" name="Pentagon 29">
            <a:hlinkClick r:id="rId5" action="ppaction://hlinksldjump"/>
          </p:cNvPr>
          <p:cNvSpPr/>
          <p:nvPr/>
        </p:nvSpPr>
        <p:spPr>
          <a:xfrm>
            <a:off x="214282" y="5072074"/>
            <a:ext cx="2071702" cy="57150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Endemic Condition (Ro &gt; 1)</a:t>
            </a:r>
          </a:p>
        </p:txBody>
      </p:sp>
      <p:sp>
        <p:nvSpPr>
          <p:cNvPr id="31" name="Down Ribbon 30">
            <a:hlinkClick r:id="rId6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32" name="Rounded Rectangle 31">
            <a:hlinkClick r:id="rId7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33" name="Rounded Rectangle 32">
            <a:hlinkClick r:id="rId8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34" name="Rounded Rectangle 33">
            <a:hlinkClick r:id="rId9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35" name="Rounded Rectangle 34">
            <a:hlinkClick r:id="rId10" action="ppaction://hlinksldjump"/>
          </p:cNvPr>
          <p:cNvSpPr/>
          <p:nvPr/>
        </p:nvSpPr>
        <p:spPr>
          <a:xfrm>
            <a:off x="214282" y="2395817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36" name="Rounded Rectangle 35">
            <a:hlinkClick r:id="rId11" action="ppaction://hlinksldjump"/>
          </p:cNvPr>
          <p:cNvSpPr/>
          <p:nvPr/>
        </p:nvSpPr>
        <p:spPr>
          <a:xfrm>
            <a:off x="252669" y="290345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37" name="Rounded Rectangle 36">
            <a:hlinkClick r:id="rId12" action="ppaction://hlinksldjump"/>
          </p:cNvPr>
          <p:cNvSpPr/>
          <p:nvPr/>
        </p:nvSpPr>
        <p:spPr>
          <a:xfrm>
            <a:off x="214282" y="3643314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38" name="Rounded Rectangle 37">
            <a:hlinkClick r:id="rId3" action="ppaction://hlinksldjump"/>
          </p:cNvPr>
          <p:cNvSpPr/>
          <p:nvPr/>
        </p:nvSpPr>
        <p:spPr>
          <a:xfrm>
            <a:off x="357158" y="5710370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22" name="Action Button: Home 21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Arrow 22">
            <a:hlinkClick r:id="" action="ppaction://noaction"/>
          </p:cNvPr>
          <p:cNvSpPr/>
          <p:nvPr/>
        </p:nvSpPr>
        <p:spPr>
          <a:xfrm>
            <a:off x="6858016" y="6000768"/>
            <a:ext cx="1857388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40" name="Right Arrow 39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41" name="Left Arrow 40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42" name="Action Button: Home 41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185974" y="179786"/>
            <a:ext cx="2100010" cy="5892420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ounded Rectangle 44">
            <a:hlinkClick r:id="rId2" action="ppaction://hlinksldjump"/>
          </p:cNvPr>
          <p:cNvSpPr/>
          <p:nvPr/>
        </p:nvSpPr>
        <p:spPr>
          <a:xfrm>
            <a:off x="30054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PENDAHULUAN</a:t>
            </a:r>
            <a:endParaRPr lang="id-ID" sz="1200" b="1" dirty="0"/>
          </a:p>
        </p:txBody>
      </p:sp>
      <p:sp>
        <p:nvSpPr>
          <p:cNvPr id="46" name="Rounded Rectangle 45">
            <a:hlinkClick r:id="rId3" action="ppaction://hlinksldjump"/>
          </p:cNvPr>
          <p:cNvSpPr/>
          <p:nvPr/>
        </p:nvSpPr>
        <p:spPr>
          <a:xfrm>
            <a:off x="283290" y="1646816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MODEL EPIDEMIK DUA GRUP</a:t>
            </a:r>
            <a:endParaRPr lang="id-ID" sz="1200" b="1" dirty="0"/>
          </a:p>
        </p:txBody>
      </p:sp>
      <p:sp>
        <p:nvSpPr>
          <p:cNvPr id="47" name="Rounded Rectangle 46">
            <a:hlinkClick r:id="rId4" action="ppaction://hlinksldjump"/>
          </p:cNvPr>
          <p:cNvSpPr/>
          <p:nvPr/>
        </p:nvSpPr>
        <p:spPr>
          <a:xfrm>
            <a:off x="300542" y="2198638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TITIK SETIMBANG</a:t>
            </a:r>
          </a:p>
          <a:p>
            <a:r>
              <a:rPr lang="id-ID" sz="1200" b="1" dirty="0" smtClean="0"/>
              <a:t>     MODEL</a:t>
            </a:r>
            <a:endParaRPr lang="id-ID" sz="1200" b="1" dirty="0"/>
          </a:p>
        </p:txBody>
      </p:sp>
      <p:sp>
        <p:nvSpPr>
          <p:cNvPr id="48" name="Down Ribbon 47">
            <a:hlinkClick r:id="rId5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SEMINAR HASIL</a:t>
            </a:r>
          </a:p>
          <a:p>
            <a:pPr algn="ctr"/>
            <a:r>
              <a:rPr lang="id-ID" sz="1000" b="1" dirty="0" smtClean="0"/>
              <a:t>PENELITIAN</a:t>
            </a:r>
            <a:endParaRPr lang="id-ID" sz="1000" b="1" dirty="0"/>
          </a:p>
        </p:txBody>
      </p:sp>
      <p:sp>
        <p:nvSpPr>
          <p:cNvPr id="49" name="Rounded Rectangle 48">
            <a:hlinkClick r:id="rId6" action="ppaction://hlinksldjump"/>
          </p:cNvPr>
          <p:cNvSpPr/>
          <p:nvPr/>
        </p:nvSpPr>
        <p:spPr>
          <a:xfrm>
            <a:off x="285720" y="2713526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BILANGAN</a:t>
            </a:r>
          </a:p>
          <a:p>
            <a:r>
              <a:rPr lang="id-ID" sz="1200" b="1" dirty="0" smtClean="0"/>
              <a:t>    REPRODUKSI DASAR</a:t>
            </a:r>
            <a:endParaRPr lang="id-ID" sz="1200" b="1" dirty="0"/>
          </a:p>
        </p:txBody>
      </p:sp>
      <p:sp>
        <p:nvSpPr>
          <p:cNvPr id="50" name="Rounded Rectangle 49">
            <a:hlinkClick r:id="rId7" action="ppaction://hlinksldjump"/>
          </p:cNvPr>
          <p:cNvSpPr/>
          <p:nvPr/>
        </p:nvSpPr>
        <p:spPr>
          <a:xfrm>
            <a:off x="311598" y="3300946"/>
            <a:ext cx="128588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KESTABILAN</a:t>
            </a:r>
            <a:endParaRPr lang="id-ID" sz="1200" b="1" dirty="0"/>
          </a:p>
        </p:txBody>
      </p:sp>
      <p:sp>
        <p:nvSpPr>
          <p:cNvPr id="51" name="Rounded Rectangle 50">
            <a:hlinkClick r:id="rId8" action="ppaction://hlinksldjump"/>
          </p:cNvPr>
          <p:cNvSpPr/>
          <p:nvPr/>
        </p:nvSpPr>
        <p:spPr>
          <a:xfrm>
            <a:off x="268468" y="3984588"/>
            <a:ext cx="1599944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HASIL DAN DISKUSI</a:t>
            </a:r>
            <a:endParaRPr lang="id-ID" sz="1200" b="1" dirty="0"/>
          </a:p>
        </p:txBody>
      </p:sp>
      <p:sp>
        <p:nvSpPr>
          <p:cNvPr id="52" name="Rounded Rectangle 51">
            <a:hlinkClick r:id="rId9" action="ppaction://hlinksldjump"/>
          </p:cNvPr>
          <p:cNvSpPr/>
          <p:nvPr/>
        </p:nvSpPr>
        <p:spPr>
          <a:xfrm>
            <a:off x="274664" y="4572008"/>
            <a:ext cx="1599944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KESIMPULAN</a:t>
            </a:r>
            <a:endParaRPr lang="id-ID" sz="1200" b="1" dirty="0"/>
          </a:p>
        </p:txBody>
      </p:sp>
      <p:sp>
        <p:nvSpPr>
          <p:cNvPr id="53" name="Rounded Rectangle 52">
            <a:hlinkClick r:id="" action="ppaction://noaction"/>
          </p:cNvPr>
          <p:cNvSpPr/>
          <p:nvPr/>
        </p:nvSpPr>
        <p:spPr>
          <a:xfrm>
            <a:off x="268468" y="5053486"/>
            <a:ext cx="1643074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DAFTAR PUSTAKA</a:t>
            </a:r>
            <a:endParaRPr lang="id-ID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72259" y="690276"/>
            <a:ext cx="6521989" cy="49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017" y="214290"/>
            <a:ext cx="2000232" cy="592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334" y="274638"/>
            <a:ext cx="6429420" cy="72547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1" indent="0" algn="ctr"/>
            <a:r>
              <a:rPr lang="id-ID" sz="2800" b="1" dirty="0" smtClean="0"/>
              <a:t>ABSTRACT</a:t>
            </a:r>
            <a:endParaRPr lang="id-ID" sz="2800" dirty="0"/>
          </a:p>
        </p:txBody>
      </p:sp>
      <p:sp>
        <p:nvSpPr>
          <p:cNvPr id="26" name="Right Arrow 25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27" name="Left Arrow 26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28" name="Action Button: Home 27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428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1. </a:t>
            </a:r>
            <a:r>
              <a:rPr lang="en-US" sz="1200" b="1" dirty="0" smtClean="0"/>
              <a:t>INTRODUCTION</a:t>
            </a:r>
            <a:endParaRPr lang="id-ID" sz="1200" b="1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85470" y="2342974"/>
            <a:ext cx="1872208" cy="6838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2. </a:t>
            </a:r>
            <a:r>
              <a:rPr lang="en-US" sz="1200" b="1" dirty="0" smtClean="0"/>
              <a:t>EPIDEMIC MODEL </a:t>
            </a:r>
            <a:r>
              <a:rPr lang="id-ID" sz="1200" b="1" dirty="0" smtClean="0"/>
              <a:t>OF</a:t>
            </a:r>
            <a:r>
              <a:rPr lang="en-US" sz="1200" b="1" dirty="0" smtClean="0"/>
              <a:t>  </a:t>
            </a:r>
          </a:p>
          <a:p>
            <a:r>
              <a:rPr lang="en-US" sz="1200" b="1" dirty="0" smtClean="0"/>
              <a:t>    TWO GROUPS</a:t>
            </a:r>
            <a:endParaRPr lang="id-ID" sz="1200" b="1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85470" y="3118139"/>
            <a:ext cx="1872208" cy="4096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MODEL </a:t>
            </a:r>
            <a:r>
              <a:rPr lang="en-US" sz="1200" b="1" dirty="0" smtClean="0"/>
              <a:t>EQUILIBRIUM</a:t>
            </a:r>
            <a:endParaRPr lang="id-ID" sz="1200" b="1" dirty="0" smtClean="0"/>
          </a:p>
          <a:p>
            <a:r>
              <a:rPr lang="id-ID" sz="1200" b="1" dirty="0" smtClean="0"/>
              <a:t>  </a:t>
            </a:r>
            <a:r>
              <a:rPr lang="en-US" sz="1200" b="1" dirty="0" smtClean="0"/>
              <a:t> </a:t>
            </a:r>
            <a:r>
              <a:rPr lang="id-ID" sz="1200" b="1" dirty="0" smtClean="0"/>
              <a:t> </a:t>
            </a:r>
            <a:r>
              <a:rPr lang="en-US" sz="1200" b="1" dirty="0" smtClean="0"/>
              <a:t>POINT</a:t>
            </a:r>
            <a:endParaRPr lang="id-ID" sz="1200" b="1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96487" y="3663920"/>
            <a:ext cx="1872208" cy="4894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</a:t>
            </a:r>
            <a:r>
              <a:rPr lang="en-US" sz="1200" b="1" dirty="0" smtClean="0"/>
              <a:t>BASIC  REPRODUCTION</a:t>
            </a:r>
          </a:p>
          <a:p>
            <a:r>
              <a:rPr lang="en-US" sz="1200" b="1" dirty="0" smtClean="0"/>
              <a:t>    NUMBER</a:t>
            </a:r>
            <a:endParaRPr lang="id-ID" sz="1200" b="1" dirty="0"/>
          </a:p>
        </p:txBody>
      </p: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107504" y="4930578"/>
            <a:ext cx="187220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</a:t>
            </a:r>
            <a:r>
              <a:rPr lang="en-US" sz="1200" b="1" dirty="0" smtClean="0"/>
              <a:t>Discussion and result</a:t>
            </a:r>
            <a:endParaRPr lang="id-ID" sz="1200" b="1" dirty="0"/>
          </a:p>
        </p:txBody>
      </p:sp>
      <p:sp>
        <p:nvSpPr>
          <p:cNvPr id="18" name="Rounded Rectangle 17">
            <a:hlinkClick r:id="rId8" action="ppaction://hlinksldjump"/>
          </p:cNvPr>
          <p:cNvSpPr/>
          <p:nvPr/>
        </p:nvSpPr>
        <p:spPr>
          <a:xfrm>
            <a:off x="151572" y="5485729"/>
            <a:ext cx="1800200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</a:t>
            </a:r>
            <a:r>
              <a:rPr lang="en-US" sz="1200" b="1" dirty="0" smtClean="0"/>
              <a:t>Conclusion</a:t>
            </a:r>
            <a:endParaRPr lang="en-US" sz="1200" b="1" dirty="0"/>
          </a:p>
        </p:txBody>
      </p:sp>
      <p:sp>
        <p:nvSpPr>
          <p:cNvPr id="20" name="Down Ribbon 19">
            <a:hlinkClick r:id="rId9" action="ppaction://hlinksldjump"/>
          </p:cNvPr>
          <p:cNvSpPr/>
          <p:nvPr/>
        </p:nvSpPr>
        <p:spPr>
          <a:xfrm>
            <a:off x="214282" y="285728"/>
            <a:ext cx="1333382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Mathematical Modeling</a:t>
            </a:r>
            <a:endParaRPr lang="id-ID" sz="1000" b="1" dirty="0"/>
          </a:p>
        </p:txBody>
      </p:sp>
      <p:sp>
        <p:nvSpPr>
          <p:cNvPr id="21" name="Pentagon 20">
            <a:hlinkClick r:id="rId3" action="ppaction://hlinksldjump"/>
          </p:cNvPr>
          <p:cNvSpPr/>
          <p:nvPr/>
        </p:nvSpPr>
        <p:spPr>
          <a:xfrm>
            <a:off x="251520" y="1484784"/>
            <a:ext cx="1214446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b="1" dirty="0" smtClean="0">
                <a:solidFill>
                  <a:schemeClr val="tx1"/>
                </a:solidFill>
              </a:rPr>
              <a:t>ABSTRACT</a:t>
            </a:r>
            <a:endParaRPr lang="id-ID" sz="1200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10" action="ppaction://hlinksldjump"/>
          </p:cNvPr>
          <p:cNvSpPr/>
          <p:nvPr/>
        </p:nvSpPr>
        <p:spPr>
          <a:xfrm>
            <a:off x="251520" y="1888892"/>
            <a:ext cx="1428760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INTRODUCTION</a:t>
            </a:r>
            <a:endParaRPr lang="id-ID" sz="1100" b="1" dirty="0"/>
          </a:p>
        </p:txBody>
      </p:sp>
      <p:sp>
        <p:nvSpPr>
          <p:cNvPr id="23" name="Pentagon 22">
            <a:hlinkClick r:id="rId10" action="ppaction://hlinksldjump"/>
          </p:cNvPr>
          <p:cNvSpPr/>
          <p:nvPr/>
        </p:nvSpPr>
        <p:spPr>
          <a:xfrm>
            <a:off x="6643702" y="6215082"/>
            <a:ext cx="1571636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INTRODUCTION</a:t>
            </a:r>
            <a:endParaRPr lang="id-ID" sz="1200" dirty="0" smtClean="0"/>
          </a:p>
        </p:txBody>
      </p:sp>
      <p:sp>
        <p:nvSpPr>
          <p:cNvPr id="24" name="Rounded Rectangle 23">
            <a:hlinkClick r:id="rId11" action="ppaction://hlinksldjump"/>
          </p:cNvPr>
          <p:cNvSpPr/>
          <p:nvPr/>
        </p:nvSpPr>
        <p:spPr>
          <a:xfrm>
            <a:off x="102393" y="4285600"/>
            <a:ext cx="187220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Local Equilibrium Point  </a:t>
            </a:r>
          </a:p>
          <a:p>
            <a:r>
              <a:rPr lang="en-US" sz="1200" b="1" dirty="0" smtClean="0"/>
              <a:t>    Stability</a:t>
            </a:r>
            <a:endParaRPr lang="id-ID" sz="1200" b="1" dirty="0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95788" y="1123950"/>
            <a:ext cx="6408712" cy="504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endParaRPr lang="id-ID" sz="8800" dirty="0" smtClean="0"/>
          </a:p>
          <a:p>
            <a:pPr algn="ctr">
              <a:buNone/>
            </a:pPr>
            <a:r>
              <a:rPr lang="id-ID" sz="9600" dirty="0" smtClean="0"/>
              <a:t>   </a:t>
            </a:r>
            <a:r>
              <a:rPr lang="id-ID" sz="8000" dirty="0" smtClean="0"/>
              <a:t>THANK YOU</a:t>
            </a:r>
            <a:endParaRPr lang="id-ID" sz="8000" dirty="0"/>
          </a:p>
        </p:txBody>
      </p:sp>
      <p:sp>
        <p:nvSpPr>
          <p:cNvPr id="4" name="Right Arrow 3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85974" y="179786"/>
            <a:ext cx="2100010" cy="5892420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own Ribbon 19">
            <a:hlinkClick r:id="rId2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21" name="Rounded Rectangle 20">
            <a:hlinkClick r:id="rId3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257412" y="1753565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23" name="Rounded Rectangle 22">
            <a:hlinkClick r:id="rId5" action="ppaction://hlinksldjump"/>
          </p:cNvPr>
          <p:cNvSpPr/>
          <p:nvPr/>
        </p:nvSpPr>
        <p:spPr>
          <a:xfrm>
            <a:off x="290463" y="2391516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258350" y="3078871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258350" y="3736786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14282" y="4572008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27" name="Rounded Rectangle 26">
            <a:hlinkClick r:id="rId9" action="ppaction://hlinksldjump"/>
          </p:cNvPr>
          <p:cNvSpPr/>
          <p:nvPr/>
        </p:nvSpPr>
        <p:spPr>
          <a:xfrm>
            <a:off x="285720" y="5357826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36" y="500042"/>
            <a:ext cx="5186370" cy="3825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1800" b="1" dirty="0" smtClean="0">
                <a:solidFill>
                  <a:schemeClr val="tx2">
                    <a:lumMod val="75000"/>
                  </a:schemeClr>
                </a:solidFill>
              </a:rPr>
              <a:t>Dalam penelitian terdahulu :</a:t>
            </a:r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r>
              <a:rPr lang="id-ID" sz="1400" dirty="0" smtClean="0"/>
              <a:t>		</a:t>
            </a:r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endParaRPr lang="id-ID" sz="1400" i="1" dirty="0" smtClean="0"/>
          </a:p>
          <a:p>
            <a:pPr marL="0" indent="0" algn="just">
              <a:buNone/>
            </a:pPr>
            <a:endParaRPr lang="id-ID" sz="1400" i="1" dirty="0" smtClean="0"/>
          </a:p>
          <a:p>
            <a:pPr marL="0" indent="0" algn="just">
              <a:buNone/>
            </a:pPr>
            <a:endParaRPr lang="id-ID" sz="1400" i="1" dirty="0" smtClean="0"/>
          </a:p>
          <a:p>
            <a:pPr marL="0" indent="0" algn="just">
              <a:buNone/>
            </a:pPr>
            <a:endParaRPr lang="id-ID" sz="1400" i="1" dirty="0" smtClean="0"/>
          </a:p>
          <a:p>
            <a:pPr marL="0" indent="0" algn="just">
              <a:buNone/>
            </a:pPr>
            <a:endParaRPr lang="id-ID" sz="1400" i="1" dirty="0" smtClean="0"/>
          </a:p>
          <a:p>
            <a:pPr marL="0" indent="0" algn="just">
              <a:buNone/>
            </a:pPr>
            <a:endParaRPr lang="id-ID" sz="1400" i="1" dirty="0" smtClean="0"/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r>
              <a:rPr lang="id-ID" sz="1400" dirty="0" smtClean="0"/>
              <a:t> </a:t>
            </a:r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endParaRPr lang="id-ID" sz="1400" dirty="0" smtClean="0"/>
          </a:p>
          <a:p>
            <a:pPr marL="0" indent="0" algn="just"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/>
          </a:p>
        </p:txBody>
      </p:sp>
      <p:sp>
        <p:nvSpPr>
          <p:cNvPr id="42" name="Right Arrow 41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43" name="Left Arrow 42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44" name="Action Button: Home 43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Pentagon 55">
            <a:hlinkClick r:id="rId2" action="ppaction://hlinksldjump"/>
          </p:cNvPr>
          <p:cNvSpPr/>
          <p:nvPr/>
        </p:nvSpPr>
        <p:spPr>
          <a:xfrm>
            <a:off x="5940152" y="6215082"/>
            <a:ext cx="2579768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EPIDEMIC MODEL </a:t>
            </a:r>
            <a:r>
              <a:rPr lang="id-ID" sz="1200" b="1" dirty="0" smtClean="0"/>
              <a:t> of </a:t>
            </a:r>
            <a:r>
              <a:rPr lang="en-US" sz="1200" b="1" dirty="0" smtClean="0"/>
              <a:t> TWO GROUPS</a:t>
            </a:r>
            <a:endParaRPr lang="id-ID" sz="1200" dirty="0" smtClean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2214546" y="274638"/>
            <a:ext cx="6749942" cy="72547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1" indent="0" algn="l"/>
            <a:r>
              <a:rPr lang="id-ID" sz="2800" dirty="0" smtClean="0"/>
              <a:t>1.    </a:t>
            </a:r>
            <a:r>
              <a:rPr lang="en-US" sz="2800" dirty="0" smtClean="0"/>
              <a:t>INTRODUCTION</a:t>
            </a:r>
            <a:endParaRPr lang="id-ID" sz="2800" dirty="0"/>
          </a:p>
        </p:txBody>
      </p:sp>
      <p:sp>
        <p:nvSpPr>
          <p:cNvPr id="22" name="Rectangle 21"/>
          <p:cNvSpPr/>
          <p:nvPr/>
        </p:nvSpPr>
        <p:spPr>
          <a:xfrm>
            <a:off x="76742" y="214290"/>
            <a:ext cx="1994928" cy="592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ounded Rectangle 22">
            <a:hlinkClick r:id="rId3" action="ppaction://hlinksldjump"/>
          </p:cNvPr>
          <p:cNvSpPr/>
          <p:nvPr/>
        </p:nvSpPr>
        <p:spPr>
          <a:xfrm>
            <a:off x="159197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24" name="Rounded Rectangle 23">
            <a:hlinkClick r:id="rId2" action="ppaction://hlinksldjump"/>
          </p:cNvPr>
          <p:cNvSpPr/>
          <p:nvPr/>
        </p:nvSpPr>
        <p:spPr>
          <a:xfrm>
            <a:off x="159197" y="2603576"/>
            <a:ext cx="1714512" cy="3967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2. </a:t>
            </a:r>
            <a:r>
              <a:rPr lang="en-US" sz="1200" b="1" dirty="0" smtClean="0"/>
              <a:t>EPIDEMIC MODEL</a:t>
            </a:r>
            <a:endParaRPr lang="id-ID" sz="1200" b="1" dirty="0" smtClean="0"/>
          </a:p>
          <a:p>
            <a:r>
              <a:rPr lang="id-ID" sz="1200" b="1" dirty="0" smtClean="0"/>
              <a:t> </a:t>
            </a:r>
            <a:r>
              <a:rPr lang="en-US" sz="1200" b="1" dirty="0" smtClean="0"/>
              <a:t> </a:t>
            </a:r>
            <a:r>
              <a:rPr lang="id-ID" sz="1200" b="1" dirty="0" smtClean="0"/>
              <a:t>  OF</a:t>
            </a:r>
            <a:r>
              <a:rPr lang="en-US" sz="1200" b="1" dirty="0" smtClean="0"/>
              <a:t>  TWO GROUPS</a:t>
            </a:r>
            <a:endParaRPr lang="id-ID" sz="1200" b="1" dirty="0"/>
          </a:p>
        </p:txBody>
      </p:sp>
      <p:sp>
        <p:nvSpPr>
          <p:cNvPr id="25" name="Rounded Rectangle 24">
            <a:hlinkClick r:id="rId4" action="ppaction://hlinksldjump"/>
          </p:cNvPr>
          <p:cNvSpPr/>
          <p:nvPr/>
        </p:nvSpPr>
        <p:spPr>
          <a:xfrm>
            <a:off x="159197" y="3049456"/>
            <a:ext cx="1714512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26" name="Rounded Rectangle 25">
            <a:hlinkClick r:id="rId5" action="ppaction://hlinksldjump"/>
          </p:cNvPr>
          <p:cNvSpPr/>
          <p:nvPr/>
        </p:nvSpPr>
        <p:spPr>
          <a:xfrm>
            <a:off x="148180" y="3443580"/>
            <a:ext cx="1928826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4. . </a:t>
            </a:r>
            <a:r>
              <a:rPr lang="en-US" sz="1200" b="1" dirty="0" smtClean="0"/>
              <a:t>BASIC  REPRODUCTION</a:t>
            </a:r>
            <a:endParaRPr lang="id-ID" sz="1200" b="1" dirty="0" smtClean="0"/>
          </a:p>
          <a:p>
            <a:r>
              <a:rPr lang="id-ID" sz="1200" b="1" dirty="0" smtClean="0"/>
              <a:t>       </a:t>
            </a:r>
            <a:r>
              <a:rPr lang="en-US" sz="1200" b="1" dirty="0" smtClean="0"/>
              <a:t>NUMBER</a:t>
            </a:r>
            <a:endParaRPr lang="id-ID" sz="1200" b="1" dirty="0"/>
          </a:p>
        </p:txBody>
      </p:sp>
      <p:sp>
        <p:nvSpPr>
          <p:cNvPr id="30" name="Rounded Rectangle 29">
            <a:hlinkClick r:id="rId6" action="ppaction://hlinksldjump"/>
          </p:cNvPr>
          <p:cNvSpPr/>
          <p:nvPr/>
        </p:nvSpPr>
        <p:spPr>
          <a:xfrm>
            <a:off x="170214" y="4357694"/>
            <a:ext cx="1285884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HASIL DAN </a:t>
            </a:r>
          </a:p>
          <a:p>
            <a:r>
              <a:rPr lang="id-ID" sz="1200" b="1" dirty="0" smtClean="0"/>
              <a:t>     DISKUSI</a:t>
            </a:r>
            <a:endParaRPr lang="id-ID" sz="1200" b="1" dirty="0"/>
          </a:p>
        </p:txBody>
      </p:sp>
      <p:sp>
        <p:nvSpPr>
          <p:cNvPr id="31" name="Rounded Rectangle 30">
            <a:hlinkClick r:id="rId7" action="ppaction://hlinksldjump"/>
          </p:cNvPr>
          <p:cNvSpPr/>
          <p:nvPr/>
        </p:nvSpPr>
        <p:spPr>
          <a:xfrm>
            <a:off x="181231" y="4857760"/>
            <a:ext cx="1285884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KESIMPULAN</a:t>
            </a:r>
            <a:endParaRPr lang="id-ID" sz="1200" b="1" dirty="0"/>
          </a:p>
        </p:txBody>
      </p:sp>
      <p:sp>
        <p:nvSpPr>
          <p:cNvPr id="32" name="Rounded Rectangle 31">
            <a:hlinkClick r:id="" action="ppaction://noaction"/>
          </p:cNvPr>
          <p:cNvSpPr/>
          <p:nvPr/>
        </p:nvSpPr>
        <p:spPr>
          <a:xfrm>
            <a:off x="181231" y="5286388"/>
            <a:ext cx="1285884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DAFTAR PUSTAKA</a:t>
            </a:r>
            <a:endParaRPr lang="id-ID" sz="1200" b="1" dirty="0"/>
          </a:p>
        </p:txBody>
      </p:sp>
      <p:sp>
        <p:nvSpPr>
          <p:cNvPr id="33" name="Down Ribbon 32">
            <a:hlinkClick r:id="rId8" action="ppaction://hlinksldjump"/>
          </p:cNvPr>
          <p:cNvSpPr/>
          <p:nvPr/>
        </p:nvSpPr>
        <p:spPr>
          <a:xfrm>
            <a:off x="159197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SEMINAR HASIL</a:t>
            </a:r>
          </a:p>
          <a:p>
            <a:pPr algn="ctr"/>
            <a:r>
              <a:rPr lang="id-ID" sz="1000" b="1" dirty="0" smtClean="0"/>
              <a:t>PENELITIAN</a:t>
            </a:r>
            <a:endParaRPr lang="id-ID" sz="1000" b="1" dirty="0"/>
          </a:p>
        </p:txBody>
      </p:sp>
      <p:sp>
        <p:nvSpPr>
          <p:cNvPr id="34" name="Pentagon 33">
            <a:hlinkClick r:id="rId3" action="ppaction://hlinksldjump"/>
          </p:cNvPr>
          <p:cNvSpPr/>
          <p:nvPr/>
        </p:nvSpPr>
        <p:spPr>
          <a:xfrm>
            <a:off x="159197" y="1592630"/>
            <a:ext cx="1214446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tx1"/>
                </a:solidFill>
              </a:rPr>
              <a:t>ABSTRACT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35" name="Pentagon 34">
            <a:hlinkClick r:id="rId9" action="ppaction://hlinksldjump"/>
          </p:cNvPr>
          <p:cNvSpPr/>
          <p:nvPr/>
        </p:nvSpPr>
        <p:spPr>
          <a:xfrm>
            <a:off x="159197" y="2143116"/>
            <a:ext cx="1428760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dirty="0" smtClean="0"/>
              <a:t>INTRODUCTION</a:t>
            </a:r>
            <a:endParaRPr lang="id-ID" sz="1100" dirty="0"/>
          </a:p>
        </p:txBody>
      </p:sp>
      <p:sp>
        <p:nvSpPr>
          <p:cNvPr id="36" name="Rounded Rectangle 35">
            <a:hlinkClick r:id="rId10" action="ppaction://hlinksldjump"/>
          </p:cNvPr>
          <p:cNvSpPr/>
          <p:nvPr/>
        </p:nvSpPr>
        <p:spPr>
          <a:xfrm>
            <a:off x="164955" y="3900758"/>
            <a:ext cx="1285884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KESTABILAN</a:t>
            </a:r>
            <a:endParaRPr lang="id-ID" sz="1200" b="1" dirty="0"/>
          </a:p>
        </p:txBody>
      </p:sp>
      <p:sp>
        <p:nvSpPr>
          <p:cNvPr id="29" name="Rounded Rectangle 28">
            <a:hlinkClick r:id="" action="ppaction://noaction"/>
          </p:cNvPr>
          <p:cNvSpPr/>
          <p:nvPr/>
        </p:nvSpPr>
        <p:spPr>
          <a:xfrm>
            <a:off x="190833" y="5714820"/>
            <a:ext cx="1285884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ACCEPTANCE LETTER</a:t>
            </a:r>
            <a:endParaRPr lang="id-ID" sz="1200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3108" y="1000108"/>
            <a:ext cx="68419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50598" y="2500306"/>
            <a:ext cx="6993402" cy="329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11017" y="214290"/>
            <a:ext cx="2000232" cy="592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ounded Rectangle 27">
            <a:hlinkClick r:id="rId3" action="ppaction://hlinksldjump"/>
          </p:cNvPr>
          <p:cNvSpPr/>
          <p:nvPr/>
        </p:nvSpPr>
        <p:spPr>
          <a:xfrm>
            <a:off x="21428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1. </a:t>
            </a:r>
            <a:r>
              <a:rPr lang="en-US" sz="1200" b="1" dirty="0" smtClean="0"/>
              <a:t>INTRODUCTION</a:t>
            </a:r>
            <a:endParaRPr lang="id-ID" sz="1200" b="1" dirty="0"/>
          </a:p>
        </p:txBody>
      </p:sp>
      <p:sp>
        <p:nvSpPr>
          <p:cNvPr id="37" name="Rounded Rectangle 36">
            <a:hlinkClick r:id="rId2" action="ppaction://hlinksldjump"/>
          </p:cNvPr>
          <p:cNvSpPr/>
          <p:nvPr/>
        </p:nvSpPr>
        <p:spPr>
          <a:xfrm>
            <a:off x="85470" y="2342974"/>
            <a:ext cx="1872208" cy="6838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2. </a:t>
            </a:r>
            <a:r>
              <a:rPr lang="en-US" sz="1200" b="1" dirty="0" smtClean="0"/>
              <a:t>EPIDEMIC MODEL </a:t>
            </a:r>
            <a:r>
              <a:rPr lang="id-ID" sz="1200" b="1" dirty="0" smtClean="0"/>
              <a:t>OF</a:t>
            </a:r>
            <a:r>
              <a:rPr lang="en-US" sz="1200" b="1" dirty="0" smtClean="0"/>
              <a:t>  </a:t>
            </a:r>
          </a:p>
          <a:p>
            <a:r>
              <a:rPr lang="en-US" sz="1200" b="1" dirty="0" smtClean="0"/>
              <a:t>    TWO GROUPS</a:t>
            </a:r>
            <a:endParaRPr lang="id-ID" sz="1200" b="1" dirty="0"/>
          </a:p>
        </p:txBody>
      </p:sp>
      <p:sp>
        <p:nvSpPr>
          <p:cNvPr id="38" name="Rounded Rectangle 37">
            <a:hlinkClick r:id="rId4" action="ppaction://hlinksldjump"/>
          </p:cNvPr>
          <p:cNvSpPr/>
          <p:nvPr/>
        </p:nvSpPr>
        <p:spPr>
          <a:xfrm>
            <a:off x="85470" y="3118139"/>
            <a:ext cx="1872208" cy="4096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MODEL </a:t>
            </a:r>
            <a:r>
              <a:rPr lang="en-US" sz="1200" b="1" dirty="0" smtClean="0"/>
              <a:t>EQUILIBRIUM</a:t>
            </a:r>
            <a:endParaRPr lang="id-ID" sz="1200" b="1" dirty="0" smtClean="0"/>
          </a:p>
          <a:p>
            <a:r>
              <a:rPr lang="id-ID" sz="1200" b="1" dirty="0" smtClean="0"/>
              <a:t>  </a:t>
            </a:r>
            <a:r>
              <a:rPr lang="en-US" sz="1200" b="1" dirty="0" smtClean="0"/>
              <a:t> </a:t>
            </a:r>
            <a:r>
              <a:rPr lang="id-ID" sz="1200" b="1" dirty="0" smtClean="0"/>
              <a:t> </a:t>
            </a:r>
            <a:r>
              <a:rPr lang="en-US" sz="1200" b="1" dirty="0" smtClean="0"/>
              <a:t>POINT</a:t>
            </a:r>
            <a:endParaRPr lang="id-ID" sz="1200" b="1" dirty="0"/>
          </a:p>
        </p:txBody>
      </p:sp>
      <p:sp>
        <p:nvSpPr>
          <p:cNvPr id="39" name="Rounded Rectangle 38">
            <a:hlinkClick r:id="rId5" action="ppaction://hlinksldjump"/>
          </p:cNvPr>
          <p:cNvSpPr/>
          <p:nvPr/>
        </p:nvSpPr>
        <p:spPr>
          <a:xfrm>
            <a:off x="96487" y="3663920"/>
            <a:ext cx="1872208" cy="4894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</a:t>
            </a:r>
            <a:r>
              <a:rPr lang="en-US" sz="1200" b="1" dirty="0" smtClean="0"/>
              <a:t>BASIC  REPRODUCTION</a:t>
            </a:r>
          </a:p>
          <a:p>
            <a:r>
              <a:rPr lang="en-US" sz="1200" b="1" dirty="0" smtClean="0"/>
              <a:t>    NUMBER</a:t>
            </a:r>
            <a:endParaRPr lang="id-ID" sz="1200" b="1" dirty="0"/>
          </a:p>
        </p:txBody>
      </p:sp>
      <p:sp>
        <p:nvSpPr>
          <p:cNvPr id="40" name="Rounded Rectangle 39">
            <a:hlinkClick r:id="rId6" action="ppaction://hlinksldjump"/>
          </p:cNvPr>
          <p:cNvSpPr/>
          <p:nvPr/>
        </p:nvSpPr>
        <p:spPr>
          <a:xfrm>
            <a:off x="107504" y="4930578"/>
            <a:ext cx="187220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</a:t>
            </a:r>
            <a:r>
              <a:rPr lang="en-US" sz="1200" b="1" dirty="0" smtClean="0"/>
              <a:t>Discussion and result</a:t>
            </a:r>
            <a:endParaRPr lang="id-ID" sz="1200" b="1" dirty="0"/>
          </a:p>
        </p:txBody>
      </p:sp>
      <p:sp>
        <p:nvSpPr>
          <p:cNvPr id="41" name="Rounded Rectangle 40">
            <a:hlinkClick r:id="rId7" action="ppaction://hlinksldjump"/>
          </p:cNvPr>
          <p:cNvSpPr/>
          <p:nvPr/>
        </p:nvSpPr>
        <p:spPr>
          <a:xfrm>
            <a:off x="151572" y="5485729"/>
            <a:ext cx="1800200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</a:t>
            </a:r>
            <a:r>
              <a:rPr lang="en-US" sz="1200" b="1" dirty="0" smtClean="0"/>
              <a:t>Conclusion</a:t>
            </a:r>
            <a:endParaRPr lang="en-US" sz="1200" b="1" dirty="0"/>
          </a:p>
        </p:txBody>
      </p:sp>
      <p:sp>
        <p:nvSpPr>
          <p:cNvPr id="45" name="Down Ribbon 44">
            <a:hlinkClick r:id="rId8" action="ppaction://hlinksldjump"/>
          </p:cNvPr>
          <p:cNvSpPr/>
          <p:nvPr/>
        </p:nvSpPr>
        <p:spPr>
          <a:xfrm>
            <a:off x="214282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ICMSFM2014</a:t>
            </a:r>
            <a:endParaRPr lang="id-ID" sz="1600" b="1" dirty="0"/>
          </a:p>
        </p:txBody>
      </p:sp>
      <p:sp>
        <p:nvSpPr>
          <p:cNvPr id="46" name="Pentagon 45">
            <a:hlinkClick r:id="rId3" action="ppaction://hlinksldjump"/>
          </p:cNvPr>
          <p:cNvSpPr/>
          <p:nvPr/>
        </p:nvSpPr>
        <p:spPr>
          <a:xfrm>
            <a:off x="251520" y="1484784"/>
            <a:ext cx="1214446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b="1" dirty="0" smtClean="0">
                <a:solidFill>
                  <a:schemeClr val="tx1"/>
                </a:solidFill>
              </a:rPr>
              <a:t>ABSTRACT</a:t>
            </a:r>
            <a:endParaRPr lang="id-ID" sz="1200" b="1" dirty="0">
              <a:solidFill>
                <a:schemeClr val="tx1"/>
              </a:solidFill>
            </a:endParaRPr>
          </a:p>
        </p:txBody>
      </p:sp>
      <p:sp>
        <p:nvSpPr>
          <p:cNvPr id="47" name="Pentagon 46">
            <a:hlinkClick r:id="rId9" action="ppaction://hlinksldjump"/>
          </p:cNvPr>
          <p:cNvSpPr/>
          <p:nvPr/>
        </p:nvSpPr>
        <p:spPr>
          <a:xfrm>
            <a:off x="251520" y="1888892"/>
            <a:ext cx="1428760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INTRODUCTION</a:t>
            </a:r>
            <a:endParaRPr lang="id-ID" sz="1100" b="1" dirty="0"/>
          </a:p>
        </p:txBody>
      </p:sp>
      <p:sp>
        <p:nvSpPr>
          <p:cNvPr id="48" name="Rounded Rectangle 47">
            <a:hlinkClick r:id="rId10" action="ppaction://hlinksldjump"/>
          </p:cNvPr>
          <p:cNvSpPr/>
          <p:nvPr/>
        </p:nvSpPr>
        <p:spPr>
          <a:xfrm>
            <a:off x="102393" y="4285600"/>
            <a:ext cx="187220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Local Equilibrium Point  </a:t>
            </a:r>
          </a:p>
          <a:p>
            <a:r>
              <a:rPr lang="en-US" sz="1200" b="1" dirty="0" smtClean="0"/>
              <a:t>    Stability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677" y="188640"/>
            <a:ext cx="5904656" cy="64807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spcAft>
                <a:spcPts val="0"/>
              </a:spcAft>
            </a:pPr>
            <a:r>
              <a:rPr lang="id-ID" sz="2400" dirty="0" smtClean="0">
                <a:latin typeface="Times New Roman"/>
                <a:ea typeface="Times New Roman"/>
              </a:rPr>
              <a:t>2. Epidemic Model of Two Groups</a:t>
            </a:r>
          </a:p>
        </p:txBody>
      </p:sp>
      <p:sp>
        <p:nvSpPr>
          <p:cNvPr id="27" name="Right Arrow 26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28" name="Left Arrow 27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29" name="Action Button: Home 28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ight Arrow 29">
            <a:hlinkClick r:id="" action="ppaction://hlinkshowjump?jump=nextslide"/>
          </p:cNvPr>
          <p:cNvSpPr/>
          <p:nvPr/>
        </p:nvSpPr>
        <p:spPr>
          <a:xfrm>
            <a:off x="5000628" y="6115336"/>
            <a:ext cx="3714776" cy="50006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E</a:t>
            </a:r>
            <a:r>
              <a:rPr lang="id-ID" sz="1200" b="1" dirty="0" smtClean="0"/>
              <a:t>pidemic</a:t>
            </a:r>
            <a:r>
              <a:rPr lang="en-US" sz="1200" b="1" dirty="0" smtClean="0"/>
              <a:t> M</a:t>
            </a:r>
            <a:r>
              <a:rPr lang="id-ID" sz="1200" b="1" dirty="0" smtClean="0"/>
              <a:t>odel</a:t>
            </a:r>
            <a:r>
              <a:rPr lang="en-US" sz="1200" b="1" dirty="0" smtClean="0"/>
              <a:t> of T</a:t>
            </a:r>
            <a:r>
              <a:rPr lang="id-ID" sz="1200" b="1" dirty="0" smtClean="0"/>
              <a:t>wo</a:t>
            </a:r>
            <a:r>
              <a:rPr lang="en-US" sz="1200" b="1" dirty="0" smtClean="0"/>
              <a:t> G</a:t>
            </a:r>
            <a:r>
              <a:rPr lang="id-ID" sz="1200" b="1" dirty="0" smtClean="0"/>
              <a:t>roups and the Solution Area</a:t>
            </a:r>
            <a:endParaRPr lang="id-ID" sz="1200" dirty="0"/>
          </a:p>
        </p:txBody>
      </p:sp>
      <p:sp>
        <p:nvSpPr>
          <p:cNvPr id="49" name="Rectangle 48"/>
          <p:cNvSpPr/>
          <p:nvPr/>
        </p:nvSpPr>
        <p:spPr>
          <a:xfrm>
            <a:off x="142844" y="214290"/>
            <a:ext cx="1928826" cy="5929354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ounded Rectangle 49">
            <a:hlinkClick r:id="rId2" action="ppaction://hlinksldjump"/>
          </p:cNvPr>
          <p:cNvSpPr/>
          <p:nvPr/>
        </p:nvSpPr>
        <p:spPr>
          <a:xfrm>
            <a:off x="21428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51" name="Rounded Rectangle 50">
            <a:hlinkClick r:id="rId3" action="ppaction://hlinksldjump"/>
          </p:cNvPr>
          <p:cNvSpPr/>
          <p:nvPr/>
        </p:nvSpPr>
        <p:spPr>
          <a:xfrm>
            <a:off x="21428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id-ID" sz="1200" b="1" dirty="0" smtClean="0"/>
              <a:t>2. EPIDEMIC MODEL of TWO GROUPS</a:t>
            </a:r>
            <a:endParaRPr lang="id-ID" sz="1200" b="1" dirty="0"/>
          </a:p>
        </p:txBody>
      </p:sp>
      <p:sp>
        <p:nvSpPr>
          <p:cNvPr id="52" name="Rounded Rectangle 51">
            <a:hlinkClick r:id="rId4" action="ppaction://hlinksldjump"/>
          </p:cNvPr>
          <p:cNvSpPr/>
          <p:nvPr/>
        </p:nvSpPr>
        <p:spPr>
          <a:xfrm>
            <a:off x="214282" y="3214686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53" name="Rounded Rectangle 52">
            <a:hlinkClick r:id="rId5" action="ppaction://hlinksldjump"/>
          </p:cNvPr>
          <p:cNvSpPr/>
          <p:nvPr/>
        </p:nvSpPr>
        <p:spPr>
          <a:xfrm>
            <a:off x="214282" y="3714752"/>
            <a:ext cx="1857388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54" name="Rounded Rectangle 53">
            <a:hlinkClick r:id="rId6" action="ppaction://hlinksldjump"/>
          </p:cNvPr>
          <p:cNvSpPr/>
          <p:nvPr/>
        </p:nvSpPr>
        <p:spPr>
          <a:xfrm>
            <a:off x="214282" y="4214818"/>
            <a:ext cx="1785950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Local Equilibrium</a:t>
            </a:r>
            <a:endParaRPr lang="id-ID" sz="1200" b="1" dirty="0" smtClean="0"/>
          </a:p>
          <a:p>
            <a:r>
              <a:rPr lang="id-ID" sz="1200" b="1" dirty="0" smtClean="0"/>
              <a:t>    </a:t>
            </a:r>
            <a:r>
              <a:rPr lang="en-US" sz="1200" b="1" dirty="0" smtClean="0"/>
              <a:t> Point Stability</a:t>
            </a:r>
            <a:endParaRPr lang="id-ID" sz="1200" b="1" dirty="0"/>
          </a:p>
        </p:txBody>
      </p:sp>
      <p:sp>
        <p:nvSpPr>
          <p:cNvPr id="55" name="Rounded Rectangle 54">
            <a:hlinkClick r:id="rId7" action="ppaction://hlinksldjump"/>
          </p:cNvPr>
          <p:cNvSpPr/>
          <p:nvPr/>
        </p:nvSpPr>
        <p:spPr>
          <a:xfrm>
            <a:off x="214282" y="5429264"/>
            <a:ext cx="1285884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CONCLUTION</a:t>
            </a:r>
            <a:endParaRPr lang="id-ID" sz="1200" b="1" dirty="0"/>
          </a:p>
        </p:txBody>
      </p:sp>
      <p:sp>
        <p:nvSpPr>
          <p:cNvPr id="57" name="Down Ribbon 56">
            <a:hlinkClick r:id="rId8" action="ppaction://hlinksldjump"/>
          </p:cNvPr>
          <p:cNvSpPr/>
          <p:nvPr/>
        </p:nvSpPr>
        <p:spPr>
          <a:xfrm>
            <a:off x="214282" y="285728"/>
            <a:ext cx="1214446" cy="714380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  <a:p>
            <a:pPr algn="ctr"/>
            <a:endParaRPr lang="id-ID" sz="1000" b="1" dirty="0"/>
          </a:p>
        </p:txBody>
      </p:sp>
      <p:sp>
        <p:nvSpPr>
          <p:cNvPr id="58" name="Pentagon 57">
            <a:hlinkClick r:id="rId3" action="ppaction://hlinksldjump"/>
          </p:cNvPr>
          <p:cNvSpPr/>
          <p:nvPr/>
        </p:nvSpPr>
        <p:spPr>
          <a:xfrm>
            <a:off x="214282" y="1931232"/>
            <a:ext cx="1785950" cy="571504"/>
          </a:xfrm>
          <a:prstGeom prst="homePlate">
            <a:avLst/>
          </a:prstGeom>
          <a:solidFill>
            <a:srgbClr val="FF9B9B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dirty="0" smtClean="0"/>
              <a:t>2.1 </a:t>
            </a:r>
            <a:r>
              <a:rPr lang="en-US" sz="1100" kern="0" dirty="0" err="1" smtClean="0"/>
              <a:t>Compartmen</a:t>
            </a:r>
            <a:r>
              <a:rPr lang="en-US" sz="1100" kern="0" dirty="0" smtClean="0"/>
              <a:t> </a:t>
            </a:r>
            <a:endParaRPr lang="id-ID" sz="1100" kern="0" dirty="0" smtClean="0"/>
          </a:p>
          <a:p>
            <a:r>
              <a:rPr lang="id-ID" sz="1100" kern="0" dirty="0" smtClean="0"/>
              <a:t>       </a:t>
            </a:r>
            <a:r>
              <a:rPr lang="en-US" sz="1100" kern="0" dirty="0" smtClean="0"/>
              <a:t>Diagram of Epidemic</a:t>
            </a:r>
            <a:endParaRPr lang="id-ID" sz="1100" kern="0" dirty="0" smtClean="0"/>
          </a:p>
          <a:p>
            <a:r>
              <a:rPr lang="id-ID" sz="1100" kern="0" dirty="0" smtClean="0"/>
              <a:t>      </a:t>
            </a:r>
            <a:r>
              <a:rPr lang="en-US" sz="1100" kern="0" dirty="0" smtClean="0"/>
              <a:t> Two Group Model</a:t>
            </a:r>
            <a:endParaRPr lang="id-ID" sz="1100" dirty="0" smtClean="0"/>
          </a:p>
        </p:txBody>
      </p:sp>
      <p:sp>
        <p:nvSpPr>
          <p:cNvPr id="59" name="Pentagon 58">
            <a:hlinkClick r:id="rId9" action="ppaction://hlinksldjump"/>
          </p:cNvPr>
          <p:cNvSpPr/>
          <p:nvPr/>
        </p:nvSpPr>
        <p:spPr>
          <a:xfrm>
            <a:off x="214282" y="2597622"/>
            <a:ext cx="1714512" cy="500066"/>
          </a:xfrm>
          <a:prstGeom prst="homePlate">
            <a:avLst/>
          </a:prstGeom>
          <a:solidFill>
            <a:srgbClr val="FF9B9B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dirty="0" smtClean="0"/>
              <a:t>2.2 </a:t>
            </a:r>
            <a:r>
              <a:rPr lang="id-ID" sz="1100" dirty="0" smtClean="0">
                <a:latin typeface="Times New Roman"/>
                <a:ea typeface="Times New Roman"/>
              </a:rPr>
              <a:t>Epidemic Model of </a:t>
            </a:r>
          </a:p>
          <a:p>
            <a:r>
              <a:rPr lang="id-ID" sz="1100" dirty="0" smtClean="0">
                <a:latin typeface="Times New Roman"/>
                <a:ea typeface="Times New Roman"/>
              </a:rPr>
              <a:t>      Two Groups and the</a:t>
            </a:r>
          </a:p>
          <a:p>
            <a:r>
              <a:rPr lang="id-ID" sz="1100" dirty="0" smtClean="0">
                <a:latin typeface="Times New Roman"/>
                <a:ea typeface="Times New Roman"/>
              </a:rPr>
              <a:t>      Solution Area </a:t>
            </a:r>
            <a:endParaRPr lang="id-ID" sz="1100" dirty="0" smtClean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06174" y="878492"/>
            <a:ext cx="6715172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2.1   </a:t>
            </a:r>
            <a:r>
              <a:rPr lang="en-US" sz="2000" kern="0" dirty="0" err="1" smtClean="0"/>
              <a:t>Compartmen</a:t>
            </a:r>
            <a:r>
              <a:rPr lang="en-US" sz="2000" kern="0" dirty="0" smtClean="0"/>
              <a:t> Diagram of Epidemic Two Group Model</a:t>
            </a:r>
            <a:endParaRPr kumimoji="0" lang="id-ID" sz="2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86050" y="1474296"/>
            <a:ext cx="5000660" cy="260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ounded Rectangle 21">
            <a:hlinkClick r:id="rId11" action="ppaction://hlinksldjump"/>
          </p:cNvPr>
          <p:cNvSpPr/>
          <p:nvPr/>
        </p:nvSpPr>
        <p:spPr>
          <a:xfrm>
            <a:off x="214282" y="4857760"/>
            <a:ext cx="1423002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and</a:t>
            </a:r>
          </a:p>
          <a:p>
            <a:r>
              <a:rPr lang="id-ID" sz="1200" b="1" dirty="0" smtClean="0"/>
              <a:t>     Discussion</a:t>
            </a:r>
            <a:endParaRPr lang="id-ID" sz="1200" b="1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7458" y="4138858"/>
            <a:ext cx="4968553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95736" y="4509120"/>
            <a:ext cx="66247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25" name="Left Arrow 24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26" name="Action Button: Home 25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Pentagon 37">
            <a:hlinkClick r:id="rId2" action="ppaction://hlinksldjump"/>
          </p:cNvPr>
          <p:cNvSpPr/>
          <p:nvPr/>
        </p:nvSpPr>
        <p:spPr>
          <a:xfrm>
            <a:off x="6156176" y="6215082"/>
            <a:ext cx="2344914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MODEL</a:t>
            </a:r>
            <a:r>
              <a:rPr lang="en-US" sz="1200" b="1" dirty="0" smtClean="0"/>
              <a:t>  EQUILIBRIUM POINT</a:t>
            </a:r>
            <a:endParaRPr lang="id-ID" sz="1200" b="1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908720"/>
            <a:ext cx="664373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214950"/>
            <a:ext cx="5981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ounded Rectangle 40">
            <a:hlinkClick r:id="rId5" action="ppaction://hlinksldjump"/>
          </p:cNvPr>
          <p:cNvSpPr/>
          <p:nvPr/>
        </p:nvSpPr>
        <p:spPr>
          <a:xfrm>
            <a:off x="2214546" y="4852237"/>
            <a:ext cx="5979888" cy="3463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dirty="0" smtClean="0"/>
              <a:t>Thus the solutions area of the epidemic two group model can be written as</a:t>
            </a:r>
            <a:endParaRPr lang="en-US" sz="1200" dirty="0" smtClean="0"/>
          </a:p>
          <a:p>
            <a:endParaRPr lang="id-ID" sz="1200" b="1" dirty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285984" y="285728"/>
            <a:ext cx="6643734" cy="50006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1" indent="0" algn="l"/>
            <a:r>
              <a:rPr lang="id-ID" sz="2000" dirty="0" smtClean="0"/>
              <a:t>2.2    </a:t>
            </a:r>
            <a:r>
              <a:rPr lang="id-ID" sz="2000" dirty="0" smtClean="0">
                <a:latin typeface="Times New Roman"/>
                <a:ea typeface="Times New Roman"/>
              </a:rPr>
              <a:t>Epidemic Model of Two Groups and the Solution Area </a:t>
            </a:r>
            <a:endParaRPr lang="id-ID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844" y="214290"/>
            <a:ext cx="1857388" cy="5643602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ounded Rectangle 35">
            <a:hlinkClick r:id="rId5" action="ppaction://hlinksldjump"/>
          </p:cNvPr>
          <p:cNvSpPr/>
          <p:nvPr/>
        </p:nvSpPr>
        <p:spPr>
          <a:xfrm>
            <a:off x="21428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1. PENDAHULUAN</a:t>
            </a:r>
            <a:endParaRPr lang="id-ID" sz="1200" b="1" dirty="0"/>
          </a:p>
        </p:txBody>
      </p:sp>
      <p:sp>
        <p:nvSpPr>
          <p:cNvPr id="37" name="Rounded Rectangle 36">
            <a:hlinkClick r:id="rId6" action="ppaction://hlinksldjump"/>
          </p:cNvPr>
          <p:cNvSpPr/>
          <p:nvPr/>
        </p:nvSpPr>
        <p:spPr>
          <a:xfrm>
            <a:off x="21428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id-ID" sz="1200" b="1" dirty="0" smtClean="0"/>
              <a:t>2. MODEL EPIDEMIK DUA GRUP</a:t>
            </a:r>
            <a:endParaRPr lang="id-ID" sz="1200" b="1" dirty="0"/>
          </a:p>
        </p:txBody>
      </p:sp>
      <p:sp>
        <p:nvSpPr>
          <p:cNvPr id="43" name="Rounded Rectangle 42">
            <a:hlinkClick r:id="rId2" action="ppaction://hlinksldjump"/>
          </p:cNvPr>
          <p:cNvSpPr/>
          <p:nvPr/>
        </p:nvSpPr>
        <p:spPr>
          <a:xfrm>
            <a:off x="214282" y="3143248"/>
            <a:ext cx="1500198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TITIK SETIMBANG</a:t>
            </a:r>
          </a:p>
          <a:p>
            <a:r>
              <a:rPr lang="id-ID" sz="1200" b="1" dirty="0" smtClean="0"/>
              <a:t>     MODEL</a:t>
            </a:r>
            <a:endParaRPr lang="id-ID" sz="1200" b="1" dirty="0"/>
          </a:p>
        </p:txBody>
      </p:sp>
      <p:sp>
        <p:nvSpPr>
          <p:cNvPr id="44" name="Rounded Rectangle 43">
            <a:hlinkClick r:id="rId7" action="ppaction://hlinksldjump"/>
          </p:cNvPr>
          <p:cNvSpPr/>
          <p:nvPr/>
        </p:nvSpPr>
        <p:spPr>
          <a:xfrm>
            <a:off x="214282" y="3571876"/>
            <a:ext cx="1714512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BILANGAN</a:t>
            </a:r>
          </a:p>
          <a:p>
            <a:r>
              <a:rPr lang="id-ID" sz="1200" b="1" dirty="0" smtClean="0"/>
              <a:t>    REPRODUKSI DASAR</a:t>
            </a:r>
            <a:endParaRPr lang="id-ID" sz="1200" b="1" dirty="0"/>
          </a:p>
        </p:txBody>
      </p:sp>
      <p:sp>
        <p:nvSpPr>
          <p:cNvPr id="45" name="Rounded Rectangle 44">
            <a:hlinkClick r:id="rId8" action="ppaction://hlinksldjump"/>
          </p:cNvPr>
          <p:cNvSpPr/>
          <p:nvPr/>
        </p:nvSpPr>
        <p:spPr>
          <a:xfrm>
            <a:off x="214282" y="4071942"/>
            <a:ext cx="128588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KESTABILAN</a:t>
            </a:r>
            <a:endParaRPr lang="id-ID" sz="1200" b="1" dirty="0"/>
          </a:p>
        </p:txBody>
      </p:sp>
      <p:sp>
        <p:nvSpPr>
          <p:cNvPr id="46" name="Rounded Rectangle 45">
            <a:hlinkClick r:id="rId9" action="ppaction://hlinksldjump"/>
          </p:cNvPr>
          <p:cNvSpPr/>
          <p:nvPr/>
        </p:nvSpPr>
        <p:spPr>
          <a:xfrm>
            <a:off x="214282" y="5000636"/>
            <a:ext cx="1285884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KESIMPULAN</a:t>
            </a:r>
            <a:endParaRPr lang="id-ID" sz="1200" b="1" dirty="0"/>
          </a:p>
        </p:txBody>
      </p:sp>
      <p:sp>
        <p:nvSpPr>
          <p:cNvPr id="47" name="Rounded Rectangle 46">
            <a:hlinkClick r:id="" action="ppaction://noaction"/>
          </p:cNvPr>
          <p:cNvSpPr/>
          <p:nvPr/>
        </p:nvSpPr>
        <p:spPr>
          <a:xfrm>
            <a:off x="214282" y="5429264"/>
            <a:ext cx="1285884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DAFTAR PUSTAKA</a:t>
            </a:r>
            <a:endParaRPr lang="id-ID" sz="1200" b="1" dirty="0"/>
          </a:p>
        </p:txBody>
      </p:sp>
      <p:sp>
        <p:nvSpPr>
          <p:cNvPr id="48" name="Down Ribbon 47">
            <a:hlinkClick r:id="rId10" action="ppaction://hlinksldjump"/>
          </p:cNvPr>
          <p:cNvSpPr/>
          <p:nvPr/>
        </p:nvSpPr>
        <p:spPr>
          <a:xfrm>
            <a:off x="214282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SEMINAR HASIL</a:t>
            </a:r>
          </a:p>
          <a:p>
            <a:pPr algn="ctr"/>
            <a:r>
              <a:rPr lang="id-ID" sz="1000" b="1" dirty="0" smtClean="0"/>
              <a:t>PENELITIAN</a:t>
            </a:r>
            <a:endParaRPr lang="id-ID" sz="1000" b="1" dirty="0"/>
          </a:p>
        </p:txBody>
      </p:sp>
      <p:sp>
        <p:nvSpPr>
          <p:cNvPr id="49" name="Pentagon 48">
            <a:hlinkClick r:id="rId6" action="ppaction://hlinksldjump"/>
          </p:cNvPr>
          <p:cNvSpPr/>
          <p:nvPr/>
        </p:nvSpPr>
        <p:spPr>
          <a:xfrm>
            <a:off x="214282" y="1931232"/>
            <a:ext cx="1785950" cy="571504"/>
          </a:xfrm>
          <a:prstGeom prst="homePlate">
            <a:avLst/>
          </a:prstGeom>
          <a:solidFill>
            <a:srgbClr val="FF9B9B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dirty="0" smtClean="0"/>
              <a:t>2.1 Diagram</a:t>
            </a:r>
          </a:p>
          <a:p>
            <a:r>
              <a:rPr lang="id-ID" sz="1100" dirty="0" smtClean="0"/>
              <a:t>      Kompartemen Model </a:t>
            </a:r>
          </a:p>
          <a:p>
            <a:r>
              <a:rPr lang="id-ID" sz="1100" dirty="0" smtClean="0"/>
              <a:t>      Epidemik Dua Grup</a:t>
            </a:r>
          </a:p>
        </p:txBody>
      </p:sp>
      <p:sp>
        <p:nvSpPr>
          <p:cNvPr id="50" name="Pentagon 49">
            <a:hlinkClick r:id="rId11" action="ppaction://hlinksldjump"/>
          </p:cNvPr>
          <p:cNvSpPr/>
          <p:nvPr/>
        </p:nvSpPr>
        <p:spPr>
          <a:xfrm>
            <a:off x="214282" y="2597622"/>
            <a:ext cx="1714512" cy="500066"/>
          </a:xfrm>
          <a:prstGeom prst="homePlate">
            <a:avLst/>
          </a:prstGeom>
          <a:solidFill>
            <a:srgbClr val="FF9B9B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dirty="0" smtClean="0"/>
              <a:t>2.2 </a:t>
            </a:r>
            <a:r>
              <a:rPr lang="id-ID" sz="1100" dirty="0" smtClean="0">
                <a:latin typeface="Times New Roman"/>
                <a:ea typeface="Times New Roman"/>
              </a:rPr>
              <a:t>Epidemic Model of Two Groups and the Solution Area </a:t>
            </a:r>
            <a:endParaRPr lang="id-ID" sz="1100" dirty="0" smtClean="0"/>
          </a:p>
        </p:txBody>
      </p:sp>
      <p:sp>
        <p:nvSpPr>
          <p:cNvPr id="51" name="Rounded Rectangle 50">
            <a:hlinkClick r:id="rId12" action="ppaction://hlinksldjump"/>
          </p:cNvPr>
          <p:cNvSpPr/>
          <p:nvPr/>
        </p:nvSpPr>
        <p:spPr>
          <a:xfrm>
            <a:off x="220040" y="4543504"/>
            <a:ext cx="128588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HASIL DAN </a:t>
            </a:r>
          </a:p>
          <a:p>
            <a:r>
              <a:rPr lang="id-ID" sz="1200" b="1" dirty="0" smtClean="0"/>
              <a:t>     DISKUSI</a:t>
            </a:r>
            <a:endParaRPr lang="id-ID" sz="1200" b="1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2195736" y="836712"/>
            <a:ext cx="6674710" cy="792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SG" sz="1400" dirty="0" smtClean="0"/>
              <a:t>Epidemic model that consist of two groups are differential equation of epidemic model system with or can also be called as epidemic 2-Group. If given the equation of the infection rate  , then system of differential equations become :</a:t>
            </a:r>
            <a:endParaRPr lang="en-US" sz="1400" dirty="0" smtClean="0"/>
          </a:p>
          <a:p>
            <a:pPr algn="ctr"/>
            <a:endParaRPr lang="id-ID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142844" y="214290"/>
            <a:ext cx="1928826" cy="5929354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ounded Rectangle 26">
            <a:hlinkClick r:id="rId5" action="ppaction://hlinksldjump"/>
          </p:cNvPr>
          <p:cNvSpPr/>
          <p:nvPr/>
        </p:nvSpPr>
        <p:spPr>
          <a:xfrm>
            <a:off x="21428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28" name="Rounded Rectangle 27">
            <a:hlinkClick r:id="rId6" action="ppaction://hlinksldjump"/>
          </p:cNvPr>
          <p:cNvSpPr/>
          <p:nvPr/>
        </p:nvSpPr>
        <p:spPr>
          <a:xfrm>
            <a:off x="21428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id-ID" sz="1200" b="1" dirty="0" smtClean="0"/>
              <a:t>2. EPIDEMIC MODEL of TWO GROUPS</a:t>
            </a:r>
            <a:endParaRPr lang="id-ID" sz="1200" b="1" dirty="0"/>
          </a:p>
        </p:txBody>
      </p:sp>
      <p:sp>
        <p:nvSpPr>
          <p:cNvPr id="29" name="Rounded Rectangle 28">
            <a:hlinkClick r:id="rId2" action="ppaction://hlinksldjump"/>
          </p:cNvPr>
          <p:cNvSpPr/>
          <p:nvPr/>
        </p:nvSpPr>
        <p:spPr>
          <a:xfrm>
            <a:off x="214282" y="3214686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30" name="Rounded Rectangle 29">
            <a:hlinkClick r:id="rId7" action="ppaction://hlinksldjump"/>
          </p:cNvPr>
          <p:cNvSpPr/>
          <p:nvPr/>
        </p:nvSpPr>
        <p:spPr>
          <a:xfrm>
            <a:off x="214282" y="3714752"/>
            <a:ext cx="1857388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31" name="Rounded Rectangle 30">
            <a:hlinkClick r:id="rId8" action="ppaction://hlinksldjump"/>
          </p:cNvPr>
          <p:cNvSpPr/>
          <p:nvPr/>
        </p:nvSpPr>
        <p:spPr>
          <a:xfrm>
            <a:off x="214282" y="4214818"/>
            <a:ext cx="1785950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Local Equilibrium</a:t>
            </a:r>
            <a:endParaRPr lang="id-ID" sz="1200" b="1" dirty="0" smtClean="0"/>
          </a:p>
          <a:p>
            <a:r>
              <a:rPr lang="id-ID" sz="1200" b="1" dirty="0" smtClean="0"/>
              <a:t>    </a:t>
            </a:r>
            <a:r>
              <a:rPr lang="en-US" sz="1200" b="1" dirty="0" smtClean="0"/>
              <a:t> Point Stability</a:t>
            </a:r>
            <a:endParaRPr lang="id-ID" sz="1200" b="1" dirty="0"/>
          </a:p>
        </p:txBody>
      </p:sp>
      <p:sp>
        <p:nvSpPr>
          <p:cNvPr id="32" name="Rounded Rectangle 31">
            <a:hlinkClick r:id="rId9" action="ppaction://hlinksldjump"/>
          </p:cNvPr>
          <p:cNvSpPr/>
          <p:nvPr/>
        </p:nvSpPr>
        <p:spPr>
          <a:xfrm>
            <a:off x="214282" y="5429264"/>
            <a:ext cx="1285884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CONCLUTION</a:t>
            </a:r>
            <a:endParaRPr lang="id-ID" sz="1200" b="1" dirty="0"/>
          </a:p>
        </p:txBody>
      </p:sp>
      <p:sp>
        <p:nvSpPr>
          <p:cNvPr id="33" name="Down Ribbon 32">
            <a:hlinkClick r:id="rId10" action="ppaction://hlinksldjump"/>
          </p:cNvPr>
          <p:cNvSpPr/>
          <p:nvPr/>
        </p:nvSpPr>
        <p:spPr>
          <a:xfrm>
            <a:off x="214282" y="285728"/>
            <a:ext cx="1214446" cy="714380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  <a:p>
            <a:pPr algn="ctr"/>
            <a:endParaRPr lang="id-ID" sz="1000" b="1" dirty="0"/>
          </a:p>
        </p:txBody>
      </p:sp>
      <p:sp>
        <p:nvSpPr>
          <p:cNvPr id="34" name="Pentagon 33">
            <a:hlinkClick r:id="rId6" action="ppaction://hlinksldjump"/>
          </p:cNvPr>
          <p:cNvSpPr/>
          <p:nvPr/>
        </p:nvSpPr>
        <p:spPr>
          <a:xfrm>
            <a:off x="214282" y="1931232"/>
            <a:ext cx="1785950" cy="571504"/>
          </a:xfrm>
          <a:prstGeom prst="homePlate">
            <a:avLst/>
          </a:prstGeom>
          <a:solidFill>
            <a:srgbClr val="FF9B9B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dirty="0" smtClean="0"/>
              <a:t>2.1 </a:t>
            </a:r>
            <a:r>
              <a:rPr lang="en-US" sz="1100" kern="0" dirty="0" err="1" smtClean="0"/>
              <a:t>Compartmen</a:t>
            </a:r>
            <a:r>
              <a:rPr lang="en-US" sz="1100" kern="0" dirty="0" smtClean="0"/>
              <a:t> </a:t>
            </a:r>
            <a:endParaRPr lang="id-ID" sz="1100" kern="0" dirty="0" smtClean="0"/>
          </a:p>
          <a:p>
            <a:r>
              <a:rPr lang="id-ID" sz="1100" kern="0" dirty="0" smtClean="0"/>
              <a:t>       </a:t>
            </a:r>
            <a:r>
              <a:rPr lang="en-US" sz="1100" kern="0" dirty="0" smtClean="0"/>
              <a:t>Diagram of Epidemic</a:t>
            </a:r>
            <a:endParaRPr lang="id-ID" sz="1100" kern="0" dirty="0" smtClean="0"/>
          </a:p>
          <a:p>
            <a:r>
              <a:rPr lang="id-ID" sz="1100" kern="0" dirty="0" smtClean="0"/>
              <a:t>      </a:t>
            </a:r>
            <a:r>
              <a:rPr lang="en-US" sz="1100" kern="0" dirty="0" smtClean="0"/>
              <a:t> Two Group Model</a:t>
            </a:r>
            <a:endParaRPr lang="id-ID" sz="1100" dirty="0" smtClean="0"/>
          </a:p>
        </p:txBody>
      </p:sp>
      <p:sp>
        <p:nvSpPr>
          <p:cNvPr id="35" name="Pentagon 34">
            <a:hlinkClick r:id="rId11" action="ppaction://hlinksldjump"/>
          </p:cNvPr>
          <p:cNvSpPr/>
          <p:nvPr/>
        </p:nvSpPr>
        <p:spPr>
          <a:xfrm>
            <a:off x="214282" y="2597622"/>
            <a:ext cx="1714512" cy="500066"/>
          </a:xfrm>
          <a:prstGeom prst="homePlate">
            <a:avLst/>
          </a:prstGeom>
          <a:solidFill>
            <a:srgbClr val="FF9B9B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dirty="0" smtClean="0"/>
              <a:t>2.2 </a:t>
            </a:r>
            <a:r>
              <a:rPr lang="id-ID" sz="1100" dirty="0" smtClean="0">
                <a:latin typeface="Times New Roman"/>
                <a:ea typeface="Times New Roman"/>
              </a:rPr>
              <a:t>Epidemic Model of </a:t>
            </a:r>
          </a:p>
          <a:p>
            <a:r>
              <a:rPr lang="id-ID" sz="1100" dirty="0" smtClean="0">
                <a:latin typeface="Times New Roman"/>
                <a:ea typeface="Times New Roman"/>
              </a:rPr>
              <a:t>      Two Groups and the</a:t>
            </a:r>
          </a:p>
          <a:p>
            <a:r>
              <a:rPr lang="id-ID" sz="1100" dirty="0" smtClean="0">
                <a:latin typeface="Times New Roman"/>
                <a:ea typeface="Times New Roman"/>
              </a:rPr>
              <a:t>      Solution Area </a:t>
            </a:r>
            <a:endParaRPr lang="id-ID" sz="1100" dirty="0" smtClean="0"/>
          </a:p>
        </p:txBody>
      </p:sp>
      <p:sp>
        <p:nvSpPr>
          <p:cNvPr id="52" name="Rounded Rectangle 51">
            <a:hlinkClick r:id="rId12" action="ppaction://hlinksldjump"/>
          </p:cNvPr>
          <p:cNvSpPr/>
          <p:nvPr/>
        </p:nvSpPr>
        <p:spPr>
          <a:xfrm>
            <a:off x="214282" y="4857760"/>
            <a:ext cx="1423002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and</a:t>
            </a:r>
          </a:p>
          <a:p>
            <a:r>
              <a:rPr lang="id-ID" sz="1200" b="1" dirty="0" smtClean="0"/>
              <a:t>     Discussion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8" name="Left Arrow 7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9" name="Action Button: Home 8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>
            <a:hlinkClick r:id="" action="ppaction://hlinkshowjump?jump=nextslide"/>
          </p:cNvPr>
          <p:cNvSpPr/>
          <p:nvPr/>
        </p:nvSpPr>
        <p:spPr>
          <a:xfrm>
            <a:off x="5500694" y="6143644"/>
            <a:ext cx="3214710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Disease Free Equilibrium Point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2357422" y="181146"/>
            <a:ext cx="4662850" cy="85723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spcAft>
                <a:spcPts val="0"/>
              </a:spcAft>
            </a:pPr>
            <a:endParaRPr lang="id-ID" sz="2800" dirty="0" smtClean="0">
              <a:latin typeface="Times New Roman"/>
              <a:ea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5974" y="214290"/>
            <a:ext cx="2100010" cy="5929354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ed Rectangle 29">
            <a:hlinkClick r:id="rId2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TWO GROUPS</a:t>
            </a:r>
            <a:endParaRPr lang="id-ID" sz="1200" b="1" dirty="0"/>
          </a:p>
        </p:txBody>
      </p:sp>
      <p:sp>
        <p:nvSpPr>
          <p:cNvPr id="35" name="Rounded Rectangle 34">
            <a:hlinkClick r:id="rId4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.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36" name="Down Ribbon 35">
            <a:hlinkClick r:id="rId5" action="ppaction://hlinksldjump"/>
          </p:cNvPr>
          <p:cNvSpPr/>
          <p:nvPr/>
        </p:nvSpPr>
        <p:spPr>
          <a:xfrm>
            <a:off x="257412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600" dirty="0" smtClean="0"/>
          </a:p>
          <a:p>
            <a:pPr algn="ctr"/>
            <a:r>
              <a:rPr lang="id-ID" sz="1600" dirty="0" smtClean="0"/>
              <a:t>ICMSFM 2014</a:t>
            </a:r>
            <a:endParaRPr lang="id-ID" sz="1600" b="1" dirty="0" smtClean="0"/>
          </a:p>
          <a:p>
            <a:pPr algn="ctr"/>
            <a:endParaRPr lang="id-ID" sz="1000" b="1" dirty="0"/>
          </a:p>
        </p:txBody>
      </p:sp>
      <p:sp>
        <p:nvSpPr>
          <p:cNvPr id="37" name="Pentagon 36">
            <a:hlinkClick r:id="rId6" action="ppaction://hlinksldjump"/>
          </p:cNvPr>
          <p:cNvSpPr/>
          <p:nvPr/>
        </p:nvSpPr>
        <p:spPr>
          <a:xfrm>
            <a:off x="278032" y="2415844"/>
            <a:ext cx="1980582" cy="48038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Disease Free Equilibrium Point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38" name="Pentagon 37">
            <a:hlinkClick r:id="rId7" action="ppaction://hlinksldjump"/>
          </p:cNvPr>
          <p:cNvSpPr/>
          <p:nvPr/>
        </p:nvSpPr>
        <p:spPr>
          <a:xfrm>
            <a:off x="285720" y="3071810"/>
            <a:ext cx="1857388" cy="5000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Endemic Equilibrium Point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hlinkClick r:id="rId8" action="ppaction://hlinksldjump"/>
          </p:cNvPr>
          <p:cNvSpPr/>
          <p:nvPr/>
        </p:nvSpPr>
        <p:spPr>
          <a:xfrm>
            <a:off x="257412" y="3760312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42" name="Rounded Rectangle 41">
            <a:hlinkClick r:id="rId9" action="ppaction://hlinksldjump"/>
          </p:cNvPr>
          <p:cNvSpPr/>
          <p:nvPr/>
        </p:nvSpPr>
        <p:spPr>
          <a:xfrm>
            <a:off x="285720" y="4357694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43" name="Rounded Rectangle 42">
            <a:hlinkClick r:id="rId10" action="ppaction://hlinksldjump"/>
          </p:cNvPr>
          <p:cNvSpPr/>
          <p:nvPr/>
        </p:nvSpPr>
        <p:spPr>
          <a:xfrm>
            <a:off x="214282" y="5143512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44" name="Rounded Rectangle 43">
            <a:hlinkClick r:id="rId11" action="ppaction://hlinksldjump"/>
          </p:cNvPr>
          <p:cNvSpPr/>
          <p:nvPr/>
        </p:nvSpPr>
        <p:spPr>
          <a:xfrm>
            <a:off x="357158" y="5715016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16871" y="249631"/>
            <a:ext cx="453650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355880" y="1115162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Equilibrium point is a point where it’s characteristic is invariant with time. Then the equilibrium points are taken from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1412776"/>
            <a:ext cx="2376264" cy="432047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40547" y="1814046"/>
            <a:ext cx="4752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and the equation 1 – 6 become: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411760" y="2126952"/>
          <a:ext cx="6048672" cy="2850220"/>
        </p:xfrm>
        <a:graphic>
          <a:graphicData uri="http://schemas.openxmlformats.org/drawingml/2006/table">
            <a:tbl>
              <a:tblPr/>
              <a:tblGrid>
                <a:gridCol w="3600400"/>
                <a:gridCol w="2448272"/>
              </a:tblGrid>
              <a:tr h="437952">
                <a:tc>
                  <a:txBody>
                    <a:bodyPr/>
                    <a:lstStyle/>
                    <a:p>
                      <a:pPr marL="0" marR="43053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(8)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(9)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(10)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(11)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(12)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954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(13)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4928" y="2104916"/>
            <a:ext cx="2675535" cy="504056"/>
          </a:xfrm>
          <a:prstGeom prst="rect">
            <a:avLst/>
          </a:prstGeom>
          <a:noFill/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0835" y="2542075"/>
            <a:ext cx="2823841" cy="531996"/>
          </a:xfrm>
          <a:prstGeom prst="rect">
            <a:avLst/>
          </a:prstGeom>
          <a:noFill/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3" y="3121841"/>
            <a:ext cx="2016224" cy="267780"/>
          </a:xfrm>
          <a:prstGeom prst="rect">
            <a:avLst/>
          </a:prstGeom>
          <a:noFill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3480756"/>
            <a:ext cx="2376264" cy="668324"/>
          </a:xfrm>
          <a:prstGeom prst="rect">
            <a:avLst/>
          </a:prstGeom>
          <a:noFill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1852" y="4077072"/>
            <a:ext cx="2520280" cy="519683"/>
          </a:xfrm>
          <a:prstGeom prst="rect">
            <a:avLst/>
          </a:prstGeom>
          <a:noFill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2843" y="4653137"/>
            <a:ext cx="1872208" cy="288032"/>
          </a:xfrm>
          <a:prstGeom prst="rect">
            <a:avLst/>
          </a:prstGeom>
          <a:noFill/>
        </p:spPr>
      </p:pic>
      <p:sp>
        <p:nvSpPr>
          <p:cNvPr id="47" name="Rectangle 46"/>
          <p:cNvSpPr/>
          <p:nvPr/>
        </p:nvSpPr>
        <p:spPr>
          <a:xfrm>
            <a:off x="2483768" y="5013176"/>
            <a:ext cx="6192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 smtClean="0"/>
              <a:t>There are four equilibrium points achieved. They are equilibrium point of disease free, endemic point, a point where first group are disease free while second group are endemic, and a point where first group are endemic while second group are disease free.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8" name="Left Arrow 7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9" name="Action Button: Home 8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>
            <a:hlinkClick r:id="" action="ppaction://hlinkshowjump?jump=nextslide"/>
          </p:cNvPr>
          <p:cNvSpPr/>
          <p:nvPr/>
        </p:nvSpPr>
        <p:spPr>
          <a:xfrm>
            <a:off x="5786446" y="6143644"/>
            <a:ext cx="2928958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Endemic Equilibrium Point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428860" y="274638"/>
            <a:ext cx="6257940" cy="654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3.1.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Disease Free Equilibrium Point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555776" y="1196752"/>
            <a:ext cx="6286544" cy="457374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id-ID" sz="1400" dirty="0" smtClean="0"/>
          </a:p>
          <a:p>
            <a:pPr marL="0" indent="0">
              <a:buNone/>
            </a:pPr>
            <a:endParaRPr lang="id-ID" sz="1400" dirty="0" smtClean="0"/>
          </a:p>
          <a:p>
            <a:pPr marL="0" indent="0">
              <a:buNone/>
            </a:pPr>
            <a:endParaRPr lang="id-ID" sz="1400" dirty="0" smtClean="0"/>
          </a:p>
          <a:p>
            <a:pPr marL="0" indent="0">
              <a:buNone/>
            </a:pPr>
            <a:endParaRPr lang="id-ID" sz="1400" dirty="0" smtClean="0"/>
          </a:p>
          <a:p>
            <a:pPr marL="0" indent="0">
              <a:buNone/>
            </a:pPr>
            <a:endParaRPr lang="id-ID" sz="1400" dirty="0" smtClean="0"/>
          </a:p>
          <a:p>
            <a:pPr marL="0" indent="0">
              <a:buNone/>
            </a:pPr>
            <a:endParaRPr lang="id-ID" sz="1400" dirty="0" smtClean="0"/>
          </a:p>
          <a:p>
            <a:pPr marL="0" indent="0">
              <a:buNone/>
            </a:pPr>
            <a:r>
              <a:rPr lang="id-ID" sz="1400" dirty="0" smtClean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id-ID" sz="1400" dirty="0" smtClean="0"/>
          </a:p>
          <a:p>
            <a:pPr marL="0" indent="0">
              <a:buNone/>
            </a:pPr>
            <a:endParaRPr lang="id-ID" sz="1400" dirty="0"/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398155"/>
            <a:ext cx="1656184" cy="3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645024"/>
            <a:ext cx="1584176" cy="40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185974" y="214290"/>
            <a:ext cx="2100010" cy="5929354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PENDAHULUAN</a:t>
            </a:r>
            <a:endParaRPr lang="id-ID" sz="1200" b="1" dirty="0"/>
          </a:p>
        </p:txBody>
      </p:sp>
      <p:sp>
        <p:nvSpPr>
          <p:cNvPr id="32" name="Rounded Rectangle 31">
            <a:hlinkClick r:id="rId5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MODEL EPIDEMIK DUA GRUP</a:t>
            </a:r>
            <a:endParaRPr lang="id-ID" sz="1200" b="1" dirty="0"/>
          </a:p>
        </p:txBody>
      </p:sp>
      <p:sp>
        <p:nvSpPr>
          <p:cNvPr id="33" name="Rounded Rectangle 32">
            <a:hlinkClick r:id="rId6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TITIK SETIMBANG</a:t>
            </a:r>
          </a:p>
          <a:p>
            <a:r>
              <a:rPr lang="id-ID" sz="1200" b="1" dirty="0" smtClean="0"/>
              <a:t>     MODEL</a:t>
            </a:r>
            <a:endParaRPr lang="id-ID" sz="1200" b="1" dirty="0"/>
          </a:p>
        </p:txBody>
      </p:sp>
      <p:sp>
        <p:nvSpPr>
          <p:cNvPr id="45" name="Down Ribbon 44">
            <a:hlinkClick r:id="rId7" action="ppaction://hlinksldjump"/>
          </p:cNvPr>
          <p:cNvSpPr/>
          <p:nvPr/>
        </p:nvSpPr>
        <p:spPr>
          <a:xfrm>
            <a:off x="257412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SEMINAR HASIL</a:t>
            </a:r>
          </a:p>
          <a:p>
            <a:pPr algn="ctr"/>
            <a:r>
              <a:rPr lang="id-ID" sz="1000" b="1" dirty="0" smtClean="0"/>
              <a:t>PENELITIAN</a:t>
            </a:r>
            <a:endParaRPr lang="id-ID" sz="1000" b="1" dirty="0"/>
          </a:p>
        </p:txBody>
      </p:sp>
      <p:sp>
        <p:nvSpPr>
          <p:cNvPr id="46" name="Pentagon 45">
            <a:hlinkClick r:id="rId8" action="ppaction://hlinksldjump"/>
          </p:cNvPr>
          <p:cNvSpPr/>
          <p:nvPr/>
        </p:nvSpPr>
        <p:spPr>
          <a:xfrm>
            <a:off x="233964" y="2305674"/>
            <a:ext cx="1857388" cy="357190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Disease Free Equilibrium Point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47" name="Pentagon 46">
            <a:hlinkClick r:id="rId9" action="ppaction://hlinksldjump"/>
          </p:cNvPr>
          <p:cNvSpPr/>
          <p:nvPr/>
        </p:nvSpPr>
        <p:spPr>
          <a:xfrm>
            <a:off x="233964" y="2691172"/>
            <a:ext cx="1857388" cy="21431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dirty="0" smtClean="0"/>
              <a:t>Titik Setimbang Endemik</a:t>
            </a:r>
            <a:endParaRPr lang="id-ID" sz="1200" dirty="0"/>
          </a:p>
        </p:txBody>
      </p:sp>
      <p:sp>
        <p:nvSpPr>
          <p:cNvPr id="48" name="Pentagon 47">
            <a:hlinkClick r:id="rId10" action="ppaction://hlinksldjump"/>
          </p:cNvPr>
          <p:cNvSpPr/>
          <p:nvPr/>
        </p:nvSpPr>
        <p:spPr>
          <a:xfrm>
            <a:off x="239722" y="2947084"/>
            <a:ext cx="1857388" cy="339040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000" dirty="0" smtClean="0"/>
              <a:t>T Set dmn grup pert bbs pnykt dan grup kedua terj endemik</a:t>
            </a:r>
            <a:endParaRPr lang="id-ID" sz="1000" dirty="0"/>
          </a:p>
        </p:txBody>
      </p:sp>
      <p:sp>
        <p:nvSpPr>
          <p:cNvPr id="49" name="Pentagon 48">
            <a:hlinkClick r:id="rId11" action="ppaction://hlinksldjump"/>
          </p:cNvPr>
          <p:cNvSpPr/>
          <p:nvPr/>
        </p:nvSpPr>
        <p:spPr>
          <a:xfrm>
            <a:off x="233964" y="3357562"/>
            <a:ext cx="2000264" cy="357190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000" dirty="0" smtClean="0"/>
              <a:t>T Set dmn grup pert terj endemik dan grup kedua bbs pnykt </a:t>
            </a:r>
            <a:endParaRPr lang="id-ID" sz="1000" dirty="0"/>
          </a:p>
        </p:txBody>
      </p:sp>
      <p:sp>
        <p:nvSpPr>
          <p:cNvPr id="50" name="Rounded Rectangle 49">
            <a:hlinkClick r:id="rId10" action="ppaction://hlinksldjump"/>
          </p:cNvPr>
          <p:cNvSpPr/>
          <p:nvPr/>
        </p:nvSpPr>
        <p:spPr>
          <a:xfrm>
            <a:off x="257412" y="3786190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REPRODUCTION</a:t>
            </a:r>
          </a:p>
          <a:p>
            <a:r>
              <a:rPr lang="id-ID" sz="1200" b="1" dirty="0" smtClean="0"/>
              <a:t>    NUMBER</a:t>
            </a:r>
            <a:endParaRPr lang="id-ID" sz="1200" b="1" dirty="0"/>
          </a:p>
        </p:txBody>
      </p:sp>
      <p:sp>
        <p:nvSpPr>
          <p:cNvPr id="51" name="Rounded Rectangle 50">
            <a:hlinkClick r:id="rId11" action="ppaction://hlinksldjump"/>
          </p:cNvPr>
          <p:cNvSpPr/>
          <p:nvPr/>
        </p:nvSpPr>
        <p:spPr>
          <a:xfrm>
            <a:off x="257412" y="4249322"/>
            <a:ext cx="1742820" cy="60843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STABILITY</a:t>
            </a:r>
            <a:endParaRPr lang="id-ID" sz="1200" b="1" dirty="0"/>
          </a:p>
        </p:txBody>
      </p:sp>
      <p:sp>
        <p:nvSpPr>
          <p:cNvPr id="52" name="Rounded Rectangle 51">
            <a:hlinkClick r:id="rId12" action="ppaction://hlinksldjump"/>
          </p:cNvPr>
          <p:cNvSpPr/>
          <p:nvPr/>
        </p:nvSpPr>
        <p:spPr>
          <a:xfrm>
            <a:off x="285720" y="5072074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HASIL DAN DISKUSI</a:t>
            </a:r>
            <a:endParaRPr lang="id-ID" sz="1200" b="1" dirty="0"/>
          </a:p>
        </p:txBody>
      </p:sp>
      <p:sp>
        <p:nvSpPr>
          <p:cNvPr id="53" name="Rounded Rectangle 52">
            <a:hlinkClick r:id="rId13" action="ppaction://hlinksldjump"/>
          </p:cNvPr>
          <p:cNvSpPr/>
          <p:nvPr/>
        </p:nvSpPr>
        <p:spPr>
          <a:xfrm>
            <a:off x="285720" y="5643578"/>
            <a:ext cx="1599944" cy="2143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KESIMPULAN</a:t>
            </a:r>
            <a:endParaRPr lang="id-ID" sz="1200" b="1" dirty="0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3899" y="1212880"/>
            <a:ext cx="675075" cy="216024"/>
          </a:xfrm>
          <a:prstGeom prst="rect">
            <a:avLst/>
          </a:prstGeom>
          <a:noFill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1157795"/>
            <a:ext cx="234027" cy="288034"/>
          </a:xfrm>
          <a:prstGeom prst="rect">
            <a:avLst/>
          </a:prstGeom>
          <a:noFill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1" y="1700808"/>
            <a:ext cx="792088" cy="254066"/>
          </a:xfrm>
          <a:prstGeom prst="rect">
            <a:avLst/>
          </a:prstGeom>
          <a:noFill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276872"/>
            <a:ext cx="1656184" cy="219962"/>
          </a:xfrm>
          <a:prstGeom prst="rect">
            <a:avLst/>
          </a:prstGeom>
          <a:noFill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2673" y="2525947"/>
            <a:ext cx="1080120" cy="244827"/>
          </a:xfrm>
          <a:prstGeom prst="rect">
            <a:avLst/>
          </a:prstGeom>
          <a:noFill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824996"/>
            <a:ext cx="508292" cy="216024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57364" y="2276872"/>
            <a:ext cx="1728192" cy="225994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57364" y="2553887"/>
            <a:ext cx="1080120" cy="244827"/>
          </a:xfrm>
          <a:prstGeom prst="rect">
            <a:avLst/>
          </a:prstGeom>
          <a:noFill/>
        </p:spPr>
      </p:pic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1354" y="2852936"/>
            <a:ext cx="550431" cy="233933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461734" y="1140599"/>
            <a:ext cx="7861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When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680759" y="1136501"/>
            <a:ext cx="4131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it will have free disease equilibrium point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472751" y="1390742"/>
            <a:ext cx="64833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all the individuals are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Susceptible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or will have no any spread of disease in both of groups. By substituting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456623" y="1912460"/>
            <a:ext cx="396044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to equation (10) and (13) will give: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774622" y="2232804"/>
            <a:ext cx="864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And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30182" y="1146778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, where </a:t>
            </a:r>
            <a:endParaRPr lang="en-US" sz="1600" dirty="0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2405854" y="3212976"/>
            <a:ext cx="55446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This result substituted to equation (8) and (11) resulting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483768" y="4149080"/>
            <a:ext cx="62646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Thus the disease free equilibrium point for this epidemic two group model can be written as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810949" y="4388673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with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2662" y="4409172"/>
            <a:ext cx="12988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Rectangle 56"/>
          <p:cNvSpPr/>
          <p:nvPr/>
        </p:nvSpPr>
        <p:spPr>
          <a:xfrm>
            <a:off x="185974" y="214290"/>
            <a:ext cx="2100010" cy="5929354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ounded Rectangle 57">
            <a:hlinkClick r:id="rId4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59" name="Rounded Rectangle 58">
            <a:hlinkClick r:id="rId5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60" name="Rounded Rectangle 59">
            <a:hlinkClick r:id="rId6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61" name="Down Ribbon 60">
            <a:hlinkClick r:id="rId7" action="ppaction://hlinksldjump"/>
          </p:cNvPr>
          <p:cNvSpPr/>
          <p:nvPr/>
        </p:nvSpPr>
        <p:spPr>
          <a:xfrm>
            <a:off x="257412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600" dirty="0" smtClean="0"/>
          </a:p>
          <a:p>
            <a:pPr algn="ctr"/>
            <a:r>
              <a:rPr lang="id-ID" sz="1600" dirty="0" smtClean="0"/>
              <a:t>ICMSFM 2014</a:t>
            </a:r>
            <a:endParaRPr lang="id-ID" sz="1600" b="1" dirty="0" smtClean="0"/>
          </a:p>
          <a:p>
            <a:pPr algn="ctr"/>
            <a:endParaRPr lang="id-ID" sz="1000" b="1" dirty="0"/>
          </a:p>
        </p:txBody>
      </p:sp>
      <p:sp>
        <p:nvSpPr>
          <p:cNvPr id="62" name="Pentagon 61">
            <a:hlinkClick r:id="rId8" action="ppaction://hlinksldjump"/>
          </p:cNvPr>
          <p:cNvSpPr/>
          <p:nvPr/>
        </p:nvSpPr>
        <p:spPr>
          <a:xfrm>
            <a:off x="278032" y="2415844"/>
            <a:ext cx="1980582" cy="48038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Disease Free Equilibrium Point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63" name="Pentagon 62">
            <a:hlinkClick r:id="rId9" action="ppaction://hlinksldjump"/>
          </p:cNvPr>
          <p:cNvSpPr/>
          <p:nvPr/>
        </p:nvSpPr>
        <p:spPr>
          <a:xfrm>
            <a:off x="285720" y="3071810"/>
            <a:ext cx="1857388" cy="5000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Endemic Equilibrium Point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Rounded Rectangle 63">
            <a:hlinkClick r:id="rId10" action="ppaction://hlinksldjump"/>
          </p:cNvPr>
          <p:cNvSpPr/>
          <p:nvPr/>
        </p:nvSpPr>
        <p:spPr>
          <a:xfrm>
            <a:off x="257412" y="3760312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65" name="Rounded Rectangle 64">
            <a:hlinkClick r:id="rId11" action="ppaction://hlinksldjump"/>
          </p:cNvPr>
          <p:cNvSpPr/>
          <p:nvPr/>
        </p:nvSpPr>
        <p:spPr>
          <a:xfrm>
            <a:off x="285720" y="4357694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 STABILITY</a:t>
            </a:r>
            <a:endParaRPr lang="id-ID" sz="1200" b="1" dirty="0"/>
          </a:p>
        </p:txBody>
      </p:sp>
      <p:sp>
        <p:nvSpPr>
          <p:cNvPr id="66" name="Rounded Rectangle 65">
            <a:hlinkClick r:id="rId12" action="ppaction://hlinksldjump"/>
          </p:cNvPr>
          <p:cNvSpPr/>
          <p:nvPr/>
        </p:nvSpPr>
        <p:spPr>
          <a:xfrm>
            <a:off x="214282" y="5143512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67" name="Rounded Rectangle 66">
            <a:hlinkClick r:id="rId13" action="ppaction://hlinksldjump"/>
          </p:cNvPr>
          <p:cNvSpPr/>
          <p:nvPr/>
        </p:nvSpPr>
        <p:spPr>
          <a:xfrm>
            <a:off x="357158" y="5715016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8" name="Left Arrow 7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9" name="Action Button: Home 8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>
            <a:hlinkClick r:id="rId2" action="ppaction://hlinksldjump"/>
          </p:cNvPr>
          <p:cNvSpPr/>
          <p:nvPr/>
        </p:nvSpPr>
        <p:spPr>
          <a:xfrm>
            <a:off x="5500694" y="6143644"/>
            <a:ext cx="3214710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Basic Reproduction Number</a:t>
            </a:r>
            <a:endParaRPr lang="id-ID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843808" y="1124744"/>
            <a:ext cx="6043626" cy="4383087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SG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SG" sz="1800" dirty="0" smtClean="0">
                <a:latin typeface="Arial" pitchFamily="34" charset="0"/>
                <a:cs typeface="Arial" pitchFamily="34" charset="0"/>
              </a:rPr>
              <a:t>Endemic equilibrium point is a condition where the disease will always be inside the population in both of group. Endemic equilibrium point                                              depend on the infected populations from contagious disease with                  satisfy equations below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id-ID" sz="1400" dirty="0" smtClean="0">
              <a:ea typeface="Times New Roman"/>
            </a:endParaRPr>
          </a:p>
          <a:p>
            <a:pPr>
              <a:buNone/>
            </a:pPr>
            <a:r>
              <a:rPr lang="id-ID" sz="1400" dirty="0" smtClean="0">
                <a:ea typeface="Times New Roman"/>
              </a:rPr>
              <a:t>							</a:t>
            </a:r>
            <a:r>
              <a:rPr lang="id-ID" sz="1600" dirty="0" smtClean="0">
                <a:ea typeface="Times New Roman"/>
              </a:rPr>
              <a:t>(1)</a:t>
            </a:r>
          </a:p>
          <a:p>
            <a:pPr>
              <a:buNone/>
            </a:pPr>
            <a:endParaRPr lang="id-ID" sz="1400" dirty="0" smtClean="0">
              <a:ea typeface="Times New Roman"/>
            </a:endParaRPr>
          </a:p>
          <a:p>
            <a:pPr>
              <a:buNone/>
            </a:pPr>
            <a:endParaRPr lang="id-ID" sz="1400" dirty="0" smtClean="0">
              <a:ea typeface="Times New Roman"/>
            </a:endParaRPr>
          </a:p>
          <a:p>
            <a:pPr>
              <a:buNone/>
            </a:pPr>
            <a:r>
              <a:rPr lang="id-ID" sz="1400" dirty="0" smtClean="0">
                <a:ea typeface="Times New Roman"/>
              </a:rPr>
              <a:t>							</a:t>
            </a:r>
            <a:r>
              <a:rPr lang="id-ID" sz="1600" dirty="0" smtClean="0">
                <a:ea typeface="Times New Roman"/>
              </a:rPr>
              <a:t>(2)</a:t>
            </a:r>
          </a:p>
          <a:p>
            <a:pPr>
              <a:buNone/>
            </a:pPr>
            <a:endParaRPr lang="id-ID" sz="1400" dirty="0" smtClean="0">
              <a:ea typeface="Times New Roman"/>
            </a:endParaRPr>
          </a:p>
          <a:p>
            <a:pPr>
              <a:buNone/>
            </a:pPr>
            <a:r>
              <a:rPr lang="id-ID" sz="1400" dirty="0" smtClean="0">
                <a:ea typeface="Times New Roman"/>
              </a:rPr>
              <a:t>							</a:t>
            </a:r>
            <a:r>
              <a:rPr lang="id-ID" sz="1600" dirty="0" smtClean="0">
                <a:ea typeface="Times New Roman"/>
              </a:rPr>
              <a:t>(3)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00792" cy="72547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28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3.2	</a:t>
            </a:r>
            <a:endParaRPr lang="id-ID" sz="2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1471" y="1761799"/>
            <a:ext cx="2005207" cy="25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4256" y="2298906"/>
            <a:ext cx="8911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7577" y="2766764"/>
            <a:ext cx="2290006" cy="700130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7577" y="3422264"/>
            <a:ext cx="2487410" cy="710688"/>
          </a:xfrm>
          <a:prstGeom prst="rect">
            <a:avLst/>
          </a:prstGeom>
          <a:noFill/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9695" y="4137582"/>
            <a:ext cx="1763896" cy="299530"/>
          </a:xfrm>
          <a:prstGeom prst="rect">
            <a:avLst/>
          </a:prstGeom>
          <a:noFill/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7689" y="2748193"/>
            <a:ext cx="2001404" cy="608021"/>
          </a:xfrm>
          <a:prstGeom prst="rect">
            <a:avLst/>
          </a:prstGeom>
          <a:noFill/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3904" y="3461589"/>
            <a:ext cx="2241939" cy="640554"/>
          </a:xfrm>
          <a:prstGeom prst="rect">
            <a:avLst/>
          </a:prstGeom>
          <a:noFill/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45681" y="4190315"/>
            <a:ext cx="1631036" cy="274380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185974" y="214290"/>
            <a:ext cx="2100010" cy="5786478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ed Rectangle 30">
            <a:hlinkClick r:id="rId11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PENDAHULUAN</a:t>
            </a:r>
            <a:endParaRPr lang="id-ID" sz="1200" b="1" dirty="0"/>
          </a:p>
        </p:txBody>
      </p:sp>
      <p:sp>
        <p:nvSpPr>
          <p:cNvPr id="33" name="Rounded Rectangle 32">
            <a:hlinkClick r:id="rId12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MODEL EPIDEMIK DUA GRUP</a:t>
            </a:r>
            <a:endParaRPr lang="id-ID" sz="1200" b="1" dirty="0"/>
          </a:p>
        </p:txBody>
      </p:sp>
      <p:sp>
        <p:nvSpPr>
          <p:cNvPr id="34" name="Rounded Rectangle 33">
            <a:hlinkClick r:id="rId13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TITIK SETIMBANG</a:t>
            </a:r>
          </a:p>
          <a:p>
            <a:r>
              <a:rPr lang="id-ID" sz="1200" b="1" dirty="0" smtClean="0"/>
              <a:t>     MODEL</a:t>
            </a:r>
            <a:endParaRPr lang="id-ID" sz="1200" b="1" dirty="0"/>
          </a:p>
        </p:txBody>
      </p:sp>
      <p:sp>
        <p:nvSpPr>
          <p:cNvPr id="49" name="Down Ribbon 48">
            <a:hlinkClick r:id="rId14" action="ppaction://hlinksldjump"/>
          </p:cNvPr>
          <p:cNvSpPr/>
          <p:nvPr/>
        </p:nvSpPr>
        <p:spPr>
          <a:xfrm>
            <a:off x="257412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 b="1" dirty="0" smtClean="0"/>
              <a:t>SEMINAR HASIL</a:t>
            </a:r>
          </a:p>
          <a:p>
            <a:pPr algn="ctr"/>
            <a:r>
              <a:rPr lang="id-ID" sz="1000" b="1" dirty="0" smtClean="0"/>
              <a:t>PENELITIAN</a:t>
            </a:r>
            <a:endParaRPr lang="id-ID" sz="1000" b="1" dirty="0"/>
          </a:p>
        </p:txBody>
      </p:sp>
      <p:sp>
        <p:nvSpPr>
          <p:cNvPr id="50" name="Pentagon 49">
            <a:hlinkClick r:id="rId15" action="ppaction://hlinksldjump"/>
          </p:cNvPr>
          <p:cNvSpPr/>
          <p:nvPr/>
        </p:nvSpPr>
        <p:spPr>
          <a:xfrm>
            <a:off x="233964" y="2305674"/>
            <a:ext cx="1857388" cy="357190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tx1"/>
                </a:solidFill>
              </a:rPr>
              <a:t>Titik Setimbang Bebas Penyakit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51" name="Pentagon 50">
            <a:hlinkClick r:id="rId16" action="ppaction://hlinksldjump"/>
          </p:cNvPr>
          <p:cNvSpPr/>
          <p:nvPr/>
        </p:nvSpPr>
        <p:spPr>
          <a:xfrm>
            <a:off x="233964" y="2691172"/>
            <a:ext cx="1857388" cy="21431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dirty="0" smtClean="0"/>
              <a:t>Titik Setimbang Endemik</a:t>
            </a:r>
            <a:endParaRPr lang="id-ID" sz="1200" dirty="0"/>
          </a:p>
        </p:txBody>
      </p:sp>
      <p:sp>
        <p:nvSpPr>
          <p:cNvPr id="52" name="Pentagon 51">
            <a:hlinkClick r:id="rId2" action="ppaction://hlinksldjump"/>
          </p:cNvPr>
          <p:cNvSpPr/>
          <p:nvPr/>
        </p:nvSpPr>
        <p:spPr>
          <a:xfrm>
            <a:off x="239722" y="2947084"/>
            <a:ext cx="1857388" cy="339040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000" dirty="0" smtClean="0"/>
              <a:t>T Set dmn grup pert bbs pnykt dan grup kedua terj endemik</a:t>
            </a:r>
            <a:endParaRPr lang="id-ID" sz="1000" dirty="0"/>
          </a:p>
        </p:txBody>
      </p:sp>
      <p:sp>
        <p:nvSpPr>
          <p:cNvPr id="53" name="Pentagon 52">
            <a:hlinkClick r:id="rId17" action="ppaction://hlinksldjump"/>
          </p:cNvPr>
          <p:cNvSpPr/>
          <p:nvPr/>
        </p:nvSpPr>
        <p:spPr>
          <a:xfrm>
            <a:off x="233964" y="3357562"/>
            <a:ext cx="2000264" cy="357190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000" dirty="0" smtClean="0"/>
              <a:t>T Set dmn grup pert terj endemik dan grup kedua bbs pnykt </a:t>
            </a:r>
            <a:endParaRPr lang="id-ID" sz="1000" dirty="0"/>
          </a:p>
        </p:txBody>
      </p:sp>
      <p:sp>
        <p:nvSpPr>
          <p:cNvPr id="54" name="Rounded Rectangle 53">
            <a:hlinkClick r:id="rId2" action="ppaction://hlinksldjump"/>
          </p:cNvPr>
          <p:cNvSpPr/>
          <p:nvPr/>
        </p:nvSpPr>
        <p:spPr>
          <a:xfrm>
            <a:off x="257412" y="3751686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BILANGAN </a:t>
            </a:r>
          </a:p>
          <a:p>
            <a:r>
              <a:rPr lang="id-ID" sz="1200" b="1" dirty="0" smtClean="0"/>
              <a:t>    REPRODUKSI DASAR</a:t>
            </a:r>
            <a:endParaRPr lang="id-ID" sz="1200" b="1" dirty="0"/>
          </a:p>
        </p:txBody>
      </p:sp>
      <p:sp>
        <p:nvSpPr>
          <p:cNvPr id="55" name="Rounded Rectangle 54">
            <a:hlinkClick r:id="rId17" action="ppaction://hlinksldjump"/>
          </p:cNvPr>
          <p:cNvSpPr/>
          <p:nvPr/>
        </p:nvSpPr>
        <p:spPr>
          <a:xfrm>
            <a:off x="257412" y="4206192"/>
            <a:ext cx="1285884" cy="2943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KESTABILAN</a:t>
            </a:r>
            <a:endParaRPr lang="id-ID" sz="1200" b="1" dirty="0"/>
          </a:p>
        </p:txBody>
      </p:sp>
      <p:sp>
        <p:nvSpPr>
          <p:cNvPr id="56" name="Rounded Rectangle 55">
            <a:hlinkClick r:id="rId18" action="ppaction://hlinksldjump"/>
          </p:cNvPr>
          <p:cNvSpPr/>
          <p:nvPr/>
        </p:nvSpPr>
        <p:spPr>
          <a:xfrm>
            <a:off x="257412" y="4559616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HASIL DAN DISKUSI</a:t>
            </a:r>
            <a:endParaRPr lang="id-ID" sz="1200" b="1" dirty="0"/>
          </a:p>
        </p:txBody>
      </p:sp>
      <p:sp>
        <p:nvSpPr>
          <p:cNvPr id="57" name="Rounded Rectangle 56">
            <a:hlinkClick r:id="rId19" action="ppaction://hlinksldjump"/>
          </p:cNvPr>
          <p:cNvSpPr/>
          <p:nvPr/>
        </p:nvSpPr>
        <p:spPr>
          <a:xfrm>
            <a:off x="257412" y="4893358"/>
            <a:ext cx="1599944" cy="3215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KESIMPULAN</a:t>
            </a:r>
            <a:endParaRPr lang="id-ID" sz="1200" b="1" dirty="0"/>
          </a:p>
        </p:txBody>
      </p:sp>
      <p:sp>
        <p:nvSpPr>
          <p:cNvPr id="58" name="Rounded Rectangle 57">
            <a:hlinkClick r:id="" action="ppaction://noaction"/>
          </p:cNvPr>
          <p:cNvSpPr/>
          <p:nvPr/>
        </p:nvSpPr>
        <p:spPr>
          <a:xfrm>
            <a:off x="257412" y="5286388"/>
            <a:ext cx="1643074" cy="2143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DAFTAR PUSTAKA</a:t>
            </a:r>
            <a:endParaRPr lang="id-ID" sz="1200" b="1" dirty="0"/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289048" y="5585430"/>
            <a:ext cx="1285884" cy="35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ACCEPTANCE LETTER</a:t>
            </a:r>
            <a:endParaRPr lang="id-ID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3275856" y="360596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Endemic Equilibrium Point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5974" y="214290"/>
            <a:ext cx="2100010" cy="5929354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ounded Rectangle 46">
            <a:hlinkClick r:id="rId11" action="ppaction://hlinksldjump"/>
          </p:cNvPr>
          <p:cNvSpPr/>
          <p:nvPr/>
        </p:nvSpPr>
        <p:spPr>
          <a:xfrm>
            <a:off x="25741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48" name="Rounded Rectangle 47">
            <a:hlinkClick r:id="rId12" action="ppaction://hlinksldjump"/>
          </p:cNvPr>
          <p:cNvSpPr/>
          <p:nvPr/>
        </p:nvSpPr>
        <p:spPr>
          <a:xfrm>
            <a:off x="257412" y="1500174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59" name="Rounded Rectangle 58">
            <a:hlinkClick r:id="rId13" action="ppaction://hlinksldjump"/>
          </p:cNvPr>
          <p:cNvSpPr/>
          <p:nvPr/>
        </p:nvSpPr>
        <p:spPr>
          <a:xfrm>
            <a:off x="257412" y="1928802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60" name="Down Ribbon 59">
            <a:hlinkClick r:id="rId14" action="ppaction://hlinksldjump"/>
          </p:cNvPr>
          <p:cNvSpPr/>
          <p:nvPr/>
        </p:nvSpPr>
        <p:spPr>
          <a:xfrm>
            <a:off x="257412" y="285728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600" dirty="0" smtClean="0"/>
          </a:p>
          <a:p>
            <a:pPr algn="ctr"/>
            <a:r>
              <a:rPr lang="id-ID" sz="1600" dirty="0" smtClean="0"/>
              <a:t>ICMSFM 2014</a:t>
            </a:r>
            <a:endParaRPr lang="id-ID" sz="1600" b="1" dirty="0" smtClean="0"/>
          </a:p>
          <a:p>
            <a:pPr algn="ctr"/>
            <a:endParaRPr lang="id-ID" sz="1000" b="1" dirty="0"/>
          </a:p>
        </p:txBody>
      </p:sp>
      <p:sp>
        <p:nvSpPr>
          <p:cNvPr id="61" name="Pentagon 60">
            <a:hlinkClick r:id="rId15" action="ppaction://hlinksldjump"/>
          </p:cNvPr>
          <p:cNvSpPr/>
          <p:nvPr/>
        </p:nvSpPr>
        <p:spPr>
          <a:xfrm>
            <a:off x="278032" y="2415844"/>
            <a:ext cx="1980582" cy="480384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Disease Free Equilibrium Point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62" name="Pentagon 61">
            <a:hlinkClick r:id="rId16" action="ppaction://hlinksldjump"/>
          </p:cNvPr>
          <p:cNvSpPr/>
          <p:nvPr/>
        </p:nvSpPr>
        <p:spPr>
          <a:xfrm>
            <a:off x="285720" y="3071810"/>
            <a:ext cx="1857388" cy="500066"/>
          </a:xfrm>
          <a:prstGeom prst="homePlate">
            <a:avLst/>
          </a:prstGeom>
          <a:solidFill>
            <a:srgbClr val="FF99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Endemic Equilibrium Point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Rounded Rectangle 62">
            <a:hlinkClick r:id="rId2" action="ppaction://hlinksldjump"/>
          </p:cNvPr>
          <p:cNvSpPr/>
          <p:nvPr/>
        </p:nvSpPr>
        <p:spPr>
          <a:xfrm>
            <a:off x="257412" y="3760312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64" name="Rounded Rectangle 63">
            <a:hlinkClick r:id="rId17" action="ppaction://hlinksldjump"/>
          </p:cNvPr>
          <p:cNvSpPr/>
          <p:nvPr/>
        </p:nvSpPr>
        <p:spPr>
          <a:xfrm>
            <a:off x="285720" y="4357694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POINT STABILITY</a:t>
            </a:r>
            <a:endParaRPr lang="id-ID" sz="1200" b="1" dirty="0"/>
          </a:p>
        </p:txBody>
      </p:sp>
      <p:sp>
        <p:nvSpPr>
          <p:cNvPr id="65" name="Rounded Rectangle 64">
            <a:hlinkClick r:id="rId18" action="ppaction://hlinksldjump"/>
          </p:cNvPr>
          <p:cNvSpPr/>
          <p:nvPr/>
        </p:nvSpPr>
        <p:spPr>
          <a:xfrm>
            <a:off x="214282" y="5143512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66" name="Rounded Rectangle 65">
            <a:hlinkClick r:id="rId19" action="ppaction://hlinksldjump"/>
          </p:cNvPr>
          <p:cNvSpPr/>
          <p:nvPr/>
        </p:nvSpPr>
        <p:spPr>
          <a:xfrm>
            <a:off x="357158" y="5715016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28860" y="274638"/>
            <a:ext cx="6257940" cy="65403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800" b="1" dirty="0" smtClean="0"/>
              <a:t>4.	</a:t>
            </a:r>
            <a:r>
              <a:rPr lang="en-US" sz="2800" b="1" dirty="0" smtClean="0"/>
              <a:t> Basic Reproduction Number</a:t>
            </a:r>
            <a:endParaRPr lang="id-ID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39752" y="1052736"/>
            <a:ext cx="6408712" cy="457203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endParaRPr lang="id-ID" sz="1400" dirty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r>
              <a:rPr lang="id-ID" sz="1400" dirty="0" smtClean="0"/>
              <a:t>						</a:t>
            </a:r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id-ID" sz="1400" dirty="0"/>
          </a:p>
        </p:txBody>
      </p:sp>
      <p:sp>
        <p:nvSpPr>
          <p:cNvPr id="6" name="Right Arrow 5">
            <a:hlinkClick r:id="" action="ppaction://hlinkshowjump?jump=nextslide"/>
          </p:cNvPr>
          <p:cNvSpPr/>
          <p:nvPr/>
        </p:nvSpPr>
        <p:spPr>
          <a:xfrm>
            <a:off x="1643042" y="6215082"/>
            <a:ext cx="85725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NEXT</a:t>
            </a:r>
            <a:endParaRPr lang="id-ID" b="1" dirty="0"/>
          </a:p>
        </p:txBody>
      </p:sp>
      <p:sp>
        <p:nvSpPr>
          <p:cNvPr id="7" name="Left Arrow 6">
            <a:hlinkClick r:id="" action="ppaction://hlinkshowjump?jump=previousslide"/>
          </p:cNvPr>
          <p:cNvSpPr/>
          <p:nvPr/>
        </p:nvSpPr>
        <p:spPr>
          <a:xfrm>
            <a:off x="214282" y="6215082"/>
            <a:ext cx="857256" cy="42862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BACK</a:t>
            </a:r>
            <a:endParaRPr lang="id-ID" b="1" dirty="0"/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/>
        </p:nvSpPr>
        <p:spPr>
          <a:xfrm>
            <a:off x="1071538" y="6215082"/>
            <a:ext cx="571504" cy="428628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17032"/>
            <a:ext cx="628654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542" y="4500570"/>
            <a:ext cx="57245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85974" y="179786"/>
            <a:ext cx="2100010" cy="5892420"/>
          </a:xfrm>
          <a:prstGeom prst="rect">
            <a:avLst/>
          </a:prstGeom>
          <a:solidFill>
            <a:srgbClr val="FF6D6D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Down Ribbon 16">
            <a:hlinkClick r:id="rId4" action="ppaction://hlinksldjump"/>
          </p:cNvPr>
          <p:cNvSpPr/>
          <p:nvPr/>
        </p:nvSpPr>
        <p:spPr>
          <a:xfrm>
            <a:off x="395428" y="277102"/>
            <a:ext cx="1214446" cy="642942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ICMSFM 2014</a:t>
            </a:r>
            <a:endParaRPr lang="id-ID" sz="1400" b="1" dirty="0" smtClean="0"/>
          </a:p>
        </p:txBody>
      </p:sp>
      <p:sp>
        <p:nvSpPr>
          <p:cNvPr id="23" name="Right Arrow 22">
            <a:hlinkClick r:id="" action="ppaction://hlinkshowjump?jump=nextslide"/>
          </p:cNvPr>
          <p:cNvSpPr/>
          <p:nvPr/>
        </p:nvSpPr>
        <p:spPr>
          <a:xfrm>
            <a:off x="5072066" y="5929330"/>
            <a:ext cx="3643338" cy="64294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 Equilibrium Point Stability</a:t>
            </a:r>
            <a:endParaRPr lang="id-ID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411760" y="1027475"/>
            <a:ext cx="5688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From previous examination, it is known that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412776"/>
            <a:ext cx="2254987" cy="50405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1988840"/>
            <a:ext cx="3748111" cy="1008113"/>
          </a:xfrm>
          <a:prstGeom prst="rect">
            <a:avLst/>
          </a:prstGeom>
          <a:noFill/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3140968"/>
            <a:ext cx="189021" cy="216024"/>
          </a:xfrm>
          <a:prstGeom prst="rect">
            <a:avLst/>
          </a:prstGeom>
          <a:noFill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1317" y="3135062"/>
            <a:ext cx="229526" cy="216024"/>
          </a:xfrm>
          <a:prstGeom prst="rect">
            <a:avLst/>
          </a:prstGeom>
          <a:noFill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356993"/>
            <a:ext cx="1584176" cy="264030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274445" y="3066861"/>
            <a:ext cx="1008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To find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242805" y="3068960"/>
            <a:ext cx="48245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it should be found the Eigen value of the matrix    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0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2290572" y="3296796"/>
            <a:ext cx="1777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3017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from equation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86122" y="3312924"/>
            <a:ext cx="1015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will give :</a:t>
            </a:r>
            <a:endParaRPr lang="id-ID" sz="1600" dirty="0" smtClean="0"/>
          </a:p>
        </p:txBody>
      </p:sp>
      <p:sp>
        <p:nvSpPr>
          <p:cNvPr id="38" name="Rounded Rectangle 37">
            <a:hlinkClick r:id="rId10" action="ppaction://hlinksldjump"/>
          </p:cNvPr>
          <p:cNvSpPr/>
          <p:nvPr/>
        </p:nvSpPr>
        <p:spPr>
          <a:xfrm>
            <a:off x="367582" y="1071546"/>
            <a:ext cx="1428760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1. INTRODUCTION</a:t>
            </a:r>
            <a:endParaRPr lang="id-ID" sz="1200" b="1" dirty="0"/>
          </a:p>
        </p:txBody>
      </p:sp>
      <p:sp>
        <p:nvSpPr>
          <p:cNvPr id="39" name="Rounded Rectangle 38">
            <a:hlinkClick r:id="rId11" action="ppaction://hlinksldjump"/>
          </p:cNvPr>
          <p:cNvSpPr/>
          <p:nvPr/>
        </p:nvSpPr>
        <p:spPr>
          <a:xfrm>
            <a:off x="323514" y="1764582"/>
            <a:ext cx="171451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 startAt="2"/>
            </a:pPr>
            <a:r>
              <a:rPr lang="id-ID" sz="1200" b="1" dirty="0" smtClean="0"/>
              <a:t>EPIDEMIC MODEL of  TWO GROUPS</a:t>
            </a:r>
            <a:endParaRPr lang="id-ID" sz="1200" b="1" dirty="0"/>
          </a:p>
        </p:txBody>
      </p:sp>
      <p:sp>
        <p:nvSpPr>
          <p:cNvPr id="40" name="Rounded Rectangle 39">
            <a:hlinkClick r:id="rId12" action="ppaction://hlinksldjump"/>
          </p:cNvPr>
          <p:cNvSpPr/>
          <p:nvPr/>
        </p:nvSpPr>
        <p:spPr>
          <a:xfrm>
            <a:off x="345548" y="2435584"/>
            <a:ext cx="1671382" cy="35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3.  MODEL </a:t>
            </a:r>
          </a:p>
          <a:p>
            <a:r>
              <a:rPr lang="id-ID" sz="1200" b="1" dirty="0" smtClean="0"/>
              <a:t>    EQUILIBRIUM POINT</a:t>
            </a:r>
            <a:endParaRPr lang="id-ID" sz="1200" b="1" dirty="0"/>
          </a:p>
        </p:txBody>
      </p:sp>
      <p:sp>
        <p:nvSpPr>
          <p:cNvPr id="41" name="Rounded Rectangle 40">
            <a:hlinkClick r:id="rId13" action="ppaction://hlinksldjump"/>
          </p:cNvPr>
          <p:cNvSpPr/>
          <p:nvPr/>
        </p:nvSpPr>
        <p:spPr>
          <a:xfrm>
            <a:off x="285720" y="3039794"/>
            <a:ext cx="1885696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4. BASIC  REPRODUCTION</a:t>
            </a:r>
          </a:p>
          <a:p>
            <a:r>
              <a:rPr lang="id-ID" sz="1200" b="1" dirty="0" smtClean="0"/>
              <a:t>     NUMBER</a:t>
            </a:r>
            <a:endParaRPr lang="id-ID" sz="1200" b="1" dirty="0"/>
          </a:p>
        </p:txBody>
      </p:sp>
      <p:sp>
        <p:nvSpPr>
          <p:cNvPr id="42" name="Rounded Rectangle 41">
            <a:hlinkClick r:id="rId14" action="ppaction://hlinksldjump"/>
          </p:cNvPr>
          <p:cNvSpPr/>
          <p:nvPr/>
        </p:nvSpPr>
        <p:spPr>
          <a:xfrm>
            <a:off x="285720" y="3786190"/>
            <a:ext cx="1785950" cy="5715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5. </a:t>
            </a:r>
            <a:r>
              <a:rPr lang="en-US" sz="1200" b="1" dirty="0" smtClean="0"/>
              <a:t>L</a:t>
            </a:r>
            <a:r>
              <a:rPr lang="id-ID" sz="1200" b="1" dirty="0" smtClean="0"/>
              <a:t>OCAL EQUILIBRIUM</a:t>
            </a:r>
          </a:p>
          <a:p>
            <a:r>
              <a:rPr lang="id-ID" sz="1200" b="1" dirty="0" smtClean="0"/>
              <a:t>    STABILITY</a:t>
            </a:r>
            <a:endParaRPr lang="id-ID" sz="1200" b="1" dirty="0"/>
          </a:p>
        </p:txBody>
      </p:sp>
      <p:sp>
        <p:nvSpPr>
          <p:cNvPr id="43" name="Rounded Rectangle 42">
            <a:hlinkClick r:id="rId15" action="ppaction://hlinksldjump"/>
          </p:cNvPr>
          <p:cNvSpPr/>
          <p:nvPr/>
        </p:nvSpPr>
        <p:spPr>
          <a:xfrm>
            <a:off x="214282" y="4643446"/>
            <a:ext cx="2000264" cy="4286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6. RESULT  and DISCUSSION</a:t>
            </a:r>
            <a:endParaRPr lang="id-ID" sz="1200" b="1" dirty="0"/>
          </a:p>
        </p:txBody>
      </p:sp>
      <p:sp>
        <p:nvSpPr>
          <p:cNvPr id="44" name="Rounded Rectangle 43">
            <a:hlinkClick r:id="rId16" action="ppaction://hlinksldjump"/>
          </p:cNvPr>
          <p:cNvSpPr/>
          <p:nvPr/>
        </p:nvSpPr>
        <p:spPr>
          <a:xfrm>
            <a:off x="357158" y="5286388"/>
            <a:ext cx="1599944" cy="2857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b="1" dirty="0" smtClean="0"/>
              <a:t>7. CONCLUSSION</a:t>
            </a:r>
            <a:endParaRPr lang="id-ID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1865</Words>
  <Application>Microsoft Office PowerPoint</Application>
  <PresentationFormat>On-screen Show (4:3)</PresentationFormat>
  <Paragraphs>533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 Spreading Dynamic of a Contagious Disease in Heterogenic Population of living beings with MultiGroup Model Approach </vt:lpstr>
      <vt:lpstr>ABSTRACT</vt:lpstr>
      <vt:lpstr>1.    INTRODUCTION</vt:lpstr>
      <vt:lpstr>2. Epidemic Model of Two Groups</vt:lpstr>
      <vt:lpstr>2.2    Epidemic Model of Two Groups and the Solution Area </vt:lpstr>
      <vt:lpstr>Slide 6</vt:lpstr>
      <vt:lpstr>Slide 7</vt:lpstr>
      <vt:lpstr>3.2 </vt:lpstr>
      <vt:lpstr>4.  Basic Reproduction Number</vt:lpstr>
      <vt:lpstr>5. Local Equilibrium Point Stability</vt:lpstr>
      <vt:lpstr>5.1.   Local Equilibrium Point Stability of Free          Disease Condition</vt:lpstr>
      <vt:lpstr>5.2. Local Equilibrium Point of Both Groups Are     Endemic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TUGAS AKHIR  KLASIFIKASI ABC DENGAN MULTI-KRITERIA MENGGUNAKAN PEMBOBOTAN PROGRAM LINIER UNTUK PENGENDALIAN PERSEDIAAN</dc:title>
  <dc:creator>user</dc:creator>
  <cp:lastModifiedBy>Basuki Widodo</cp:lastModifiedBy>
  <cp:revision>347</cp:revision>
  <dcterms:created xsi:type="dcterms:W3CDTF">2014-04-01T02:52:35Z</dcterms:created>
  <dcterms:modified xsi:type="dcterms:W3CDTF">2015-10-23T00:20:29Z</dcterms:modified>
</cp:coreProperties>
</file>