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87" r:id="rId3"/>
    <p:sldId id="288" r:id="rId4"/>
    <p:sldId id="289" r:id="rId5"/>
    <p:sldId id="290" r:id="rId6"/>
    <p:sldId id="291" r:id="rId7"/>
    <p:sldId id="292" r:id="rId8"/>
    <p:sldId id="284"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ad, Mohamad" initials="HM" lastIdx="1" clrIdx="0">
    <p:extLst>
      <p:ext uri="{19B8F6BF-5375-455C-9EA6-DF929625EA0E}">
        <p15:presenceInfo xmlns:p15="http://schemas.microsoft.com/office/powerpoint/2012/main" userId="S::Mohamad.Hamad@venator-consulting.de::c6060c4d-ab46-4ebe-b69b-34c95f293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A"/>
    <a:srgbClr val="E75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82" d="100"/>
          <a:sy n="82" d="100"/>
        </p:scale>
        <p:origin x="14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062EBB63-F896-4078-B174-CC112C850F03}" type="datetimeFigureOut">
              <a:rPr lang="de-DE" smtClean="0"/>
              <a:t>25.01.21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711B64-78EB-4742-9A4A-DB83CD105252}" type="slidenum">
              <a:rPr lang="de-DE" smtClean="0"/>
              <a:t>‹Nr.›</a:t>
            </a:fld>
            <a:endParaRPr lang="de-DE"/>
          </a:p>
        </p:txBody>
      </p:sp>
    </p:spTree>
    <p:extLst>
      <p:ext uri="{BB962C8B-B14F-4D97-AF65-F5344CB8AC3E}">
        <p14:creationId xmlns:p14="http://schemas.microsoft.com/office/powerpoint/2010/main" val="207502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307FEA9-2EB3-43E0-A577-DB516CA5A358}" type="slidenum">
              <a:rPr lang="de-DE" smtClean="0"/>
              <a:pPr/>
              <a:t>‹Nr.›</a:t>
            </a:fld>
            <a:endParaRPr lang="de-DE"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59600" y="296917"/>
            <a:ext cx="1879600" cy="478018"/>
          </a:xfrm>
          <a:prstGeom prst="rect">
            <a:avLst/>
          </a:prstGeom>
        </p:spPr>
      </p:pic>
      <p:cxnSp>
        <p:nvCxnSpPr>
          <p:cNvPr id="9" name="Gerader Verbinder 8"/>
          <p:cNvCxnSpPr/>
          <p:nvPr userDrawn="1"/>
        </p:nvCxnSpPr>
        <p:spPr>
          <a:xfrm>
            <a:off x="296333" y="897467"/>
            <a:ext cx="8542867" cy="0"/>
          </a:xfrm>
          <a:prstGeom prst="line">
            <a:avLst/>
          </a:prstGeom>
          <a:ln w="9525" cap="sq">
            <a:solidFill>
              <a:srgbClr val="E75113"/>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0723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EBB63-F896-4078-B174-CC112C850F03}" type="datetimeFigureOut">
              <a:rPr lang="de-DE" smtClean="0"/>
              <a:t>25.01.21</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11B64-78EB-4742-9A4A-DB83CD105252}" type="slidenum">
              <a:rPr lang="de-DE" smtClean="0"/>
              <a:t>‹Nr.›</a:t>
            </a:fld>
            <a:endParaRPr lang="de-DE"/>
          </a:p>
        </p:txBody>
      </p:sp>
    </p:spTree>
    <p:extLst>
      <p:ext uri="{BB962C8B-B14F-4D97-AF65-F5344CB8AC3E}">
        <p14:creationId xmlns:p14="http://schemas.microsoft.com/office/powerpoint/2010/main" val="675759278"/>
      </p:ext>
    </p:extLst>
  </p:cSld>
  <p:clrMap bg1="lt1" tx1="dk1" bg2="lt2" tx2="dk2" accent1="accent1" accent2="accent2" accent3="accent3" accent4="accent4" accent5="accent5" accent6="accent6" hlink="hlink" folHlink="folHlink"/>
  <p:sldLayoutIdLst>
    <p:sldLayoutId id="2147483661"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30200" y="1337733"/>
            <a:ext cx="8509000" cy="5232400"/>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2800" y="175573"/>
            <a:ext cx="2946400" cy="749326"/>
          </a:xfrm>
          <a:prstGeom prst="rect">
            <a:avLst/>
          </a:prstGeom>
        </p:spPr>
      </p:pic>
      <p:sp>
        <p:nvSpPr>
          <p:cNvPr id="6" name="Textfeld 5"/>
          <p:cNvSpPr txBox="1"/>
          <p:nvPr/>
        </p:nvSpPr>
        <p:spPr>
          <a:xfrm>
            <a:off x="685800" y="3920521"/>
            <a:ext cx="7797800" cy="1077218"/>
          </a:xfrm>
          <a:prstGeom prst="rect">
            <a:avLst/>
          </a:prstGeom>
          <a:noFill/>
        </p:spPr>
        <p:txBody>
          <a:bodyPr wrap="square" rtlCol="0">
            <a:spAutoFit/>
          </a:bodyPr>
          <a:lstStyle/>
          <a:p>
            <a:pPr algn="ctr"/>
            <a:endParaRPr lang="de-DE" b="1" dirty="0">
              <a:solidFill>
                <a:schemeClr val="bg1"/>
              </a:solidFill>
            </a:endParaRPr>
          </a:p>
          <a:p>
            <a:pPr algn="ctr"/>
            <a:endParaRPr lang="de-DE" b="1" dirty="0">
              <a:solidFill>
                <a:schemeClr val="bg1"/>
              </a:solidFill>
            </a:endParaRPr>
          </a:p>
          <a:p>
            <a:pPr algn="ctr"/>
            <a:r>
              <a:rPr lang="de-DE" sz="2800" dirty="0">
                <a:solidFill>
                  <a:srgbClr val="E75113"/>
                </a:solidFill>
              </a:rPr>
              <a:t>Problem </a:t>
            </a:r>
            <a:r>
              <a:rPr lang="de-DE" sz="2800" dirty="0" err="1">
                <a:solidFill>
                  <a:srgbClr val="E75113"/>
                </a:solidFill>
              </a:rPr>
              <a:t>description</a:t>
            </a:r>
            <a:endParaRPr lang="de-DE" b="1" dirty="0">
              <a:solidFill>
                <a:schemeClr val="bg1"/>
              </a:solidFill>
            </a:endParaRPr>
          </a:p>
        </p:txBody>
      </p:sp>
    </p:spTree>
    <p:extLst>
      <p:ext uri="{BB962C8B-B14F-4D97-AF65-F5344CB8AC3E}">
        <p14:creationId xmlns:p14="http://schemas.microsoft.com/office/powerpoint/2010/main" val="36489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96333" y="6172200"/>
            <a:ext cx="8610600" cy="558800"/>
          </a:xfrm>
          <a:prstGeom prst="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226423" y="313270"/>
            <a:ext cx="5784910" cy="461665"/>
          </a:xfrm>
          <a:prstGeom prst="rect">
            <a:avLst/>
          </a:prstGeom>
          <a:noFill/>
        </p:spPr>
        <p:txBody>
          <a:bodyPr wrap="square" rtlCol="0">
            <a:spAutoFit/>
          </a:bodyPr>
          <a:lstStyle/>
          <a:p>
            <a:endParaRPr lang="de-DE" sz="2400" dirty="0">
              <a:solidFill>
                <a:srgbClr val="58585A"/>
              </a:solidFill>
            </a:endParaRPr>
          </a:p>
        </p:txBody>
      </p:sp>
      <p:sp>
        <p:nvSpPr>
          <p:cNvPr id="23" name="Textfeld 22"/>
          <p:cNvSpPr txBox="1"/>
          <p:nvPr/>
        </p:nvSpPr>
        <p:spPr>
          <a:xfrm>
            <a:off x="226423" y="1039050"/>
            <a:ext cx="8672044" cy="5909310"/>
          </a:xfrm>
          <a:prstGeom prst="rect">
            <a:avLst/>
          </a:prstGeom>
          <a:noFill/>
        </p:spPr>
        <p:txBody>
          <a:bodyPr wrap="square" rtlCol="0">
            <a:spAutoFit/>
          </a:bodyPr>
          <a:lstStyle/>
          <a:p>
            <a:pPr marL="285750" indent="-285750">
              <a:buFont typeface="Wingdings" panose="05000000000000000000" pitchFamily="2" charset="2"/>
              <a:buChar char="§"/>
            </a:pPr>
            <a:r>
              <a:rPr lang="en-US" sz="1400" i="0" dirty="0">
                <a:solidFill>
                  <a:srgbClr val="202124"/>
                </a:solidFill>
                <a:effectLst/>
                <a:latin typeface="Google Sans"/>
              </a:rPr>
              <a:t>Insolvency administrators must check whether payments have been made before filing for bankruptcy (including to service providers and suppliers) that can be reclaimed under insolvency law.</a:t>
            </a:r>
          </a:p>
          <a:p>
            <a:endParaRPr lang="de-DE" sz="1400" dirty="0">
              <a:solidFill>
                <a:srgbClr val="58585A"/>
              </a:solidFill>
            </a:endParaRPr>
          </a:p>
          <a:p>
            <a:pPr marL="285750" indent="-285750">
              <a:buFont typeface="Wingdings" panose="05000000000000000000" pitchFamily="2" charset="2"/>
              <a:buChar char="§"/>
            </a:pPr>
            <a:r>
              <a:rPr lang="en-US" sz="1400" i="0" dirty="0">
                <a:solidFill>
                  <a:srgbClr val="202124"/>
                </a:solidFill>
                <a:effectLst/>
                <a:latin typeface="Google Sans"/>
              </a:rPr>
              <a:t>For this it is necessary to prove to the opposing party that he knew about the insolvency of the paying company. Indications for this can include:</a:t>
            </a:r>
          </a:p>
          <a:p>
            <a:endParaRPr lang="de-DE" sz="1400" dirty="0">
              <a:solidFill>
                <a:srgbClr val="58585A"/>
              </a:solidFill>
            </a:endParaRPr>
          </a:p>
          <a:p>
            <a:pPr lvl="2"/>
            <a:r>
              <a:rPr lang="de-DE" sz="1400" i="0" dirty="0" err="1">
                <a:solidFill>
                  <a:srgbClr val="202124"/>
                </a:solidFill>
                <a:effectLst/>
                <a:latin typeface="Google Sans"/>
              </a:rPr>
              <a:t>Derived</a:t>
            </a:r>
            <a:r>
              <a:rPr lang="de-DE" sz="1400" i="0" dirty="0">
                <a:solidFill>
                  <a:srgbClr val="202124"/>
                </a:solidFill>
                <a:effectLst/>
                <a:latin typeface="Google Sans"/>
              </a:rPr>
              <a:t> </a:t>
            </a:r>
            <a:r>
              <a:rPr lang="de-DE" sz="1400" i="0" dirty="0" err="1">
                <a:solidFill>
                  <a:srgbClr val="202124"/>
                </a:solidFill>
                <a:effectLst/>
                <a:latin typeface="Google Sans"/>
              </a:rPr>
              <a:t>from</a:t>
            </a:r>
            <a:r>
              <a:rPr lang="de-DE" sz="1400" i="0" dirty="0">
                <a:solidFill>
                  <a:srgbClr val="202124"/>
                </a:solidFill>
                <a:effectLst/>
                <a:latin typeface="Google Sans"/>
              </a:rPr>
              <a:t> </a:t>
            </a:r>
            <a:r>
              <a:rPr lang="de-DE" sz="1400" i="0" dirty="0" err="1">
                <a:solidFill>
                  <a:srgbClr val="202124"/>
                </a:solidFill>
                <a:effectLst/>
                <a:latin typeface="Google Sans"/>
              </a:rPr>
              <a:t>accounting</a:t>
            </a:r>
            <a:r>
              <a:rPr lang="de-DE" sz="1400" i="0" dirty="0">
                <a:solidFill>
                  <a:srgbClr val="202124"/>
                </a:solidFill>
                <a:effectLst/>
                <a:latin typeface="Google Sans"/>
              </a:rPr>
              <a:t>:</a:t>
            </a:r>
          </a:p>
          <a:p>
            <a:pPr lvl="2"/>
            <a:endParaRPr lang="de-DE" sz="1400" i="1" dirty="0">
              <a:solidFill>
                <a:srgbClr val="58585A"/>
              </a:solidFill>
            </a:endParaRPr>
          </a:p>
          <a:p>
            <a:pPr marL="1200150" lvl="2" indent="-285750">
              <a:buFont typeface="Arial" panose="020B0604020202020204" pitchFamily="34" charset="0"/>
              <a:buChar char="•"/>
            </a:pPr>
            <a:r>
              <a:rPr lang="en-US" sz="1400" i="0" dirty="0">
                <a:solidFill>
                  <a:srgbClr val="202124"/>
                </a:solidFill>
                <a:effectLst/>
                <a:latin typeface="Google Sans"/>
              </a:rPr>
              <a:t>Payments are made (considerably) too late</a:t>
            </a:r>
          </a:p>
          <a:p>
            <a:pPr marL="1200150" lvl="2" indent="-285750">
              <a:buFont typeface="Arial" panose="020B0604020202020204" pitchFamily="34" charset="0"/>
              <a:buChar char="•"/>
            </a:pPr>
            <a:r>
              <a:rPr lang="en-US" sz="1400" i="0" dirty="0">
                <a:solidFill>
                  <a:srgbClr val="202124"/>
                </a:solidFill>
                <a:effectLst/>
                <a:latin typeface="Google Sans"/>
              </a:rPr>
              <a:t>Payments are only made in installments or in parts</a:t>
            </a:r>
          </a:p>
          <a:p>
            <a:pPr marL="1200150" lvl="2" indent="-285750">
              <a:buFont typeface="Arial" panose="020B0604020202020204" pitchFamily="34" charset="0"/>
              <a:buChar char="•"/>
            </a:pPr>
            <a:r>
              <a:rPr lang="de-DE" sz="1400" dirty="0">
                <a:solidFill>
                  <a:srgbClr val="58585A"/>
                </a:solidFill>
              </a:rPr>
              <a:t>Payments </a:t>
            </a:r>
            <a:r>
              <a:rPr lang="de-DE" sz="1400" dirty="0" err="1">
                <a:solidFill>
                  <a:srgbClr val="58585A"/>
                </a:solidFill>
              </a:rPr>
              <a:t>are</a:t>
            </a:r>
            <a:r>
              <a:rPr lang="de-DE" sz="1400" dirty="0">
                <a:solidFill>
                  <a:srgbClr val="58585A"/>
                </a:solidFill>
              </a:rPr>
              <a:t> </a:t>
            </a:r>
            <a:r>
              <a:rPr lang="de-DE" sz="1400" dirty="0" err="1">
                <a:solidFill>
                  <a:srgbClr val="58585A"/>
                </a:solidFill>
              </a:rPr>
              <a:t>made</a:t>
            </a:r>
            <a:r>
              <a:rPr lang="de-DE" sz="1400" dirty="0">
                <a:solidFill>
                  <a:srgbClr val="58585A"/>
                </a:solidFill>
              </a:rPr>
              <a:t> after </a:t>
            </a:r>
            <a:r>
              <a:rPr lang="de-DE" sz="1400" dirty="0" err="1">
                <a:solidFill>
                  <a:srgbClr val="58585A"/>
                </a:solidFill>
              </a:rPr>
              <a:t>the</a:t>
            </a:r>
            <a:r>
              <a:rPr lang="de-DE" sz="1400" dirty="0">
                <a:solidFill>
                  <a:srgbClr val="58585A"/>
                </a:solidFill>
              </a:rPr>
              <a:t> </a:t>
            </a:r>
            <a:r>
              <a:rPr lang="de-DE" sz="1400" dirty="0" err="1">
                <a:solidFill>
                  <a:srgbClr val="58585A"/>
                </a:solidFill>
              </a:rPr>
              <a:t>threat</a:t>
            </a:r>
            <a:r>
              <a:rPr lang="de-DE" sz="1400" dirty="0">
                <a:solidFill>
                  <a:srgbClr val="58585A"/>
                </a:solidFill>
              </a:rPr>
              <a:t> </a:t>
            </a:r>
            <a:r>
              <a:rPr lang="de-DE" sz="1400" dirty="0" err="1">
                <a:solidFill>
                  <a:srgbClr val="58585A"/>
                </a:solidFill>
              </a:rPr>
              <a:t>of</a:t>
            </a:r>
            <a:r>
              <a:rPr lang="de-DE" sz="1400" dirty="0">
                <a:solidFill>
                  <a:srgbClr val="58585A"/>
                </a:solidFill>
              </a:rPr>
              <a:t> </a:t>
            </a:r>
            <a:r>
              <a:rPr lang="de-DE" sz="1400" dirty="0" err="1">
                <a:solidFill>
                  <a:srgbClr val="58585A"/>
                </a:solidFill>
              </a:rPr>
              <a:t>foreclosure</a:t>
            </a:r>
            <a:r>
              <a:rPr lang="de-DE" sz="1400" dirty="0">
                <a:solidFill>
                  <a:srgbClr val="58585A"/>
                </a:solidFill>
              </a:rPr>
              <a:t> </a:t>
            </a:r>
            <a:r>
              <a:rPr lang="de-DE" sz="1400" dirty="0" err="1">
                <a:solidFill>
                  <a:srgbClr val="58585A"/>
                </a:solidFill>
              </a:rPr>
              <a:t>measures</a:t>
            </a:r>
            <a:endParaRPr lang="de-DE" sz="1400" dirty="0">
              <a:solidFill>
                <a:srgbClr val="58585A"/>
              </a:solidFill>
            </a:endParaRPr>
          </a:p>
          <a:p>
            <a:pPr marL="1200150" lvl="2" indent="-285750">
              <a:buFont typeface="Arial" panose="020B0604020202020204" pitchFamily="34" charset="0"/>
              <a:buChar char="•"/>
            </a:pPr>
            <a:r>
              <a:rPr lang="en-US" sz="1400" i="0" dirty="0">
                <a:solidFill>
                  <a:srgbClr val="202124"/>
                </a:solidFill>
                <a:effectLst/>
                <a:latin typeface="Google Sans"/>
              </a:rPr>
              <a:t>Payments are made through foreclosure measures (e.g. attachment of accounts, payments to bailiffs)</a:t>
            </a:r>
          </a:p>
          <a:p>
            <a:pPr marL="1200150" lvl="2" indent="-285750">
              <a:buFont typeface="Arial" panose="020B0604020202020204" pitchFamily="34" charset="0"/>
              <a:buChar char="•"/>
            </a:pPr>
            <a:r>
              <a:rPr lang="en-US" sz="1400" i="0" dirty="0">
                <a:solidFill>
                  <a:srgbClr val="202124"/>
                </a:solidFill>
                <a:effectLst/>
                <a:latin typeface="Google Sans"/>
              </a:rPr>
              <a:t>Direct debits are not honored by the bank due to insufficient funds</a:t>
            </a:r>
          </a:p>
          <a:p>
            <a:pPr marL="1200150" lvl="2" indent="-285750">
              <a:buFont typeface="Courier New" panose="02070309020205020404" pitchFamily="49" charset="0"/>
              <a:buChar char="o"/>
            </a:pPr>
            <a:endParaRPr lang="de-DE" sz="1400" dirty="0">
              <a:solidFill>
                <a:srgbClr val="58585A"/>
              </a:solidFill>
            </a:endParaRPr>
          </a:p>
          <a:p>
            <a:pPr lvl="2"/>
            <a:r>
              <a:rPr lang="de-DE" sz="1400" i="0" dirty="0" err="1">
                <a:solidFill>
                  <a:srgbClr val="202124"/>
                </a:solidFill>
                <a:effectLst/>
                <a:latin typeface="Google Sans"/>
              </a:rPr>
              <a:t>Derived</a:t>
            </a:r>
            <a:r>
              <a:rPr lang="de-DE" sz="1400" i="0" dirty="0">
                <a:solidFill>
                  <a:srgbClr val="202124"/>
                </a:solidFill>
                <a:effectLst/>
                <a:latin typeface="Google Sans"/>
              </a:rPr>
              <a:t> </a:t>
            </a:r>
            <a:r>
              <a:rPr lang="de-DE" sz="1400" i="0" dirty="0" err="1">
                <a:solidFill>
                  <a:srgbClr val="202124"/>
                </a:solidFill>
                <a:effectLst/>
                <a:latin typeface="Google Sans"/>
              </a:rPr>
              <a:t>from</a:t>
            </a:r>
            <a:r>
              <a:rPr lang="de-DE" sz="1400" i="0" dirty="0">
                <a:solidFill>
                  <a:srgbClr val="202124"/>
                </a:solidFill>
                <a:effectLst/>
                <a:latin typeface="Google Sans"/>
              </a:rPr>
              <a:t> </a:t>
            </a:r>
            <a:r>
              <a:rPr lang="de-DE" sz="1400" i="0" dirty="0" err="1">
                <a:solidFill>
                  <a:srgbClr val="202124"/>
                </a:solidFill>
                <a:effectLst/>
                <a:latin typeface="Google Sans"/>
              </a:rPr>
              <a:t>correspondence</a:t>
            </a:r>
            <a:r>
              <a:rPr lang="de-DE" sz="1400" i="0" dirty="0">
                <a:solidFill>
                  <a:srgbClr val="202124"/>
                </a:solidFill>
                <a:effectLst/>
                <a:latin typeface="Google Sans"/>
              </a:rPr>
              <a:t>:</a:t>
            </a:r>
          </a:p>
          <a:p>
            <a:pPr lvl="2"/>
            <a:endParaRPr lang="de-DE" sz="1400" dirty="0">
              <a:solidFill>
                <a:srgbClr val="58585A"/>
              </a:solidFill>
            </a:endParaRPr>
          </a:p>
          <a:p>
            <a:pPr marL="1200150" lvl="2" indent="-285750">
              <a:buFont typeface="Courier New" panose="02070309020205020404" pitchFamily="49" charset="0"/>
              <a:buChar char="o"/>
            </a:pPr>
            <a:r>
              <a:rPr lang="de-DE" sz="1400" i="0" dirty="0" err="1">
                <a:solidFill>
                  <a:srgbClr val="202124"/>
                </a:solidFill>
                <a:effectLst/>
                <a:latin typeface="Google Sans"/>
              </a:rPr>
              <a:t>Debtor</a:t>
            </a:r>
            <a:r>
              <a:rPr lang="de-DE" sz="1400" i="0" dirty="0">
                <a:solidFill>
                  <a:srgbClr val="202124"/>
                </a:solidFill>
                <a:effectLst/>
                <a:latin typeface="Google Sans"/>
              </a:rPr>
              <a:t> </a:t>
            </a:r>
            <a:r>
              <a:rPr lang="de-DE" sz="1400" i="0" dirty="0" err="1">
                <a:solidFill>
                  <a:srgbClr val="202124"/>
                </a:solidFill>
                <a:effectLst/>
                <a:latin typeface="Google Sans"/>
              </a:rPr>
              <a:t>asks</a:t>
            </a:r>
            <a:r>
              <a:rPr lang="de-DE" sz="1400" i="0" dirty="0">
                <a:solidFill>
                  <a:srgbClr val="202124"/>
                </a:solidFill>
                <a:effectLst/>
                <a:latin typeface="Google Sans"/>
              </a:rPr>
              <a:t> </a:t>
            </a:r>
            <a:r>
              <a:rPr lang="de-DE" sz="1400" i="0" dirty="0" err="1">
                <a:solidFill>
                  <a:srgbClr val="202124"/>
                </a:solidFill>
                <a:effectLst/>
                <a:latin typeface="Google Sans"/>
              </a:rPr>
              <a:t>for</a:t>
            </a:r>
            <a:r>
              <a:rPr lang="de-DE" sz="1400" i="0" dirty="0">
                <a:solidFill>
                  <a:srgbClr val="202124"/>
                </a:solidFill>
                <a:effectLst/>
                <a:latin typeface="Google Sans"/>
              </a:rPr>
              <a:t> </a:t>
            </a:r>
            <a:r>
              <a:rPr lang="de-DE" sz="1400" i="0" dirty="0" err="1">
                <a:solidFill>
                  <a:srgbClr val="202124"/>
                </a:solidFill>
                <a:effectLst/>
                <a:latin typeface="Google Sans"/>
              </a:rPr>
              <a:t>postponement</a:t>
            </a:r>
            <a:r>
              <a:rPr lang="de-DE" sz="1400" i="0" dirty="0">
                <a:solidFill>
                  <a:srgbClr val="202124"/>
                </a:solidFill>
                <a:effectLst/>
                <a:latin typeface="Google Sans"/>
              </a:rPr>
              <a:t> / </a:t>
            </a:r>
            <a:r>
              <a:rPr lang="de-DE" sz="1400" i="0" dirty="0" err="1">
                <a:solidFill>
                  <a:srgbClr val="202124"/>
                </a:solidFill>
                <a:effectLst/>
                <a:latin typeface="Google Sans"/>
              </a:rPr>
              <a:t>deferral</a:t>
            </a:r>
            <a:r>
              <a:rPr lang="de-DE" sz="1400" i="0" dirty="0">
                <a:solidFill>
                  <a:srgbClr val="202124"/>
                </a:solidFill>
                <a:effectLst/>
                <a:latin typeface="Google Sans"/>
              </a:rPr>
              <a:t>.</a:t>
            </a:r>
          </a:p>
          <a:p>
            <a:pPr marL="1200150" lvl="2" indent="-285750">
              <a:buFont typeface="Courier New" panose="02070309020205020404" pitchFamily="49" charset="0"/>
              <a:buChar char="o"/>
            </a:pPr>
            <a:r>
              <a:rPr lang="de-DE" sz="1400" i="0" dirty="0" err="1">
                <a:solidFill>
                  <a:srgbClr val="202124"/>
                </a:solidFill>
                <a:effectLst/>
                <a:latin typeface="Google Sans"/>
              </a:rPr>
              <a:t>Debtor</a:t>
            </a:r>
            <a:r>
              <a:rPr lang="de-DE" sz="1400" i="0" dirty="0">
                <a:solidFill>
                  <a:srgbClr val="202124"/>
                </a:solidFill>
                <a:effectLst/>
                <a:latin typeface="Google Sans"/>
              </a:rPr>
              <a:t> </a:t>
            </a:r>
            <a:r>
              <a:rPr lang="de-DE" sz="1400" i="0" dirty="0" err="1">
                <a:solidFill>
                  <a:srgbClr val="202124"/>
                </a:solidFill>
                <a:effectLst/>
                <a:latin typeface="Google Sans"/>
              </a:rPr>
              <a:t>admits</a:t>
            </a:r>
            <a:r>
              <a:rPr lang="de-DE" sz="1400" i="0" dirty="0">
                <a:solidFill>
                  <a:srgbClr val="202124"/>
                </a:solidFill>
                <a:effectLst/>
                <a:latin typeface="Google Sans"/>
              </a:rPr>
              <a:t> </a:t>
            </a:r>
            <a:r>
              <a:rPr lang="de-DE" sz="1400" i="0" dirty="0" err="1">
                <a:solidFill>
                  <a:srgbClr val="202124"/>
                </a:solidFill>
                <a:effectLst/>
                <a:latin typeface="Google Sans"/>
              </a:rPr>
              <a:t>insolvency</a:t>
            </a:r>
            <a:endParaRPr lang="de-DE" sz="1400" i="0" dirty="0">
              <a:solidFill>
                <a:srgbClr val="202124"/>
              </a:solidFill>
              <a:effectLst/>
              <a:latin typeface="Google Sans"/>
            </a:endParaRPr>
          </a:p>
          <a:p>
            <a:pPr marL="1200150" lvl="2" indent="-285750">
              <a:buFont typeface="Courier New" panose="02070309020205020404" pitchFamily="49" charset="0"/>
              <a:buChar char="o"/>
            </a:pPr>
            <a:r>
              <a:rPr lang="de-DE" sz="1400" dirty="0" err="1">
                <a:solidFill>
                  <a:srgbClr val="202124"/>
                </a:solidFill>
                <a:latin typeface="Google Sans"/>
              </a:rPr>
              <a:t>Payee</a:t>
            </a:r>
            <a:r>
              <a:rPr lang="de-DE" sz="1400" dirty="0">
                <a:solidFill>
                  <a:srgbClr val="202124"/>
                </a:solidFill>
                <a:latin typeface="Google Sans"/>
              </a:rPr>
              <a:t> </a:t>
            </a:r>
            <a:r>
              <a:rPr lang="de-DE" sz="1400" dirty="0" err="1">
                <a:solidFill>
                  <a:srgbClr val="202124"/>
                </a:solidFill>
                <a:latin typeface="Google Sans"/>
              </a:rPr>
              <a:t>exerts</a:t>
            </a:r>
            <a:r>
              <a:rPr lang="de-DE" sz="1400" dirty="0">
                <a:solidFill>
                  <a:srgbClr val="202124"/>
                </a:solidFill>
                <a:latin typeface="Google Sans"/>
              </a:rPr>
              <a:t> massive </a:t>
            </a:r>
            <a:r>
              <a:rPr lang="de-DE" sz="1400" dirty="0" err="1">
                <a:solidFill>
                  <a:srgbClr val="202124"/>
                </a:solidFill>
                <a:latin typeface="Google Sans"/>
              </a:rPr>
              <a:t>pressure</a:t>
            </a:r>
            <a:r>
              <a:rPr lang="de-DE" sz="1400" dirty="0">
                <a:solidFill>
                  <a:srgbClr val="202124"/>
                </a:solidFill>
                <a:latin typeface="Google Sans"/>
              </a:rPr>
              <a:t> (</a:t>
            </a:r>
            <a:r>
              <a:rPr lang="de-DE" sz="1400" dirty="0" err="1">
                <a:solidFill>
                  <a:srgbClr val="202124"/>
                </a:solidFill>
                <a:latin typeface="Google Sans"/>
              </a:rPr>
              <a:t>threat</a:t>
            </a:r>
            <a:r>
              <a:rPr lang="de-DE" sz="1400" dirty="0">
                <a:solidFill>
                  <a:srgbClr val="202124"/>
                </a:solidFill>
                <a:latin typeface="Google Sans"/>
              </a:rPr>
              <a:t> </a:t>
            </a:r>
            <a:r>
              <a:rPr lang="de-DE" sz="1400" dirty="0" err="1">
                <a:solidFill>
                  <a:srgbClr val="202124"/>
                </a:solidFill>
                <a:latin typeface="Google Sans"/>
              </a:rPr>
              <a:t>of</a:t>
            </a:r>
            <a:r>
              <a:rPr lang="de-DE" sz="1400" dirty="0">
                <a:solidFill>
                  <a:srgbClr val="202124"/>
                </a:solidFill>
                <a:latin typeface="Google Sans"/>
              </a:rPr>
              <a:t> </a:t>
            </a:r>
            <a:r>
              <a:rPr lang="de-DE" sz="1400" dirty="0" err="1">
                <a:solidFill>
                  <a:srgbClr val="202124"/>
                </a:solidFill>
                <a:latin typeface="Google Sans"/>
              </a:rPr>
              <a:t>coercive</a:t>
            </a:r>
            <a:r>
              <a:rPr lang="de-DE" sz="1400" dirty="0">
                <a:solidFill>
                  <a:srgbClr val="202124"/>
                </a:solidFill>
                <a:latin typeface="Google Sans"/>
              </a:rPr>
              <a:t> </a:t>
            </a:r>
            <a:r>
              <a:rPr lang="de-DE" sz="1400" dirty="0" err="1">
                <a:solidFill>
                  <a:srgbClr val="202124"/>
                </a:solidFill>
                <a:latin typeface="Google Sans"/>
              </a:rPr>
              <a:t>measures</a:t>
            </a:r>
            <a:r>
              <a:rPr lang="de-DE" sz="1400" dirty="0">
                <a:solidFill>
                  <a:srgbClr val="202124"/>
                </a:solidFill>
                <a:latin typeface="Google Sans"/>
              </a:rPr>
              <a:t>, etc.)</a:t>
            </a:r>
            <a:endParaRPr lang="de-DE" sz="1400" i="0" dirty="0">
              <a:solidFill>
                <a:srgbClr val="202124"/>
              </a:solidFill>
              <a:effectLst/>
              <a:latin typeface="Google Sans"/>
            </a:endParaRPr>
          </a:p>
          <a:p>
            <a:pPr marL="1200150" lvl="2" indent="-285750">
              <a:buFont typeface="Courier New" panose="02070309020205020404" pitchFamily="49" charset="0"/>
              <a:buChar char="o"/>
            </a:pPr>
            <a:endParaRPr lang="de-DE" sz="1400" dirty="0">
              <a:solidFill>
                <a:srgbClr val="58585A"/>
              </a:solidFill>
            </a:endParaRPr>
          </a:p>
          <a:p>
            <a:pPr marL="285750" indent="-285750">
              <a:buFont typeface="Wingdings" panose="05000000000000000000" pitchFamily="2" charset="2"/>
              <a:buChar char="§"/>
            </a:pPr>
            <a:r>
              <a:rPr lang="de-DE" sz="1400" dirty="0">
                <a:solidFill>
                  <a:srgbClr val="58585A"/>
                </a:solidFill>
              </a:rPr>
              <a:t> </a:t>
            </a:r>
            <a:r>
              <a:rPr lang="en-US" sz="1400" i="0" dirty="0">
                <a:solidFill>
                  <a:srgbClr val="202124"/>
                </a:solidFill>
                <a:effectLst/>
                <a:latin typeface="Google Sans"/>
              </a:rPr>
              <a:t>Depending on the size of the company, the data to be analyzed is considerable and manual research is time-consuming and (possibly) incomplete because processes were overlooked.</a:t>
            </a:r>
            <a:endParaRPr lang="de-DE" sz="1400" dirty="0">
              <a:solidFill>
                <a:srgbClr val="58585A"/>
              </a:solidFill>
            </a:endParaRPr>
          </a:p>
          <a:p>
            <a:pPr marL="285750" indent="-285750">
              <a:buFont typeface="Wingdings" panose="05000000000000000000" pitchFamily="2" charset="2"/>
              <a:buChar char="§"/>
            </a:pPr>
            <a:endParaRPr lang="de-DE" sz="1400" dirty="0"/>
          </a:p>
          <a:p>
            <a:pPr marL="177800"/>
            <a:r>
              <a:rPr lang="en-US" sz="1400" b="0" i="0" dirty="0">
                <a:solidFill>
                  <a:srgbClr val="202124"/>
                </a:solidFill>
                <a:effectLst/>
                <a:latin typeface="Google Sans"/>
              </a:rPr>
              <a:t>Idea: Development of a tool that examines the electronically available data in a structured manner according to the above indications and presents the results to the user in a clear manner.</a:t>
            </a:r>
            <a:endParaRPr lang="de-DE" sz="1400" b="1" dirty="0">
              <a:solidFill>
                <a:schemeClr val="bg1"/>
              </a:solidFill>
            </a:endParaRPr>
          </a:p>
        </p:txBody>
      </p:sp>
    </p:spTree>
    <p:extLst>
      <p:ext uri="{BB962C8B-B14F-4D97-AF65-F5344CB8AC3E}">
        <p14:creationId xmlns:p14="http://schemas.microsoft.com/office/powerpoint/2010/main" val="207225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61934" y="513101"/>
            <a:ext cx="5784910" cy="461665"/>
          </a:xfrm>
          <a:prstGeom prst="rect">
            <a:avLst/>
          </a:prstGeom>
          <a:noFill/>
        </p:spPr>
        <p:txBody>
          <a:bodyPr wrap="square" rtlCol="0">
            <a:spAutoFit/>
          </a:bodyPr>
          <a:lstStyle/>
          <a:p>
            <a:r>
              <a:rPr lang="de-DE" sz="2400" dirty="0">
                <a:solidFill>
                  <a:srgbClr val="58585A"/>
                </a:solidFill>
              </a:rPr>
              <a:t>Data Source </a:t>
            </a:r>
          </a:p>
        </p:txBody>
      </p:sp>
      <p:sp>
        <p:nvSpPr>
          <p:cNvPr id="23" name="Textfeld 22"/>
          <p:cNvSpPr txBox="1"/>
          <p:nvPr/>
        </p:nvSpPr>
        <p:spPr>
          <a:xfrm>
            <a:off x="1232867" y="1186566"/>
            <a:ext cx="3185644" cy="954107"/>
          </a:xfrm>
          <a:prstGeom prst="rect">
            <a:avLst/>
          </a:prstGeom>
          <a:noFill/>
          <a:ln>
            <a:solidFill>
              <a:srgbClr val="E75113"/>
            </a:solidFill>
          </a:ln>
        </p:spPr>
        <p:txBody>
          <a:bodyPr wrap="square" rtlCol="0">
            <a:spAutoFit/>
          </a:bodyPr>
          <a:lstStyle/>
          <a:p>
            <a:r>
              <a:rPr kumimoji="0" lang="de-DE" altLang="de-DE" sz="1400" b="0" i="0" u="none" strike="noStrike" cap="none" normalizeH="0" baseline="0" dirty="0">
                <a:ln>
                  <a:noFill/>
                </a:ln>
                <a:solidFill>
                  <a:srgbClr val="202124"/>
                </a:solidFill>
                <a:effectLst/>
                <a:latin typeface="Google Sans"/>
              </a:rPr>
              <a:t>Accounting </a:t>
            </a:r>
            <a:r>
              <a:rPr kumimoji="0" lang="de-DE" altLang="de-DE" sz="1400" b="0" i="0" u="none" strike="noStrike" cap="none" normalizeH="0" baseline="0" dirty="0" err="1">
                <a:ln>
                  <a:noFill/>
                </a:ln>
                <a:solidFill>
                  <a:srgbClr val="202124"/>
                </a:solidFill>
                <a:effectLst/>
                <a:latin typeface="Google Sans"/>
              </a:rPr>
              <a:t>data</a:t>
            </a:r>
            <a:r>
              <a:rPr kumimoji="0" lang="de-DE" altLang="de-DE" sz="1400" b="0" i="0" u="none" strike="noStrike" cap="none" normalizeH="0" baseline="0" dirty="0">
                <a:ln>
                  <a:noFill/>
                </a:ln>
                <a:solidFill>
                  <a:srgbClr val="202124"/>
                </a:solidFill>
                <a:effectLst/>
                <a:latin typeface="Google Sans"/>
              </a:rPr>
              <a:t> </a:t>
            </a:r>
          </a:p>
          <a:p>
            <a:pPr marL="285750" indent="-285750">
              <a:buFont typeface="Arial" panose="020B0604020202020204" pitchFamily="34" charset="0"/>
              <a:buChar char="•"/>
            </a:pPr>
            <a:r>
              <a:rPr kumimoji="0" lang="de-DE" altLang="de-DE" sz="1400" b="0" i="0" u="none" strike="noStrike" cap="none" normalizeH="0" baseline="0" dirty="0">
                <a:ln>
                  <a:noFill/>
                </a:ln>
                <a:solidFill>
                  <a:srgbClr val="202124"/>
                </a:solidFill>
                <a:effectLst/>
                <a:latin typeface="Google Sans"/>
              </a:rPr>
              <a:t>Account </a:t>
            </a:r>
            <a:r>
              <a:rPr kumimoji="0" lang="de-DE" altLang="de-DE" sz="1400" b="0" i="0" u="none" strike="noStrike" cap="none" normalizeH="0" baseline="0" dirty="0" err="1">
                <a:ln>
                  <a:noFill/>
                </a:ln>
                <a:solidFill>
                  <a:srgbClr val="202124"/>
                </a:solidFill>
                <a:effectLst/>
                <a:latin typeface="Google Sans"/>
              </a:rPr>
              <a:t>movements</a:t>
            </a:r>
            <a:r>
              <a:rPr kumimoji="0" lang="de-DE" altLang="de-DE" sz="1400" b="0" i="0" u="none" strike="noStrike" cap="none" normalizeH="0" baseline="0" dirty="0">
                <a:ln>
                  <a:noFill/>
                </a:ln>
                <a:solidFill>
                  <a:srgbClr val="202124"/>
                </a:solidFill>
                <a:effectLst/>
                <a:latin typeface="Google Sans"/>
              </a:rPr>
              <a:t> (date, </a:t>
            </a:r>
            <a:r>
              <a:rPr kumimoji="0" lang="de-DE" altLang="de-DE" sz="1400" b="0" i="0" u="none" strike="noStrike" cap="none" normalizeH="0" baseline="0" dirty="0" err="1">
                <a:ln>
                  <a:noFill/>
                </a:ln>
                <a:solidFill>
                  <a:srgbClr val="202124"/>
                </a:solidFill>
                <a:effectLst/>
                <a:latin typeface="Google Sans"/>
              </a:rPr>
              <a:t>amount</a:t>
            </a:r>
            <a:r>
              <a:rPr kumimoji="0" lang="de-DE" altLang="de-DE" sz="1400" b="0" i="0" u="none" strike="noStrike" cap="none" normalizeH="0" baseline="0" dirty="0">
                <a:ln>
                  <a:noFill/>
                </a:ln>
                <a:solidFill>
                  <a:srgbClr val="202124"/>
                </a:solidFill>
                <a:effectLst/>
                <a:latin typeface="Google Sans"/>
              </a:rPr>
              <a:t>)</a:t>
            </a:r>
          </a:p>
          <a:p>
            <a:pPr marL="285750" indent="-285750">
              <a:buFont typeface="Arial" panose="020B0604020202020204" pitchFamily="34" charset="0"/>
              <a:buChar char="•"/>
            </a:pPr>
            <a:r>
              <a:rPr kumimoji="0" lang="de-DE" altLang="de-DE" sz="1400" b="0" i="0" u="none" strike="noStrike" cap="none" normalizeH="0" baseline="0" dirty="0">
                <a:ln>
                  <a:noFill/>
                </a:ln>
                <a:solidFill>
                  <a:srgbClr val="202124"/>
                </a:solidFill>
                <a:effectLst/>
                <a:latin typeface="Google Sans"/>
              </a:rPr>
              <a:t>Due </a:t>
            </a:r>
            <a:r>
              <a:rPr kumimoji="0" lang="de-DE" altLang="de-DE" sz="1400" b="0" i="0" u="none" strike="noStrike" cap="none" normalizeH="0" baseline="0" dirty="0" err="1">
                <a:ln>
                  <a:noFill/>
                </a:ln>
                <a:solidFill>
                  <a:srgbClr val="202124"/>
                </a:solidFill>
                <a:effectLst/>
                <a:latin typeface="Google Sans"/>
              </a:rPr>
              <a:t>dates</a:t>
            </a:r>
            <a:endParaRPr lang="de-DE" altLang="de-DE" sz="1400" dirty="0">
              <a:solidFill>
                <a:srgbClr val="202124"/>
              </a:solidFill>
              <a:latin typeface="Google Sans"/>
            </a:endParaRPr>
          </a:p>
          <a:p>
            <a:pPr marL="285750" indent="-285750">
              <a:buFont typeface="Arial" panose="020B0604020202020204" pitchFamily="34" charset="0"/>
              <a:buChar char="•"/>
            </a:pPr>
            <a:r>
              <a:rPr kumimoji="0" lang="de-DE" altLang="de-DE" sz="1400" b="0" i="0" u="none" strike="noStrike" cap="none" normalizeH="0" baseline="0" dirty="0">
                <a:ln>
                  <a:noFill/>
                </a:ln>
                <a:solidFill>
                  <a:srgbClr val="202124"/>
                </a:solidFill>
                <a:effectLst/>
                <a:latin typeface="Google Sans"/>
              </a:rPr>
              <a:t> Customer and supplier </a:t>
            </a:r>
            <a:r>
              <a:rPr kumimoji="0" lang="de-DE" altLang="de-DE" sz="1400" b="0" i="0" u="none" strike="noStrike" cap="none" normalizeH="0" baseline="0" dirty="0" err="1">
                <a:ln>
                  <a:noFill/>
                </a:ln>
                <a:solidFill>
                  <a:srgbClr val="202124"/>
                </a:solidFill>
                <a:effectLst/>
                <a:latin typeface="Google Sans"/>
              </a:rPr>
              <a:t>master</a:t>
            </a:r>
            <a:r>
              <a:rPr kumimoji="0" lang="de-DE" altLang="de-DE" sz="1400" b="0" i="0" u="none" strike="noStrike" cap="none" normalizeH="0" baseline="0" dirty="0">
                <a:ln>
                  <a:noFill/>
                </a:ln>
                <a:solidFill>
                  <a:srgbClr val="202124"/>
                </a:solidFill>
                <a:effectLst/>
                <a:latin typeface="Google Sans"/>
              </a:rPr>
              <a:t> </a:t>
            </a:r>
            <a:r>
              <a:rPr kumimoji="0" lang="de-DE" altLang="de-DE" sz="1400" b="0" i="0" u="none" strike="noStrike" cap="none" normalizeH="0" baseline="0" dirty="0" err="1">
                <a:ln>
                  <a:noFill/>
                </a:ln>
                <a:solidFill>
                  <a:srgbClr val="202124"/>
                </a:solidFill>
                <a:effectLst/>
                <a:latin typeface="Google Sans"/>
              </a:rPr>
              <a:t>data</a:t>
            </a:r>
            <a:endParaRPr lang="de-DE" sz="1400" dirty="0">
              <a:solidFill>
                <a:srgbClr val="58585A"/>
              </a:solidFill>
            </a:endParaRPr>
          </a:p>
        </p:txBody>
      </p:sp>
      <p:sp>
        <p:nvSpPr>
          <p:cNvPr id="5" name="Textfeld 4"/>
          <p:cNvSpPr txBox="1"/>
          <p:nvPr/>
        </p:nvSpPr>
        <p:spPr>
          <a:xfrm>
            <a:off x="4728505" y="1161296"/>
            <a:ext cx="3185644" cy="1169551"/>
          </a:xfrm>
          <a:prstGeom prst="rect">
            <a:avLst/>
          </a:prstGeom>
          <a:noFill/>
          <a:ln>
            <a:solidFill>
              <a:srgbClr val="E75113"/>
            </a:solidFill>
          </a:ln>
        </p:spPr>
        <p:txBody>
          <a:bodyPr wrap="square" rtlCol="0">
            <a:spAutoFit/>
          </a:bodyPr>
          <a:lstStyle/>
          <a:p>
            <a:r>
              <a:rPr lang="de-DE" sz="1400" b="1" dirty="0">
                <a:solidFill>
                  <a:srgbClr val="58585A"/>
                </a:solidFill>
              </a:rPr>
              <a:t>Electronic </a:t>
            </a:r>
            <a:r>
              <a:rPr lang="de-DE" sz="1400" b="1" dirty="0" err="1">
                <a:solidFill>
                  <a:srgbClr val="58585A"/>
                </a:solidFill>
              </a:rPr>
              <a:t>bank</a:t>
            </a:r>
            <a:r>
              <a:rPr lang="de-DE" sz="1400" b="1" dirty="0">
                <a:solidFill>
                  <a:srgbClr val="58585A"/>
                </a:solidFill>
              </a:rPr>
              <a:t> </a:t>
            </a:r>
            <a:r>
              <a:rPr lang="de-DE" sz="1400" b="1" dirty="0" err="1">
                <a:solidFill>
                  <a:srgbClr val="58585A"/>
                </a:solidFill>
              </a:rPr>
              <a:t>statements</a:t>
            </a:r>
            <a:endParaRPr lang="de-DE" sz="1400" b="1" dirty="0">
              <a:solidFill>
                <a:srgbClr val="58585A"/>
              </a:solidFill>
            </a:endParaRPr>
          </a:p>
          <a:p>
            <a:pPr marL="285750" indent="-285750">
              <a:buFont typeface="Wingdings" panose="05000000000000000000" pitchFamily="2" charset="2"/>
              <a:buChar char="§"/>
            </a:pPr>
            <a:r>
              <a:rPr lang="de-DE" sz="1400" dirty="0">
                <a:solidFill>
                  <a:srgbClr val="58585A"/>
                </a:solidFill>
              </a:rPr>
              <a:t>Account </a:t>
            </a:r>
            <a:r>
              <a:rPr lang="de-DE" sz="1400" dirty="0" err="1">
                <a:solidFill>
                  <a:srgbClr val="58585A"/>
                </a:solidFill>
              </a:rPr>
              <a:t>movements</a:t>
            </a:r>
            <a:endParaRPr lang="de-DE" sz="1400" dirty="0">
              <a:solidFill>
                <a:srgbClr val="58585A"/>
              </a:solidFill>
            </a:endParaRPr>
          </a:p>
          <a:p>
            <a:pPr marL="285750" indent="-285750">
              <a:buFont typeface="Wingdings" panose="05000000000000000000" pitchFamily="2" charset="2"/>
              <a:buChar char="§"/>
            </a:pPr>
            <a:r>
              <a:rPr lang="de-DE" sz="1400" b="0" i="0" dirty="0">
                <a:solidFill>
                  <a:srgbClr val="202124"/>
                </a:solidFill>
                <a:effectLst/>
                <a:latin typeface="Google Sans"/>
              </a:rPr>
              <a:t>Original </a:t>
            </a:r>
            <a:r>
              <a:rPr lang="de-DE" sz="1400" b="0" i="0" dirty="0" err="1">
                <a:solidFill>
                  <a:srgbClr val="202124"/>
                </a:solidFill>
                <a:effectLst/>
                <a:latin typeface="Google Sans"/>
              </a:rPr>
              <a:t>intended</a:t>
            </a:r>
            <a:r>
              <a:rPr lang="de-DE" sz="1400" b="0" i="0" dirty="0">
                <a:solidFill>
                  <a:srgbClr val="202124"/>
                </a:solidFill>
                <a:effectLst/>
                <a:latin typeface="Google Sans"/>
              </a:rPr>
              <a:t> </a:t>
            </a:r>
            <a:r>
              <a:rPr lang="de-DE" sz="1400" b="0" i="0" dirty="0" err="1">
                <a:solidFill>
                  <a:srgbClr val="202124"/>
                </a:solidFill>
                <a:effectLst/>
                <a:latin typeface="Google Sans"/>
              </a:rPr>
              <a:t>use</a:t>
            </a:r>
            <a:endParaRPr lang="de-DE" sz="1400" b="0" i="0" dirty="0">
              <a:solidFill>
                <a:srgbClr val="202124"/>
              </a:solidFill>
              <a:effectLst/>
              <a:latin typeface="Google Sans"/>
            </a:endParaRPr>
          </a:p>
          <a:p>
            <a:pPr marL="285750" indent="-285750">
              <a:buFont typeface="Wingdings" panose="05000000000000000000" pitchFamily="2" charset="2"/>
              <a:buChar char="§"/>
            </a:pPr>
            <a:r>
              <a:rPr lang="de-DE" sz="1400" dirty="0" err="1">
                <a:solidFill>
                  <a:srgbClr val="202124"/>
                </a:solidFill>
                <a:latin typeface="Google Sans"/>
              </a:rPr>
              <a:t>Recipient</a:t>
            </a:r>
            <a:r>
              <a:rPr lang="de-DE" sz="1400" dirty="0">
                <a:solidFill>
                  <a:srgbClr val="202124"/>
                </a:solidFill>
                <a:latin typeface="Google Sans"/>
              </a:rPr>
              <a:t> </a:t>
            </a:r>
            <a:r>
              <a:rPr lang="de-DE" sz="1400" dirty="0" err="1">
                <a:solidFill>
                  <a:srgbClr val="202124"/>
                </a:solidFill>
                <a:latin typeface="Google Sans"/>
              </a:rPr>
              <a:t>data</a:t>
            </a:r>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endParaRPr>
          </a:p>
        </p:txBody>
      </p:sp>
      <p:sp>
        <p:nvSpPr>
          <p:cNvPr id="6" name="Textfeld 5"/>
          <p:cNvSpPr txBox="1"/>
          <p:nvPr/>
        </p:nvSpPr>
        <p:spPr>
          <a:xfrm>
            <a:off x="1232867" y="2702592"/>
            <a:ext cx="3185644" cy="954107"/>
          </a:xfrm>
          <a:prstGeom prst="rect">
            <a:avLst/>
          </a:prstGeom>
          <a:noFill/>
          <a:ln>
            <a:solidFill>
              <a:srgbClr val="E75113"/>
            </a:solidFill>
          </a:ln>
        </p:spPr>
        <p:txBody>
          <a:bodyPr wrap="square" rtlCol="0">
            <a:spAutoFit/>
          </a:bodyPr>
          <a:lstStyle/>
          <a:p>
            <a:r>
              <a:rPr lang="de-DE" sz="1400" b="1" dirty="0">
                <a:solidFill>
                  <a:srgbClr val="58585A"/>
                </a:solidFill>
              </a:rPr>
              <a:t>Email </a:t>
            </a:r>
            <a:r>
              <a:rPr lang="de-DE" sz="1400" b="1" dirty="0" err="1">
                <a:solidFill>
                  <a:srgbClr val="58585A"/>
                </a:solidFill>
              </a:rPr>
              <a:t>archive</a:t>
            </a:r>
            <a:r>
              <a:rPr lang="de-DE" sz="1400" b="1" dirty="0">
                <a:solidFill>
                  <a:srgbClr val="58585A"/>
                </a:solidFill>
              </a:rPr>
              <a:t> (s)</a:t>
            </a: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Correspondence (possibly link to accounting data via name and email domain from master data)</a:t>
            </a:r>
            <a:endParaRPr lang="de-DE" sz="1400" dirty="0">
              <a:solidFill>
                <a:srgbClr val="58585A"/>
              </a:solidFill>
            </a:endParaRPr>
          </a:p>
        </p:txBody>
      </p:sp>
      <p:sp>
        <p:nvSpPr>
          <p:cNvPr id="7" name="Textfeld 6"/>
          <p:cNvSpPr txBox="1"/>
          <p:nvPr/>
        </p:nvSpPr>
        <p:spPr>
          <a:xfrm>
            <a:off x="1232867" y="5389771"/>
            <a:ext cx="3185644" cy="307777"/>
          </a:xfrm>
          <a:prstGeom prst="rect">
            <a:avLst/>
          </a:prstGeom>
          <a:noFill/>
          <a:ln>
            <a:solidFill>
              <a:srgbClr val="E75113"/>
            </a:solidFill>
          </a:ln>
        </p:spPr>
        <p:txBody>
          <a:bodyPr wrap="square" rtlCol="0">
            <a:spAutoFit/>
          </a:bodyPr>
          <a:lstStyle/>
          <a:p>
            <a:r>
              <a:rPr lang="de-DE" sz="1400" dirty="0" err="1">
                <a:solidFill>
                  <a:srgbClr val="58585A"/>
                </a:solidFill>
              </a:rPr>
              <a:t>Documentary</a:t>
            </a:r>
            <a:r>
              <a:rPr lang="de-DE" sz="1400" dirty="0">
                <a:solidFill>
                  <a:srgbClr val="58585A"/>
                </a:solidFill>
              </a:rPr>
              <a:t> </a:t>
            </a:r>
            <a:r>
              <a:rPr lang="de-DE" sz="1400" dirty="0" err="1">
                <a:solidFill>
                  <a:srgbClr val="58585A"/>
                </a:solidFill>
              </a:rPr>
              <a:t>correspondence</a:t>
            </a:r>
            <a:r>
              <a:rPr lang="de-DE" sz="1400" dirty="0">
                <a:solidFill>
                  <a:srgbClr val="58585A"/>
                </a:solidFill>
              </a:rPr>
              <a:t> (</a:t>
            </a:r>
            <a:r>
              <a:rPr lang="de-DE" sz="1400" dirty="0" err="1">
                <a:solidFill>
                  <a:srgbClr val="58585A"/>
                </a:solidFill>
              </a:rPr>
              <a:t>digitized</a:t>
            </a:r>
            <a:r>
              <a:rPr lang="de-DE" sz="1400" dirty="0">
                <a:solidFill>
                  <a:srgbClr val="58585A"/>
                </a:solidFill>
              </a:rPr>
              <a:t>)</a:t>
            </a:r>
          </a:p>
        </p:txBody>
      </p:sp>
      <p:sp>
        <p:nvSpPr>
          <p:cNvPr id="8" name="Textfeld 7"/>
          <p:cNvSpPr txBox="1"/>
          <p:nvPr/>
        </p:nvSpPr>
        <p:spPr>
          <a:xfrm>
            <a:off x="1232867" y="6014591"/>
            <a:ext cx="3185644" cy="523220"/>
          </a:xfrm>
          <a:prstGeom prst="rect">
            <a:avLst/>
          </a:prstGeom>
          <a:noFill/>
          <a:ln>
            <a:solidFill>
              <a:srgbClr val="E75113"/>
            </a:solidFill>
          </a:ln>
        </p:spPr>
        <p:txBody>
          <a:bodyPr wrap="square" rtlCol="0">
            <a:spAutoFit/>
          </a:bodyPr>
          <a:lstStyle/>
          <a:p>
            <a:r>
              <a:rPr lang="de-DE" sz="1400" b="0" i="0" dirty="0">
                <a:solidFill>
                  <a:srgbClr val="202124"/>
                </a:solidFill>
                <a:effectLst/>
                <a:latin typeface="Google Sans"/>
              </a:rPr>
              <a:t>Other digital </a:t>
            </a:r>
            <a:r>
              <a:rPr lang="de-DE" sz="1400" b="0" i="0" dirty="0" err="1">
                <a:solidFill>
                  <a:srgbClr val="202124"/>
                </a:solidFill>
                <a:effectLst/>
                <a:latin typeface="Google Sans"/>
              </a:rPr>
              <a:t>correspondence</a:t>
            </a:r>
            <a:r>
              <a:rPr lang="de-DE" sz="1400" b="0" i="0" dirty="0">
                <a:solidFill>
                  <a:srgbClr val="202124"/>
                </a:solidFill>
                <a:effectLst/>
                <a:latin typeface="Google Sans"/>
              </a:rPr>
              <a:t> (SMS, </a:t>
            </a:r>
            <a:r>
              <a:rPr lang="de-DE" sz="1400" b="0" i="0" dirty="0" err="1">
                <a:solidFill>
                  <a:srgbClr val="202124"/>
                </a:solidFill>
                <a:effectLst/>
                <a:latin typeface="Google Sans"/>
              </a:rPr>
              <a:t>messenger</a:t>
            </a:r>
            <a:r>
              <a:rPr lang="de-DE" sz="1400" b="0" i="0" dirty="0">
                <a:solidFill>
                  <a:srgbClr val="202124"/>
                </a:solidFill>
                <a:effectLst/>
                <a:latin typeface="Google Sans"/>
              </a:rPr>
              <a:t>, etc.)</a:t>
            </a:r>
            <a:endParaRPr lang="de-DE" sz="1400" dirty="0">
              <a:solidFill>
                <a:srgbClr val="58585A"/>
              </a:solidFill>
            </a:endParaRPr>
          </a:p>
        </p:txBody>
      </p:sp>
      <p:cxnSp>
        <p:nvCxnSpPr>
          <p:cNvPr id="9" name="Gerader Verbinder 8"/>
          <p:cNvCxnSpPr/>
          <p:nvPr/>
        </p:nvCxnSpPr>
        <p:spPr>
          <a:xfrm flipH="1">
            <a:off x="922872" y="1159933"/>
            <a:ext cx="0" cy="5393267"/>
          </a:xfrm>
          <a:prstGeom prst="line">
            <a:avLst/>
          </a:prstGeom>
          <a:ln w="19050">
            <a:solidFill>
              <a:srgbClr val="E75113"/>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rot="16200000">
            <a:off x="-863106" y="3702678"/>
            <a:ext cx="3185644" cy="307777"/>
          </a:xfrm>
          <a:prstGeom prst="rect">
            <a:avLst/>
          </a:prstGeom>
          <a:noFill/>
          <a:ln>
            <a:noFill/>
          </a:ln>
        </p:spPr>
        <p:txBody>
          <a:bodyPr wrap="square" rtlCol="0">
            <a:spAutoFit/>
          </a:bodyPr>
          <a:lstStyle/>
          <a:p>
            <a:pPr algn="ctr"/>
            <a:r>
              <a:rPr lang="de-DE" sz="1400" dirty="0">
                <a:solidFill>
                  <a:srgbClr val="E75113"/>
                </a:solidFill>
              </a:rPr>
              <a:t>Degree </a:t>
            </a:r>
            <a:r>
              <a:rPr lang="de-DE" sz="1400" dirty="0" err="1">
                <a:solidFill>
                  <a:srgbClr val="E75113"/>
                </a:solidFill>
              </a:rPr>
              <a:t>of</a:t>
            </a:r>
            <a:r>
              <a:rPr lang="de-DE" sz="1400" dirty="0">
                <a:solidFill>
                  <a:srgbClr val="E75113"/>
                </a:solidFill>
              </a:rPr>
              <a:t> </a:t>
            </a:r>
            <a:r>
              <a:rPr lang="de-DE" sz="1400" dirty="0" err="1">
                <a:solidFill>
                  <a:srgbClr val="E75113"/>
                </a:solidFill>
              </a:rPr>
              <a:t>availability</a:t>
            </a:r>
            <a:endParaRPr lang="de-DE" sz="1400" dirty="0">
              <a:solidFill>
                <a:srgbClr val="E75113"/>
              </a:solidFill>
            </a:endParaRPr>
          </a:p>
        </p:txBody>
      </p:sp>
      <p:sp>
        <p:nvSpPr>
          <p:cNvPr id="12" name="Textfeld 11"/>
          <p:cNvSpPr txBox="1"/>
          <p:nvPr/>
        </p:nvSpPr>
        <p:spPr>
          <a:xfrm>
            <a:off x="96042" y="1150976"/>
            <a:ext cx="787563" cy="276999"/>
          </a:xfrm>
          <a:prstGeom prst="rect">
            <a:avLst/>
          </a:prstGeom>
          <a:noFill/>
          <a:ln>
            <a:noFill/>
          </a:ln>
        </p:spPr>
        <p:txBody>
          <a:bodyPr wrap="square" rtlCol="0">
            <a:spAutoFit/>
          </a:bodyPr>
          <a:lstStyle/>
          <a:p>
            <a:pPr algn="r"/>
            <a:r>
              <a:rPr lang="de-DE" sz="1200" b="1" dirty="0">
                <a:solidFill>
                  <a:srgbClr val="E75113"/>
                </a:solidFill>
              </a:rPr>
              <a:t>high</a:t>
            </a:r>
          </a:p>
        </p:txBody>
      </p:sp>
      <p:sp>
        <p:nvSpPr>
          <p:cNvPr id="13" name="Textfeld 12"/>
          <p:cNvSpPr txBox="1"/>
          <p:nvPr/>
        </p:nvSpPr>
        <p:spPr>
          <a:xfrm>
            <a:off x="96041" y="6276201"/>
            <a:ext cx="787563" cy="276999"/>
          </a:xfrm>
          <a:prstGeom prst="rect">
            <a:avLst/>
          </a:prstGeom>
          <a:noFill/>
          <a:ln>
            <a:noFill/>
          </a:ln>
        </p:spPr>
        <p:txBody>
          <a:bodyPr wrap="square" rtlCol="0">
            <a:spAutoFit/>
          </a:bodyPr>
          <a:lstStyle/>
          <a:p>
            <a:pPr algn="r"/>
            <a:r>
              <a:rPr lang="de-DE" sz="1200" b="1" dirty="0" err="1">
                <a:solidFill>
                  <a:srgbClr val="E75113"/>
                </a:solidFill>
              </a:rPr>
              <a:t>low</a:t>
            </a:r>
            <a:endParaRPr lang="de-DE" sz="1200" b="1" dirty="0">
              <a:solidFill>
                <a:srgbClr val="E75113"/>
              </a:solidFill>
            </a:endParaRPr>
          </a:p>
        </p:txBody>
      </p:sp>
      <p:sp>
        <p:nvSpPr>
          <p:cNvPr id="14" name="Rectangle 4">
            <a:extLst>
              <a:ext uri="{FF2B5EF4-FFF2-40B4-BE49-F238E27FC236}">
                <a16:creationId xmlns:a16="http://schemas.microsoft.com/office/drawing/2014/main" id="{6D7E0093-246A-4889-9AAF-390329D253F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C70F4A87-4001-4616-9E0D-D0A8BD9B5EFA}"/>
              </a:ext>
            </a:extLst>
          </p:cNvPr>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600" b="0" i="0" u="none" strike="noStrike" cap="none" normalizeH="0" baseline="0" dirty="0">
                <a:ln>
                  <a:noFill/>
                </a:ln>
                <a:solidFill>
                  <a:schemeClr val="tx1"/>
                </a:solidFill>
                <a:effectLst/>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3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26423" y="270114"/>
            <a:ext cx="5784910" cy="461665"/>
          </a:xfrm>
          <a:prstGeom prst="rect">
            <a:avLst/>
          </a:prstGeom>
          <a:noFill/>
        </p:spPr>
        <p:txBody>
          <a:bodyPr wrap="square" rtlCol="0">
            <a:spAutoFit/>
          </a:bodyPr>
          <a:lstStyle/>
          <a:p>
            <a:r>
              <a:rPr lang="de-DE" sz="2400" dirty="0">
                <a:solidFill>
                  <a:srgbClr val="202124"/>
                </a:solidFill>
                <a:latin typeface="Google Sans"/>
              </a:rPr>
              <a:t>Goal</a:t>
            </a:r>
            <a:endParaRPr lang="de-DE" sz="2400" dirty="0">
              <a:solidFill>
                <a:srgbClr val="58585A"/>
              </a:solidFill>
            </a:endParaRPr>
          </a:p>
        </p:txBody>
      </p:sp>
      <p:sp>
        <p:nvSpPr>
          <p:cNvPr id="5" name="Textfeld 4"/>
          <p:cNvSpPr txBox="1"/>
          <p:nvPr/>
        </p:nvSpPr>
        <p:spPr>
          <a:xfrm>
            <a:off x="226423" y="1039050"/>
            <a:ext cx="8672044" cy="4185761"/>
          </a:xfrm>
          <a:prstGeom prst="rect">
            <a:avLst/>
          </a:prstGeom>
          <a:noFill/>
        </p:spPr>
        <p:txBody>
          <a:bodyPr wrap="square" rtlCol="0">
            <a:spAutoFit/>
          </a:bodyPr>
          <a:lstStyle/>
          <a:p>
            <a:r>
              <a:rPr lang="en-US" sz="1400" b="0" i="0" dirty="0">
                <a:solidFill>
                  <a:srgbClr val="202124"/>
                </a:solidFill>
                <a:effectLst/>
                <a:latin typeface="Google Sans"/>
              </a:rPr>
              <a:t> </a:t>
            </a:r>
            <a:r>
              <a:rPr lang="en-US" sz="1400" b="1" i="0" dirty="0">
                <a:solidFill>
                  <a:srgbClr val="202124"/>
                </a:solidFill>
                <a:effectLst/>
                <a:latin typeface="Google Sans"/>
              </a:rPr>
              <a:t>Application</a:t>
            </a:r>
            <a:r>
              <a:rPr lang="en-US" sz="1400" b="0" i="0" dirty="0">
                <a:solidFill>
                  <a:srgbClr val="202124"/>
                </a:solidFill>
                <a:effectLst/>
                <a:latin typeface="Google Sans"/>
              </a:rPr>
              <a:t> with the following functionalities:</a:t>
            </a:r>
          </a:p>
          <a:p>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Easy loading / linking of the available data sources</a:t>
            </a: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Automated checking of the database using "intelligent" search algorithms</a:t>
            </a:r>
          </a:p>
          <a:p>
            <a:pPr marL="285750" indent="-285750">
              <a:buFont typeface="Wingdings" panose="05000000000000000000" pitchFamily="2" charset="2"/>
              <a:buChar char="§"/>
            </a:pPr>
            <a:r>
              <a:rPr lang="en-US" sz="1400" dirty="0">
                <a:solidFill>
                  <a:srgbClr val="202124"/>
                </a:solidFill>
                <a:latin typeface="Google Sans"/>
              </a:rPr>
              <a:t>Structured presentation of the test results</a:t>
            </a:r>
            <a:endParaRPr lang="en-US" sz="1400" b="0" i="0" dirty="0">
              <a:solidFill>
                <a:srgbClr val="202124"/>
              </a:solidFill>
              <a:effectLst/>
              <a:latin typeface="Google Sans"/>
            </a:endParaRPr>
          </a:p>
          <a:p>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latin typeface="Google Sans"/>
            </a:endParaRPr>
          </a:p>
          <a:p>
            <a:pPr marL="285750" indent="-285750">
              <a:buFont typeface="Wingdings" panose="05000000000000000000" pitchFamily="2" charset="2"/>
              <a:buChar char="§"/>
            </a:pPr>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endParaRPr>
          </a:p>
          <a:p>
            <a:r>
              <a:rPr lang="en-US" sz="1400" b="1" i="0" dirty="0">
                <a:solidFill>
                  <a:srgbClr val="202124"/>
                </a:solidFill>
                <a:effectLst/>
                <a:latin typeface="Google Sans"/>
              </a:rPr>
              <a:t>Architecture</a:t>
            </a:r>
            <a:r>
              <a:rPr lang="en-US" sz="1400" b="0" i="0" dirty="0">
                <a:solidFill>
                  <a:srgbClr val="202124"/>
                </a:solidFill>
                <a:effectLst/>
                <a:latin typeface="Google Sans"/>
              </a:rPr>
              <a:t> as a web solution</a:t>
            </a:r>
          </a:p>
          <a:p>
            <a:endParaRPr lang="de-DE" sz="1400" dirty="0">
              <a:solidFill>
                <a:srgbClr val="58585A"/>
              </a:solidFill>
            </a:endParaRPr>
          </a:p>
          <a:p>
            <a:pPr marL="285750" indent="-285750">
              <a:buFont typeface="Arial" panose="020B0604020202020204" pitchFamily="34" charset="0"/>
              <a:buChar char="•"/>
            </a:pPr>
            <a:r>
              <a:rPr lang="de-DE" sz="1400" dirty="0">
                <a:solidFill>
                  <a:srgbClr val="58585A"/>
                </a:solidFill>
              </a:rPr>
              <a:t>Data </a:t>
            </a:r>
            <a:r>
              <a:rPr lang="de-DE" sz="1400" dirty="0" err="1">
                <a:solidFill>
                  <a:srgbClr val="58585A"/>
                </a:solidFill>
              </a:rPr>
              <a:t>import</a:t>
            </a:r>
            <a:r>
              <a:rPr lang="de-DE" sz="1400" dirty="0">
                <a:solidFill>
                  <a:srgbClr val="58585A"/>
                </a:solidFill>
              </a:rPr>
              <a:t> </a:t>
            </a:r>
            <a:r>
              <a:rPr lang="de-DE" sz="1400" dirty="0" err="1">
                <a:solidFill>
                  <a:srgbClr val="58585A"/>
                </a:solidFill>
              </a:rPr>
              <a:t>should</a:t>
            </a:r>
            <a:r>
              <a:rPr lang="de-DE" sz="1400" dirty="0">
                <a:solidFill>
                  <a:srgbClr val="58585A"/>
                </a:solidFill>
              </a:rPr>
              <a:t> (</a:t>
            </a:r>
            <a:r>
              <a:rPr lang="de-DE" sz="1400" dirty="0" err="1">
                <a:solidFill>
                  <a:srgbClr val="58585A"/>
                </a:solidFill>
              </a:rPr>
              <a:t>nitially</a:t>
            </a:r>
            <a:r>
              <a:rPr lang="de-DE" sz="1400" dirty="0">
                <a:solidFill>
                  <a:srgbClr val="58585A"/>
                </a:solidFill>
              </a:rPr>
              <a:t>) </a:t>
            </a:r>
            <a:r>
              <a:rPr lang="de-DE" sz="1400" dirty="0" err="1">
                <a:solidFill>
                  <a:srgbClr val="58585A"/>
                </a:solidFill>
              </a:rPr>
              <a:t>be</a:t>
            </a:r>
            <a:r>
              <a:rPr lang="de-DE" sz="1400" dirty="0">
                <a:solidFill>
                  <a:srgbClr val="58585A"/>
                </a:solidFill>
              </a:rPr>
              <a:t> </a:t>
            </a:r>
            <a:r>
              <a:rPr lang="de-DE" sz="1400" dirty="0" err="1">
                <a:solidFill>
                  <a:srgbClr val="58585A"/>
                </a:solidFill>
              </a:rPr>
              <a:t>provided</a:t>
            </a:r>
            <a:r>
              <a:rPr lang="de-DE" sz="1400" dirty="0">
                <a:solidFill>
                  <a:srgbClr val="58585A"/>
                </a:solidFill>
              </a:rPr>
              <a:t> </a:t>
            </a:r>
            <a:r>
              <a:rPr lang="de-DE" sz="1400" dirty="0" err="1">
                <a:solidFill>
                  <a:srgbClr val="58585A"/>
                </a:solidFill>
              </a:rPr>
              <a:t>by</a:t>
            </a:r>
            <a:r>
              <a:rPr lang="de-DE" sz="1400" dirty="0">
                <a:solidFill>
                  <a:srgbClr val="58585A"/>
                </a:solidFill>
              </a:rPr>
              <a:t> </a:t>
            </a:r>
            <a:r>
              <a:rPr lang="de-DE" sz="1400" dirty="0" err="1">
                <a:solidFill>
                  <a:srgbClr val="58585A"/>
                </a:solidFill>
              </a:rPr>
              <a:t>us</a:t>
            </a:r>
            <a:r>
              <a:rPr lang="de-DE" sz="1400" dirty="0">
                <a:solidFill>
                  <a:srgbClr val="58585A"/>
                </a:solidFill>
              </a:rPr>
              <a:t> </a:t>
            </a:r>
            <a:r>
              <a:rPr lang="de-DE" sz="1400" dirty="0" err="1">
                <a:solidFill>
                  <a:srgbClr val="58585A"/>
                </a:solidFill>
              </a:rPr>
              <a:t>as</a:t>
            </a:r>
            <a:r>
              <a:rPr lang="de-DE" sz="1400" dirty="0">
                <a:solidFill>
                  <a:srgbClr val="58585A"/>
                </a:solidFill>
              </a:rPr>
              <a:t> a </a:t>
            </a:r>
            <a:r>
              <a:rPr lang="de-DE" sz="1400" dirty="0" err="1">
                <a:solidFill>
                  <a:srgbClr val="58585A"/>
                </a:solidFill>
              </a:rPr>
              <a:t>service</a:t>
            </a:r>
            <a:r>
              <a:rPr lang="de-DE" sz="1400" dirty="0">
                <a:solidFill>
                  <a:srgbClr val="58585A"/>
                </a:solidFill>
              </a:rPr>
              <a:t>.</a:t>
            </a:r>
          </a:p>
          <a:p>
            <a:pPr marL="285750" indent="-285750">
              <a:buFont typeface="Arial" panose="020B0604020202020204" pitchFamily="34" charset="0"/>
              <a:buChar char="•"/>
            </a:pPr>
            <a:r>
              <a:rPr lang="de-DE" sz="1400" dirty="0">
                <a:solidFill>
                  <a:srgbClr val="58585A"/>
                </a:solidFill>
              </a:rPr>
              <a:t>Check </a:t>
            </a:r>
            <a:r>
              <a:rPr lang="de-DE" sz="1400" dirty="0" err="1">
                <a:solidFill>
                  <a:srgbClr val="58585A"/>
                </a:solidFill>
              </a:rPr>
              <a:t>results</a:t>
            </a:r>
            <a:r>
              <a:rPr lang="de-DE" sz="1400" dirty="0">
                <a:solidFill>
                  <a:srgbClr val="58585A"/>
                </a:solidFill>
              </a:rPr>
              <a:t> </a:t>
            </a:r>
            <a:r>
              <a:rPr lang="de-DE" sz="1400" dirty="0" err="1">
                <a:solidFill>
                  <a:srgbClr val="58585A"/>
                </a:solidFill>
              </a:rPr>
              <a:t>are</a:t>
            </a:r>
            <a:r>
              <a:rPr lang="de-DE" sz="1400" dirty="0">
                <a:solidFill>
                  <a:srgbClr val="58585A"/>
                </a:solidFill>
              </a:rPr>
              <a:t> </a:t>
            </a:r>
            <a:r>
              <a:rPr lang="de-DE" sz="1400" dirty="0" err="1">
                <a:solidFill>
                  <a:srgbClr val="58585A"/>
                </a:solidFill>
              </a:rPr>
              <a:t>to</a:t>
            </a:r>
            <a:r>
              <a:rPr lang="de-DE" sz="1400" dirty="0">
                <a:solidFill>
                  <a:srgbClr val="58585A"/>
                </a:solidFill>
              </a:rPr>
              <a:t> </a:t>
            </a:r>
            <a:r>
              <a:rPr lang="de-DE" sz="1400" dirty="0" err="1">
                <a:solidFill>
                  <a:srgbClr val="58585A"/>
                </a:solidFill>
              </a:rPr>
              <a:t>be</a:t>
            </a:r>
            <a:r>
              <a:rPr lang="de-DE" sz="1400" dirty="0">
                <a:solidFill>
                  <a:srgbClr val="58585A"/>
                </a:solidFill>
              </a:rPr>
              <a:t> </a:t>
            </a:r>
            <a:r>
              <a:rPr lang="de-DE" sz="1400" dirty="0" err="1">
                <a:solidFill>
                  <a:srgbClr val="58585A"/>
                </a:solidFill>
              </a:rPr>
              <a:t>made</a:t>
            </a:r>
            <a:r>
              <a:rPr lang="de-DE" sz="1400" dirty="0">
                <a:solidFill>
                  <a:srgbClr val="58585A"/>
                </a:solidFill>
              </a:rPr>
              <a:t> </a:t>
            </a:r>
            <a:r>
              <a:rPr lang="de-DE" sz="1400" dirty="0" err="1">
                <a:solidFill>
                  <a:srgbClr val="58585A"/>
                </a:solidFill>
              </a:rPr>
              <a:t>availavle</a:t>
            </a:r>
            <a:r>
              <a:rPr lang="de-DE" sz="1400" dirty="0">
                <a:solidFill>
                  <a:srgbClr val="58585A"/>
                </a:solidFill>
              </a:rPr>
              <a:t> </a:t>
            </a:r>
            <a:r>
              <a:rPr lang="de-DE" sz="1400" dirty="0" err="1">
                <a:solidFill>
                  <a:srgbClr val="58585A"/>
                </a:solidFill>
              </a:rPr>
              <a:t>to</a:t>
            </a:r>
            <a:r>
              <a:rPr lang="de-DE" sz="1400" dirty="0">
                <a:solidFill>
                  <a:srgbClr val="58585A"/>
                </a:solidFill>
              </a:rPr>
              <a:t> </a:t>
            </a:r>
            <a:r>
              <a:rPr lang="de-DE" sz="1400" dirty="0" err="1">
                <a:solidFill>
                  <a:srgbClr val="58585A"/>
                </a:solidFill>
              </a:rPr>
              <a:t>the</a:t>
            </a:r>
            <a:r>
              <a:rPr lang="de-DE" sz="1400" dirty="0">
                <a:solidFill>
                  <a:srgbClr val="58585A"/>
                </a:solidFill>
              </a:rPr>
              <a:t> </a:t>
            </a:r>
            <a:r>
              <a:rPr lang="de-DE" sz="1400" dirty="0" err="1">
                <a:solidFill>
                  <a:srgbClr val="58585A"/>
                </a:solidFill>
              </a:rPr>
              <a:t>insolvency</a:t>
            </a:r>
            <a:r>
              <a:rPr lang="de-DE" sz="1400" dirty="0">
                <a:solidFill>
                  <a:srgbClr val="58585A"/>
                </a:solidFill>
              </a:rPr>
              <a:t> </a:t>
            </a:r>
            <a:r>
              <a:rPr lang="de-DE" sz="1400" dirty="0" err="1">
                <a:solidFill>
                  <a:srgbClr val="58585A"/>
                </a:solidFill>
              </a:rPr>
              <a:t>administrator</a:t>
            </a:r>
            <a:r>
              <a:rPr lang="de-DE" sz="1400" dirty="0">
                <a:solidFill>
                  <a:srgbClr val="58585A"/>
                </a:solidFill>
              </a:rPr>
              <a:t> via a web </a:t>
            </a:r>
            <a:r>
              <a:rPr lang="de-DE" sz="1400" dirty="0" err="1">
                <a:solidFill>
                  <a:srgbClr val="58585A"/>
                </a:solidFill>
              </a:rPr>
              <a:t>portal</a:t>
            </a:r>
            <a:r>
              <a:rPr lang="de-DE" sz="1400" dirty="0">
                <a:solidFill>
                  <a:srgbClr val="58585A"/>
                </a:solidFill>
              </a:rPr>
              <a:t>.</a:t>
            </a:r>
          </a:p>
          <a:p>
            <a:pPr marL="285750" indent="-285750">
              <a:buFont typeface="Arial" panose="020B0604020202020204" pitchFamily="34" charset="0"/>
              <a:buChar char="•"/>
            </a:pPr>
            <a:endParaRPr lang="de-DE" sz="1400" dirty="0">
              <a:solidFill>
                <a:srgbClr val="58585A"/>
              </a:solidFill>
            </a:endParaRPr>
          </a:p>
          <a:p>
            <a:pPr marL="285750" indent="-285750">
              <a:buFont typeface="Arial" panose="020B0604020202020204" pitchFamily="34" charset="0"/>
              <a:buChar char="•"/>
            </a:pPr>
            <a:endParaRPr lang="de-DE" sz="1400" dirty="0">
              <a:solidFill>
                <a:srgbClr val="58585A"/>
              </a:solidFill>
            </a:endParaRPr>
          </a:p>
          <a:p>
            <a:endParaRPr lang="de-DE" sz="1400" dirty="0">
              <a:solidFill>
                <a:srgbClr val="58585A"/>
              </a:solidFill>
            </a:endParaRPr>
          </a:p>
          <a:p>
            <a:pPr marL="285750" indent="-285750">
              <a:buFont typeface="Wingdings" panose="05000000000000000000" pitchFamily="2" charset="2"/>
              <a:buChar char="§"/>
            </a:pPr>
            <a:endParaRPr lang="de-DE" sz="1400" dirty="0"/>
          </a:p>
          <a:p>
            <a:pPr marL="177800"/>
            <a:r>
              <a:rPr lang="de-DE" sz="1400" b="1" dirty="0">
                <a:solidFill>
                  <a:schemeClr val="bg1"/>
                </a:solidFill>
              </a:rPr>
              <a:t>Idee: Entwicklung eines Tools, dass die elektronisch verfügbaren Datenbestände strukturiert nach obigen Indizien untersucht und dem Nutzer die Ergebnisse übersichtlich präsentiert.</a:t>
            </a:r>
          </a:p>
        </p:txBody>
      </p:sp>
      <p:sp>
        <p:nvSpPr>
          <p:cNvPr id="7" name="Rectangle 4">
            <a:extLst>
              <a:ext uri="{FF2B5EF4-FFF2-40B4-BE49-F238E27FC236}">
                <a16:creationId xmlns:a16="http://schemas.microsoft.com/office/drawing/2014/main" id="{B2E1DA8C-7F2C-47B4-9ACC-81DC15A4DF9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BF8392F-5136-4224-A7D9-3D868E548491}"/>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366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26423" y="261237"/>
            <a:ext cx="5784910" cy="461665"/>
          </a:xfrm>
          <a:prstGeom prst="rect">
            <a:avLst/>
          </a:prstGeom>
          <a:noFill/>
        </p:spPr>
        <p:txBody>
          <a:bodyPr wrap="square" rtlCol="0">
            <a:spAutoFit/>
          </a:bodyPr>
          <a:lstStyle/>
          <a:p>
            <a:r>
              <a:rPr lang="de-DE" sz="2400" dirty="0">
                <a:solidFill>
                  <a:srgbClr val="58585A"/>
                </a:solidFill>
              </a:rPr>
              <a:t>Goal - Import</a:t>
            </a:r>
          </a:p>
        </p:txBody>
      </p:sp>
      <p:sp>
        <p:nvSpPr>
          <p:cNvPr id="5" name="Textfeld 4"/>
          <p:cNvSpPr txBox="1"/>
          <p:nvPr/>
        </p:nvSpPr>
        <p:spPr>
          <a:xfrm>
            <a:off x="226423" y="1039050"/>
            <a:ext cx="8672044" cy="3970318"/>
          </a:xfrm>
          <a:prstGeom prst="rect">
            <a:avLst/>
          </a:prstGeom>
          <a:noFill/>
        </p:spPr>
        <p:txBody>
          <a:bodyPr wrap="square" rtlCol="0">
            <a:spAutoFit/>
          </a:bodyPr>
          <a:lstStyle/>
          <a:p>
            <a:r>
              <a:rPr lang="de-DE" sz="1400" b="1" dirty="0">
                <a:solidFill>
                  <a:srgbClr val="58585A"/>
                </a:solidFill>
              </a:rPr>
              <a:t>Accounting </a:t>
            </a:r>
            <a:r>
              <a:rPr lang="de-DE" sz="1400" b="1" dirty="0" err="1">
                <a:solidFill>
                  <a:srgbClr val="58585A"/>
                </a:solidFill>
              </a:rPr>
              <a:t>data</a:t>
            </a:r>
            <a:r>
              <a:rPr lang="de-DE" sz="1400" b="1" dirty="0">
                <a:solidFill>
                  <a:srgbClr val="58585A"/>
                </a:solidFill>
              </a:rPr>
              <a:t> / Bank </a:t>
            </a:r>
            <a:r>
              <a:rPr lang="de-DE" sz="1400" b="1" dirty="0" err="1">
                <a:solidFill>
                  <a:srgbClr val="58585A"/>
                </a:solidFill>
              </a:rPr>
              <a:t>data</a:t>
            </a:r>
            <a:endParaRPr lang="de-DE" sz="1400" dirty="0">
              <a:solidFill>
                <a:srgbClr val="58585A"/>
              </a:solidFill>
            </a:endParaRPr>
          </a:p>
          <a:p>
            <a:endParaRPr lang="de-DE" sz="1400" dirty="0">
              <a:solidFill>
                <a:srgbClr val="58585A"/>
              </a:solidFill>
            </a:endParaRPr>
          </a:p>
          <a:p>
            <a:pPr marL="285750" indent="-285750">
              <a:buFont typeface="Wingdings" panose="05000000000000000000" pitchFamily="2" charset="2"/>
              <a:buChar char="§"/>
            </a:pPr>
            <a:r>
              <a:rPr lang="de-DE" sz="1400" dirty="0">
                <a:solidFill>
                  <a:srgbClr val="58585A"/>
                </a:solidFill>
              </a:rPr>
              <a:t>Generally </a:t>
            </a:r>
            <a:r>
              <a:rPr lang="de-DE" sz="1400" dirty="0" err="1">
                <a:solidFill>
                  <a:srgbClr val="58585A"/>
                </a:solidFill>
              </a:rPr>
              <a:t>available</a:t>
            </a:r>
            <a:r>
              <a:rPr lang="de-DE" sz="1400" dirty="0">
                <a:solidFill>
                  <a:srgbClr val="58585A"/>
                </a:solidFill>
              </a:rPr>
              <a:t> </a:t>
            </a:r>
            <a:r>
              <a:rPr lang="de-DE" sz="1400" dirty="0" err="1">
                <a:solidFill>
                  <a:srgbClr val="58585A"/>
                </a:solidFill>
              </a:rPr>
              <a:t>as</a:t>
            </a:r>
            <a:r>
              <a:rPr lang="de-DE" sz="1400" dirty="0">
                <a:solidFill>
                  <a:srgbClr val="58585A"/>
                </a:solidFill>
              </a:rPr>
              <a:t>  .</a:t>
            </a:r>
            <a:r>
              <a:rPr lang="de-DE" sz="1400" dirty="0" err="1">
                <a:solidFill>
                  <a:srgbClr val="58585A"/>
                </a:solidFill>
              </a:rPr>
              <a:t>txt</a:t>
            </a:r>
            <a:r>
              <a:rPr lang="de-DE" sz="1400" dirty="0">
                <a:solidFill>
                  <a:srgbClr val="58585A"/>
                </a:solidFill>
              </a:rPr>
              <a:t>, .</a:t>
            </a:r>
            <a:r>
              <a:rPr lang="de-DE" sz="1400" dirty="0" err="1">
                <a:solidFill>
                  <a:srgbClr val="58585A"/>
                </a:solidFill>
              </a:rPr>
              <a:t>csv</a:t>
            </a:r>
            <a:r>
              <a:rPr lang="de-DE" sz="1400" dirty="0">
                <a:solidFill>
                  <a:srgbClr val="58585A"/>
                </a:solidFill>
              </a:rPr>
              <a:t> oder .xlsx</a:t>
            </a:r>
          </a:p>
          <a:p>
            <a:pPr marL="285750" indent="-285750">
              <a:buFont typeface="Wingdings" panose="05000000000000000000" pitchFamily="2" charset="2"/>
              <a:buChar char="§"/>
            </a:pPr>
            <a:r>
              <a:rPr lang="en-US" sz="1400" dirty="0">
                <a:solidFill>
                  <a:srgbClr val="202124"/>
                </a:solidFill>
                <a:latin typeface="Google Sans"/>
              </a:rPr>
              <a:t>S</a:t>
            </a:r>
            <a:r>
              <a:rPr lang="en-US" sz="1400" b="0" i="0" dirty="0">
                <a:solidFill>
                  <a:srgbClr val="202124"/>
                </a:solidFill>
                <a:effectLst/>
                <a:latin typeface="Google Sans"/>
              </a:rPr>
              <a:t>eparate tables for transaction and master data</a:t>
            </a:r>
            <a:endParaRPr lang="de-DE" sz="1400" dirty="0">
              <a:solidFill>
                <a:srgbClr val="58585A"/>
              </a:solidFill>
            </a:endParaRPr>
          </a:p>
          <a:p>
            <a:pPr marL="285750" indent="-285750">
              <a:buFont typeface="Wingdings" panose="05000000000000000000" pitchFamily="2" charset="2"/>
              <a:buChar char="§"/>
            </a:pPr>
            <a:r>
              <a:rPr lang="de-DE" sz="1400" dirty="0" err="1">
                <a:solidFill>
                  <a:srgbClr val="58585A"/>
                </a:solidFill>
              </a:rPr>
              <a:t>Differrent</a:t>
            </a:r>
            <a:r>
              <a:rPr lang="de-DE" sz="1400" dirty="0">
                <a:solidFill>
                  <a:srgbClr val="58585A"/>
                </a:solidFill>
              </a:rPr>
              <a:t> </a:t>
            </a:r>
            <a:r>
              <a:rPr lang="de-DE" sz="1400" dirty="0" err="1">
                <a:solidFill>
                  <a:srgbClr val="58585A"/>
                </a:solidFill>
              </a:rPr>
              <a:t>structure</a:t>
            </a:r>
            <a:r>
              <a:rPr lang="de-DE" sz="1400" dirty="0">
                <a:solidFill>
                  <a:srgbClr val="58585A"/>
                </a:solidFill>
              </a:rPr>
              <a:t> </a:t>
            </a:r>
            <a:r>
              <a:rPr lang="de-DE" sz="1400" dirty="0" err="1">
                <a:solidFill>
                  <a:srgbClr val="58585A"/>
                </a:solidFill>
              </a:rPr>
              <a:t>of</a:t>
            </a:r>
            <a:r>
              <a:rPr lang="de-DE" sz="1400" dirty="0">
                <a:solidFill>
                  <a:srgbClr val="58585A"/>
                </a:solidFill>
              </a:rPr>
              <a:t> </a:t>
            </a:r>
            <a:r>
              <a:rPr lang="de-DE" sz="1400" dirty="0" err="1">
                <a:solidFill>
                  <a:srgbClr val="58585A"/>
                </a:solidFill>
              </a:rPr>
              <a:t>the</a:t>
            </a:r>
            <a:r>
              <a:rPr lang="de-DE" sz="1400" dirty="0">
                <a:solidFill>
                  <a:srgbClr val="58585A"/>
                </a:solidFill>
              </a:rPr>
              <a:t> </a:t>
            </a:r>
            <a:r>
              <a:rPr lang="de-DE" sz="1400" dirty="0" err="1">
                <a:solidFill>
                  <a:srgbClr val="58585A"/>
                </a:solidFill>
              </a:rPr>
              <a:t>table</a:t>
            </a:r>
            <a:r>
              <a:rPr lang="de-DE" sz="1400" dirty="0">
                <a:solidFill>
                  <a:srgbClr val="58585A"/>
                </a:solidFill>
              </a:rPr>
              <a:t> </a:t>
            </a:r>
            <a:r>
              <a:rPr lang="de-DE" sz="1400" dirty="0" err="1">
                <a:solidFill>
                  <a:srgbClr val="58585A"/>
                </a:solidFill>
              </a:rPr>
              <a:t>columns</a:t>
            </a:r>
            <a:r>
              <a:rPr lang="de-DE" sz="1400" dirty="0">
                <a:solidFill>
                  <a:srgbClr val="58585A"/>
                </a:solidFill>
              </a:rPr>
              <a:t> </a:t>
            </a:r>
            <a:r>
              <a:rPr lang="de-DE" sz="1400" dirty="0" err="1">
                <a:solidFill>
                  <a:srgbClr val="58585A"/>
                </a:solidFill>
              </a:rPr>
              <a:t>depending</a:t>
            </a:r>
            <a:r>
              <a:rPr lang="de-DE" sz="1400" dirty="0">
                <a:solidFill>
                  <a:srgbClr val="58585A"/>
                </a:solidFill>
              </a:rPr>
              <a:t> on </a:t>
            </a:r>
            <a:r>
              <a:rPr lang="de-DE" sz="1400" dirty="0" err="1">
                <a:solidFill>
                  <a:srgbClr val="58585A"/>
                </a:solidFill>
              </a:rPr>
              <a:t>the</a:t>
            </a:r>
            <a:r>
              <a:rPr lang="de-DE" sz="1400" dirty="0">
                <a:solidFill>
                  <a:srgbClr val="58585A"/>
                </a:solidFill>
              </a:rPr>
              <a:t> </a:t>
            </a:r>
            <a:r>
              <a:rPr lang="de-DE" sz="1400" dirty="0" err="1">
                <a:solidFill>
                  <a:srgbClr val="58585A"/>
                </a:solidFill>
              </a:rPr>
              <a:t>previous</a:t>
            </a:r>
            <a:r>
              <a:rPr lang="de-DE" sz="1400" dirty="0">
                <a:solidFill>
                  <a:srgbClr val="58585A"/>
                </a:solidFill>
              </a:rPr>
              <a:t> </a:t>
            </a:r>
            <a:r>
              <a:rPr lang="de-DE" sz="1400" dirty="0" err="1">
                <a:solidFill>
                  <a:srgbClr val="58585A"/>
                </a:solidFill>
              </a:rPr>
              <a:t>system</a:t>
            </a:r>
            <a:r>
              <a:rPr lang="de-DE" sz="1400" dirty="0">
                <a:solidFill>
                  <a:srgbClr val="58585A"/>
                </a:solidFill>
              </a:rPr>
              <a:t>.</a:t>
            </a:r>
          </a:p>
          <a:p>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The import interface should therefore offer the possibility of matching columns to system requirements (e.g. column "Document date" in the source system = "Date" in the target system) and to create templates for recurring, identical import patterns (e.g. </a:t>
            </a:r>
            <a:r>
              <a:rPr lang="en-US" sz="1400" b="0" i="0" dirty="0" err="1">
                <a:solidFill>
                  <a:srgbClr val="202124"/>
                </a:solidFill>
                <a:effectLst/>
                <a:latin typeface="Google Sans"/>
              </a:rPr>
              <a:t>Datev</a:t>
            </a:r>
            <a:r>
              <a:rPr lang="en-US" sz="1400" b="0" i="0" dirty="0">
                <a:solidFill>
                  <a:srgbClr val="202124"/>
                </a:solidFill>
                <a:effectLst/>
                <a:latin typeface="Google Sans"/>
              </a:rPr>
              <a:t> imports).</a:t>
            </a:r>
          </a:p>
          <a:p>
            <a:endParaRPr lang="de-DE" sz="1400" b="1"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Some accounting systems also export archived documents as PDF. A reference to the PDF is then stored in the movement data. If these documents are available, they should also be imported and be accessible from the test results if they belong to a suspicious item.</a:t>
            </a:r>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endParaRPr>
          </a:p>
          <a:p>
            <a:r>
              <a:rPr lang="de-DE" sz="1400" b="1" dirty="0">
                <a:solidFill>
                  <a:srgbClr val="58585A"/>
                </a:solidFill>
              </a:rPr>
              <a:t>Email-archives</a:t>
            </a:r>
          </a:p>
          <a:p>
            <a:endParaRPr lang="de-DE" sz="1400" dirty="0">
              <a:solidFill>
                <a:srgbClr val="58585A"/>
              </a:solidFill>
            </a:endParaRPr>
          </a:p>
          <a:p>
            <a:endParaRPr lang="de-DE" sz="1400" dirty="0">
              <a:solidFill>
                <a:srgbClr val="58585A"/>
              </a:solidFill>
            </a:endParaRPr>
          </a:p>
        </p:txBody>
      </p:sp>
    </p:spTree>
    <p:extLst>
      <p:ext uri="{BB962C8B-B14F-4D97-AF65-F5344CB8AC3E}">
        <p14:creationId xmlns:p14="http://schemas.microsoft.com/office/powerpoint/2010/main" val="234647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226423" y="1039050"/>
            <a:ext cx="8672044" cy="3108543"/>
          </a:xfrm>
          <a:prstGeom prst="rect">
            <a:avLst/>
          </a:prstGeom>
          <a:noFill/>
        </p:spPr>
        <p:txBody>
          <a:bodyPr wrap="square" rtlCol="0">
            <a:spAutoFit/>
          </a:bodyPr>
          <a:lstStyle/>
          <a:p>
            <a:r>
              <a:rPr lang="de-DE" sz="1400" dirty="0" err="1">
                <a:solidFill>
                  <a:srgbClr val="58585A"/>
                </a:solidFill>
              </a:rPr>
              <a:t>Examples</a:t>
            </a:r>
            <a:r>
              <a:rPr lang="de-DE" sz="1400" dirty="0">
                <a:solidFill>
                  <a:srgbClr val="58585A"/>
                </a:solidFill>
              </a:rPr>
              <a:t>: </a:t>
            </a:r>
          </a:p>
          <a:p>
            <a:pPr marL="285750" indent="-285750">
              <a:buFont typeface="Wingdings" panose="05000000000000000000" pitchFamily="2" charset="2"/>
              <a:buChar char="§"/>
            </a:pP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Recognition of key terms - even in the case of typing errors (e.g. "garnishment", "reminder")</a:t>
            </a: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Recognition of text patterns (e.g. bailiff numbers are uniformly structured)</a:t>
            </a: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Recognition of installment payments (e.g. even payment amounts, recurring identical payment amounts)</a:t>
            </a: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With returning suppliers, you will probably find that payments are always made later. It would be helpful if the program could assign payments to invoices (even without a specific identifier, as this is not always evident from the previous system) and then show for each supplier how the payment behavior would have changed over time.</a:t>
            </a:r>
            <a:endParaRPr lang="de-DE" sz="1400" dirty="0">
              <a:solidFill>
                <a:srgbClr val="58585A"/>
              </a:solidFill>
            </a:endParaRPr>
          </a:p>
          <a:p>
            <a:pPr marL="285750" indent="-285750">
              <a:buFont typeface="Wingdings" panose="05000000000000000000" pitchFamily="2" charset="2"/>
              <a:buChar char="§"/>
            </a:pPr>
            <a:r>
              <a:rPr lang="de-DE" sz="1400" dirty="0">
                <a:solidFill>
                  <a:srgbClr val="58585A"/>
                </a:solidFill>
              </a:rPr>
              <a:t>Search </a:t>
            </a:r>
            <a:r>
              <a:rPr lang="de-DE" sz="1400" dirty="0" err="1">
                <a:solidFill>
                  <a:srgbClr val="58585A"/>
                </a:solidFill>
              </a:rPr>
              <a:t>accounting</a:t>
            </a:r>
            <a:r>
              <a:rPr lang="de-DE" sz="1400" dirty="0">
                <a:solidFill>
                  <a:srgbClr val="58585A"/>
                </a:solidFill>
              </a:rPr>
              <a:t> </a:t>
            </a:r>
            <a:r>
              <a:rPr lang="de-DE" sz="1400" dirty="0" err="1">
                <a:solidFill>
                  <a:srgbClr val="58585A"/>
                </a:solidFill>
              </a:rPr>
              <a:t>documents</a:t>
            </a:r>
            <a:r>
              <a:rPr lang="de-DE" sz="1400" dirty="0">
                <a:solidFill>
                  <a:srgbClr val="58585A"/>
                </a:solidFill>
              </a:rPr>
              <a:t> </a:t>
            </a:r>
            <a:r>
              <a:rPr lang="de-DE" sz="1400" dirty="0" err="1">
                <a:solidFill>
                  <a:srgbClr val="58585A"/>
                </a:solidFill>
              </a:rPr>
              <a:t>for</a:t>
            </a:r>
            <a:r>
              <a:rPr lang="de-DE" sz="1400" dirty="0">
                <a:solidFill>
                  <a:srgbClr val="58585A"/>
                </a:solidFill>
              </a:rPr>
              <a:t> </a:t>
            </a:r>
            <a:r>
              <a:rPr lang="de-DE" sz="1400" dirty="0" err="1">
                <a:solidFill>
                  <a:srgbClr val="58585A"/>
                </a:solidFill>
              </a:rPr>
              <a:t>keywords</a:t>
            </a:r>
            <a:r>
              <a:rPr lang="de-DE" sz="1400" dirty="0">
                <a:solidFill>
                  <a:srgbClr val="58585A"/>
                </a:solidFill>
              </a:rPr>
              <a:t> (</a:t>
            </a:r>
            <a:r>
              <a:rPr lang="de-DE" sz="1400" dirty="0" err="1">
                <a:solidFill>
                  <a:srgbClr val="58585A"/>
                </a:solidFill>
              </a:rPr>
              <a:t>if</a:t>
            </a:r>
            <a:r>
              <a:rPr lang="de-DE" sz="1400" dirty="0">
                <a:solidFill>
                  <a:srgbClr val="58585A"/>
                </a:solidFill>
              </a:rPr>
              <a:t> </a:t>
            </a:r>
            <a:r>
              <a:rPr lang="de-DE" sz="1400" dirty="0" err="1">
                <a:solidFill>
                  <a:srgbClr val="58585A"/>
                </a:solidFill>
              </a:rPr>
              <a:t>available</a:t>
            </a:r>
            <a:r>
              <a:rPr lang="de-DE" sz="1400" dirty="0">
                <a:solidFill>
                  <a:srgbClr val="58585A"/>
                </a:solidFill>
              </a:rPr>
              <a:t> and </a:t>
            </a:r>
            <a:r>
              <a:rPr lang="de-DE" sz="1400" dirty="0" err="1">
                <a:solidFill>
                  <a:srgbClr val="58585A"/>
                </a:solidFill>
              </a:rPr>
              <a:t>legible</a:t>
            </a:r>
            <a:r>
              <a:rPr lang="de-DE" sz="1400" dirty="0">
                <a:solidFill>
                  <a:srgbClr val="58585A"/>
                </a:solidFill>
              </a:rPr>
              <a:t>)</a:t>
            </a:r>
          </a:p>
          <a:p>
            <a:pPr marL="285750" indent="-285750">
              <a:buFont typeface="Wingdings" panose="05000000000000000000" pitchFamily="2" charset="2"/>
              <a:buChar char="§"/>
            </a:pPr>
            <a:endParaRPr lang="de-DE" sz="1400" dirty="0">
              <a:solidFill>
                <a:srgbClr val="58585A"/>
              </a:solidFill>
            </a:endParaRPr>
          </a:p>
          <a:p>
            <a:pPr marL="285750" indent="-285750">
              <a:buFont typeface="Wingdings" panose="05000000000000000000" pitchFamily="2" charset="2"/>
              <a:buChar char="§"/>
            </a:pPr>
            <a:r>
              <a:rPr lang="de-DE" sz="1400" dirty="0">
                <a:solidFill>
                  <a:srgbClr val="58585A"/>
                </a:solidFill>
              </a:rPr>
              <a:t>Search </a:t>
            </a:r>
            <a:r>
              <a:rPr lang="de-DE" sz="1400" dirty="0" err="1">
                <a:solidFill>
                  <a:srgbClr val="58585A"/>
                </a:solidFill>
              </a:rPr>
              <a:t>the</a:t>
            </a:r>
            <a:r>
              <a:rPr lang="de-DE" sz="1400" dirty="0">
                <a:solidFill>
                  <a:srgbClr val="58585A"/>
                </a:solidFill>
              </a:rPr>
              <a:t> email </a:t>
            </a:r>
            <a:r>
              <a:rPr lang="de-DE" sz="1400" dirty="0" err="1">
                <a:solidFill>
                  <a:srgbClr val="58585A"/>
                </a:solidFill>
              </a:rPr>
              <a:t>archives</a:t>
            </a:r>
            <a:r>
              <a:rPr lang="de-DE" sz="1400" dirty="0">
                <a:solidFill>
                  <a:srgbClr val="58585A"/>
                </a:solidFill>
              </a:rPr>
              <a:t> </a:t>
            </a:r>
            <a:r>
              <a:rPr lang="de-DE" sz="1400" dirty="0" err="1">
                <a:solidFill>
                  <a:srgbClr val="58585A"/>
                </a:solidFill>
              </a:rPr>
              <a:t>for</a:t>
            </a:r>
            <a:r>
              <a:rPr lang="de-DE" sz="1400" dirty="0">
                <a:solidFill>
                  <a:srgbClr val="58585A"/>
                </a:solidFill>
              </a:rPr>
              <a:t> </a:t>
            </a:r>
            <a:r>
              <a:rPr lang="de-DE" sz="1400" dirty="0" err="1">
                <a:solidFill>
                  <a:srgbClr val="58585A"/>
                </a:solidFill>
              </a:rPr>
              <a:t>key</a:t>
            </a:r>
            <a:r>
              <a:rPr lang="de-DE" sz="1400" dirty="0">
                <a:solidFill>
                  <a:srgbClr val="58585A"/>
                </a:solidFill>
              </a:rPr>
              <a:t> </a:t>
            </a:r>
            <a:r>
              <a:rPr lang="de-DE" sz="1400" dirty="0" err="1">
                <a:solidFill>
                  <a:srgbClr val="58585A"/>
                </a:solidFill>
              </a:rPr>
              <a:t>terms</a:t>
            </a:r>
            <a:r>
              <a:rPr lang="de-DE" sz="1400" dirty="0">
                <a:solidFill>
                  <a:srgbClr val="58585A"/>
                </a:solidFill>
              </a:rPr>
              <a:t> and </a:t>
            </a:r>
            <a:r>
              <a:rPr lang="de-DE" sz="1400" dirty="0" err="1">
                <a:solidFill>
                  <a:srgbClr val="58585A"/>
                </a:solidFill>
              </a:rPr>
              <a:t>assign</a:t>
            </a:r>
            <a:r>
              <a:rPr lang="de-DE" sz="1400" dirty="0">
                <a:solidFill>
                  <a:srgbClr val="58585A"/>
                </a:solidFill>
              </a:rPr>
              <a:t> </a:t>
            </a:r>
            <a:r>
              <a:rPr lang="de-DE" sz="1400" dirty="0" err="1">
                <a:solidFill>
                  <a:srgbClr val="58585A"/>
                </a:solidFill>
              </a:rPr>
              <a:t>them</a:t>
            </a:r>
            <a:r>
              <a:rPr lang="de-DE" sz="1400" dirty="0">
                <a:solidFill>
                  <a:srgbClr val="58585A"/>
                </a:solidFill>
              </a:rPr>
              <a:t> </a:t>
            </a:r>
            <a:r>
              <a:rPr lang="de-DE" sz="1400" dirty="0" err="1">
                <a:solidFill>
                  <a:srgbClr val="58585A"/>
                </a:solidFill>
              </a:rPr>
              <a:t>to</a:t>
            </a:r>
            <a:r>
              <a:rPr lang="de-DE" sz="1400" dirty="0">
                <a:solidFill>
                  <a:srgbClr val="58585A"/>
                </a:solidFill>
              </a:rPr>
              <a:t> </a:t>
            </a:r>
            <a:r>
              <a:rPr lang="de-DE" sz="1400" dirty="0" err="1">
                <a:solidFill>
                  <a:srgbClr val="58585A"/>
                </a:solidFill>
              </a:rPr>
              <a:t>the</a:t>
            </a:r>
            <a:r>
              <a:rPr lang="de-DE" sz="1400" dirty="0">
                <a:solidFill>
                  <a:srgbClr val="58585A"/>
                </a:solidFill>
              </a:rPr>
              <a:t> </a:t>
            </a:r>
            <a:r>
              <a:rPr lang="de-DE" sz="1400" dirty="0" err="1">
                <a:solidFill>
                  <a:srgbClr val="58585A"/>
                </a:solidFill>
              </a:rPr>
              <a:t>accounting</a:t>
            </a:r>
            <a:r>
              <a:rPr lang="de-DE" sz="1400" dirty="0">
                <a:solidFill>
                  <a:srgbClr val="58585A"/>
                </a:solidFill>
              </a:rPr>
              <a:t> supplier </a:t>
            </a:r>
            <a:r>
              <a:rPr lang="de-DE" sz="1400" dirty="0" err="1">
                <a:solidFill>
                  <a:srgbClr val="58585A"/>
                </a:solidFill>
              </a:rPr>
              <a:t>account</a:t>
            </a:r>
            <a:r>
              <a:rPr lang="de-DE" sz="1400" dirty="0">
                <a:solidFill>
                  <a:srgbClr val="58585A"/>
                </a:solidFill>
              </a:rPr>
              <a:t> (e.g. via </a:t>
            </a:r>
            <a:r>
              <a:rPr lang="de-DE" sz="1400" dirty="0" err="1">
                <a:solidFill>
                  <a:srgbClr val="58585A"/>
                </a:solidFill>
              </a:rPr>
              <a:t>company</a:t>
            </a:r>
            <a:r>
              <a:rPr lang="de-DE" sz="1400" dirty="0">
                <a:solidFill>
                  <a:srgbClr val="58585A"/>
                </a:solidFill>
              </a:rPr>
              <a:t> </a:t>
            </a:r>
            <a:r>
              <a:rPr lang="de-DE" sz="1400" dirty="0" err="1">
                <a:solidFill>
                  <a:srgbClr val="58585A"/>
                </a:solidFill>
              </a:rPr>
              <a:t>name</a:t>
            </a:r>
            <a:r>
              <a:rPr lang="de-DE" sz="1400" dirty="0">
                <a:solidFill>
                  <a:srgbClr val="58585A"/>
                </a:solidFill>
              </a:rPr>
              <a:t>, email </a:t>
            </a:r>
            <a:r>
              <a:rPr lang="de-DE" sz="1400" dirty="0" err="1">
                <a:solidFill>
                  <a:srgbClr val="58585A"/>
                </a:solidFill>
              </a:rPr>
              <a:t>domain</a:t>
            </a:r>
            <a:r>
              <a:rPr lang="de-DE" sz="1400" dirty="0">
                <a:solidFill>
                  <a:srgbClr val="58585A"/>
                </a:solidFill>
              </a:rPr>
              <a:t>)</a:t>
            </a:r>
            <a:endParaRPr lang="de-DE" sz="1400" dirty="0"/>
          </a:p>
          <a:p>
            <a:pPr marL="177800"/>
            <a:r>
              <a:rPr lang="de-DE" sz="1400" b="1" dirty="0">
                <a:solidFill>
                  <a:schemeClr val="bg1"/>
                </a:solidFill>
              </a:rPr>
              <a:t>Idee: Entwicklung eines Tools, dass die elektronisch verfügbaren Datenbestände strukturiert nach obigen Indizien untersucht und dem Nutzer die Ergebnisse übersichtlich präsentiert.</a:t>
            </a:r>
          </a:p>
        </p:txBody>
      </p:sp>
      <p:sp>
        <p:nvSpPr>
          <p:cNvPr id="6" name="Rectangle 3">
            <a:extLst>
              <a:ext uri="{FF2B5EF4-FFF2-40B4-BE49-F238E27FC236}">
                <a16:creationId xmlns:a16="http://schemas.microsoft.com/office/drawing/2014/main" id="{2B65B212-175D-4033-8FFA-D5759EBA407A}"/>
              </a:ext>
            </a:extLst>
          </p:cNvPr>
          <p:cNvSpPr>
            <a:spLocks noChangeArrowheads="1"/>
          </p:cNvSpPr>
          <p:nvPr/>
        </p:nvSpPr>
        <p:spPr bwMode="auto">
          <a:xfrm>
            <a:off x="310719" y="343991"/>
            <a:ext cx="2542940" cy="69249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2100" dirty="0">
                <a:solidFill>
                  <a:srgbClr val="202124"/>
                </a:solidFill>
                <a:latin typeface="Google Sans"/>
                <a:cs typeface="Arial" panose="020B0604020202020204" pitchFamily="34" charset="0"/>
              </a:rPr>
              <a:t>Goal</a:t>
            </a:r>
            <a:r>
              <a:rPr kumimoji="0" lang="de-DE" altLang="de-DE" sz="2100" b="0" i="0" u="none" strike="noStrike" cap="none" normalizeH="0" baseline="0" dirty="0">
                <a:ln>
                  <a:noFill/>
                </a:ln>
                <a:solidFill>
                  <a:srgbClr val="202124"/>
                </a:solidFill>
                <a:effectLst/>
                <a:latin typeface="Google Sans"/>
                <a:cs typeface="Arial" panose="020B0604020202020204" pitchFamily="34" charset="0"/>
              </a:rPr>
              <a:t> - </a:t>
            </a:r>
            <a:r>
              <a:rPr kumimoji="0" lang="de-DE" altLang="de-DE" sz="2100" b="0" i="0" u="none" strike="noStrike" cap="none" normalizeH="0" baseline="0" dirty="0" err="1">
                <a:ln>
                  <a:noFill/>
                </a:ln>
                <a:solidFill>
                  <a:srgbClr val="202124"/>
                </a:solidFill>
                <a:effectLst/>
                <a:latin typeface="Google Sans"/>
                <a:cs typeface="Arial" panose="020B0604020202020204" pitchFamily="34" charset="0"/>
              </a:rPr>
              <a:t>search</a:t>
            </a:r>
            <a:r>
              <a:rPr kumimoji="0" lang="de-DE" altLang="de-DE" sz="2100" b="0" i="0" u="none" strike="noStrike" cap="none" normalizeH="0" baseline="0" dirty="0">
                <a:ln>
                  <a:noFill/>
                </a:ln>
                <a:solidFill>
                  <a:srgbClr val="202124"/>
                </a:solidFill>
                <a:effectLst/>
                <a:latin typeface="Google Sans"/>
                <a:cs typeface="Arial" panose="020B0604020202020204" pitchFamily="34" charset="0"/>
              </a:rPr>
              <a:t> </a:t>
            </a:r>
            <a:r>
              <a:rPr kumimoji="0" lang="de-DE" altLang="de-DE" sz="2100" b="0" i="0" u="none" strike="noStrike" cap="none" normalizeH="0" baseline="0" dirty="0" err="1">
                <a:ln>
                  <a:noFill/>
                </a:ln>
                <a:solidFill>
                  <a:srgbClr val="202124"/>
                </a:solidFill>
                <a:effectLst/>
                <a:latin typeface="Google Sans"/>
                <a:cs typeface="Arial" panose="020B0604020202020204" pitchFamily="34" charset="0"/>
              </a:rPr>
              <a:t>algorithm</a:t>
            </a:r>
            <a:endParaRPr kumimoji="0" lang="de-DE" altLang="de-DE"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600" b="0" i="0" u="none" strike="noStrike" cap="none" normalizeH="0" baseline="0" dirty="0">
                <a:ln>
                  <a:noFill/>
                </a:ln>
                <a:solidFill>
                  <a:schemeClr val="tx1"/>
                </a:solidFill>
                <a:effectLst/>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BCCF777-891E-450D-8505-3CF2BEBB8BA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67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Gleichschenkliges Dreieck 31"/>
          <p:cNvSpPr/>
          <p:nvPr/>
        </p:nvSpPr>
        <p:spPr>
          <a:xfrm>
            <a:off x="1769534" y="2774955"/>
            <a:ext cx="6587066" cy="1194831"/>
          </a:xfrm>
          <a:prstGeom prst="triangle">
            <a:avLst>
              <a:gd name="adj" fmla="val 7509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226423" y="287870"/>
            <a:ext cx="5784910" cy="461665"/>
          </a:xfrm>
          <a:prstGeom prst="rect">
            <a:avLst/>
          </a:prstGeom>
          <a:noFill/>
        </p:spPr>
        <p:txBody>
          <a:bodyPr wrap="square" rtlCol="0">
            <a:spAutoFit/>
          </a:bodyPr>
          <a:lstStyle/>
          <a:p>
            <a:r>
              <a:rPr lang="de-DE" sz="2400" dirty="0">
                <a:solidFill>
                  <a:srgbClr val="58585A"/>
                </a:solidFill>
              </a:rPr>
              <a:t> </a:t>
            </a:r>
            <a:r>
              <a:rPr lang="de-DE" sz="2400" dirty="0">
                <a:solidFill>
                  <a:srgbClr val="58585A"/>
                </a:solidFill>
                <a:latin typeface="Google Sans"/>
              </a:rPr>
              <a:t>Target - </a:t>
            </a:r>
            <a:r>
              <a:rPr lang="de-DE" sz="2400" b="0" i="0" dirty="0" err="1">
                <a:solidFill>
                  <a:srgbClr val="202124"/>
                </a:solidFill>
                <a:effectLst/>
                <a:latin typeface="Google Sans"/>
              </a:rPr>
              <a:t>Presentation</a:t>
            </a:r>
            <a:r>
              <a:rPr lang="de-DE" sz="2400" b="0" i="0" dirty="0">
                <a:solidFill>
                  <a:srgbClr val="202124"/>
                </a:solidFill>
                <a:effectLst/>
                <a:latin typeface="Google Sans"/>
              </a:rPr>
              <a:t> </a:t>
            </a:r>
            <a:r>
              <a:rPr lang="de-DE" sz="2400" b="0" i="0" dirty="0" err="1">
                <a:solidFill>
                  <a:srgbClr val="202124"/>
                </a:solidFill>
                <a:effectLst/>
                <a:latin typeface="Google Sans"/>
              </a:rPr>
              <a:t>of</a:t>
            </a:r>
            <a:r>
              <a:rPr lang="de-DE" sz="2400" b="0" i="0" dirty="0">
                <a:solidFill>
                  <a:srgbClr val="202124"/>
                </a:solidFill>
                <a:effectLst/>
                <a:latin typeface="Google Sans"/>
              </a:rPr>
              <a:t> </a:t>
            </a:r>
            <a:r>
              <a:rPr lang="de-DE" sz="2400" b="0" i="0" dirty="0" err="1">
                <a:solidFill>
                  <a:srgbClr val="202124"/>
                </a:solidFill>
                <a:effectLst/>
                <a:latin typeface="Google Sans"/>
              </a:rPr>
              <a:t>results</a:t>
            </a:r>
            <a:endParaRPr lang="de-DE" sz="2400" dirty="0">
              <a:solidFill>
                <a:srgbClr val="58585A"/>
              </a:solidFill>
            </a:endParaRPr>
          </a:p>
        </p:txBody>
      </p:sp>
      <p:sp>
        <p:nvSpPr>
          <p:cNvPr id="5" name="Textfeld 4"/>
          <p:cNvSpPr txBox="1"/>
          <p:nvPr/>
        </p:nvSpPr>
        <p:spPr>
          <a:xfrm>
            <a:off x="226423" y="1065683"/>
            <a:ext cx="8672044" cy="307777"/>
          </a:xfrm>
          <a:prstGeom prst="rect">
            <a:avLst/>
          </a:prstGeom>
          <a:noFill/>
        </p:spPr>
        <p:txBody>
          <a:bodyPr wrap="square" rtlCol="0">
            <a:spAutoFit/>
          </a:bodyPr>
          <a:lstStyle/>
          <a:p>
            <a:r>
              <a:rPr lang="de-DE" sz="1400" dirty="0" err="1">
                <a:solidFill>
                  <a:srgbClr val="58585A"/>
                </a:solidFill>
              </a:rPr>
              <a:t>Presentation</a:t>
            </a:r>
            <a:r>
              <a:rPr lang="de-DE" sz="1400" dirty="0">
                <a:solidFill>
                  <a:srgbClr val="58585A"/>
                </a:solidFill>
              </a:rPr>
              <a:t> </a:t>
            </a:r>
            <a:r>
              <a:rPr lang="de-DE" sz="1400" dirty="0" err="1">
                <a:solidFill>
                  <a:srgbClr val="58585A"/>
                </a:solidFill>
              </a:rPr>
              <a:t>of</a:t>
            </a:r>
            <a:r>
              <a:rPr lang="de-DE" sz="1400" dirty="0">
                <a:solidFill>
                  <a:srgbClr val="58585A"/>
                </a:solidFill>
              </a:rPr>
              <a:t> </a:t>
            </a:r>
            <a:r>
              <a:rPr lang="de-DE" sz="1400" dirty="0" err="1">
                <a:solidFill>
                  <a:srgbClr val="58585A"/>
                </a:solidFill>
              </a:rPr>
              <a:t>the</a:t>
            </a:r>
            <a:r>
              <a:rPr lang="de-DE" sz="1400" dirty="0">
                <a:solidFill>
                  <a:srgbClr val="58585A"/>
                </a:solidFill>
              </a:rPr>
              <a:t> </a:t>
            </a:r>
            <a:r>
              <a:rPr lang="de-DE" sz="1400" dirty="0" err="1">
                <a:solidFill>
                  <a:srgbClr val="58585A"/>
                </a:solidFill>
              </a:rPr>
              <a:t>test</a:t>
            </a:r>
            <a:r>
              <a:rPr lang="de-DE" sz="1400" dirty="0">
                <a:solidFill>
                  <a:srgbClr val="58585A"/>
                </a:solidFill>
              </a:rPr>
              <a:t> </a:t>
            </a:r>
            <a:r>
              <a:rPr lang="de-DE" sz="1400" dirty="0" err="1">
                <a:solidFill>
                  <a:srgbClr val="58585A"/>
                </a:solidFill>
              </a:rPr>
              <a:t>results</a:t>
            </a:r>
            <a:r>
              <a:rPr lang="de-DE" sz="1400" dirty="0">
                <a:solidFill>
                  <a:srgbClr val="58585A"/>
                </a:solidFill>
              </a:rPr>
              <a:t> </a:t>
            </a:r>
            <a:r>
              <a:rPr lang="de-DE" sz="1400" dirty="0" err="1">
                <a:solidFill>
                  <a:srgbClr val="58585A"/>
                </a:solidFill>
              </a:rPr>
              <a:t>for</a:t>
            </a:r>
            <a:r>
              <a:rPr lang="de-DE" sz="1400" dirty="0">
                <a:solidFill>
                  <a:srgbClr val="58585A"/>
                </a:solidFill>
              </a:rPr>
              <a:t> </a:t>
            </a:r>
            <a:r>
              <a:rPr lang="de-DE" sz="1400" dirty="0" err="1">
                <a:solidFill>
                  <a:srgbClr val="58585A"/>
                </a:solidFill>
              </a:rPr>
              <a:t>each</a:t>
            </a:r>
            <a:r>
              <a:rPr lang="de-DE" sz="1400" dirty="0">
                <a:solidFill>
                  <a:srgbClr val="58585A"/>
                </a:solidFill>
              </a:rPr>
              <a:t> supplier, ex. :</a:t>
            </a:r>
            <a:endParaRPr lang="de-DE" sz="1400" b="1" dirty="0">
              <a:solidFill>
                <a:schemeClr val="bg1"/>
              </a:solidFill>
            </a:endParaRPr>
          </a:p>
        </p:txBody>
      </p:sp>
      <p:sp>
        <p:nvSpPr>
          <p:cNvPr id="2" name="Textfeld 1"/>
          <p:cNvSpPr txBox="1"/>
          <p:nvPr/>
        </p:nvSpPr>
        <p:spPr>
          <a:xfrm>
            <a:off x="482590" y="1943600"/>
            <a:ext cx="3081867" cy="830997"/>
          </a:xfrm>
          <a:prstGeom prst="rect">
            <a:avLst/>
          </a:prstGeom>
          <a:noFill/>
        </p:spPr>
        <p:txBody>
          <a:bodyPr wrap="square" rtlCol="0">
            <a:spAutoFit/>
          </a:bodyPr>
          <a:lstStyle/>
          <a:p>
            <a:r>
              <a:rPr lang="de-DE" sz="1200" b="1" dirty="0"/>
              <a:t>Supplier A</a:t>
            </a:r>
            <a:br>
              <a:rPr lang="de-DE" sz="1200" b="1" dirty="0"/>
            </a:br>
            <a:r>
              <a:rPr lang="de-DE" sz="1200" dirty="0"/>
              <a:t>Street </a:t>
            </a:r>
            <a:r>
              <a:rPr lang="de-DE" sz="1200" dirty="0" err="1"/>
              <a:t>HausNr</a:t>
            </a:r>
            <a:r>
              <a:rPr lang="de-DE" sz="1200" dirty="0"/>
              <a:t>, </a:t>
            </a:r>
            <a:r>
              <a:rPr lang="de-DE" sz="1200" dirty="0" err="1"/>
              <a:t>Postcode</a:t>
            </a:r>
            <a:r>
              <a:rPr lang="de-DE" sz="1200" dirty="0"/>
              <a:t>,</a:t>
            </a:r>
          </a:p>
          <a:p>
            <a:r>
              <a:rPr lang="de-DE" sz="1200" dirty="0"/>
              <a:t>Place</a:t>
            </a:r>
          </a:p>
          <a:p>
            <a:endParaRPr lang="de-DE" sz="1200" dirty="0"/>
          </a:p>
        </p:txBody>
      </p:sp>
      <p:grpSp>
        <p:nvGrpSpPr>
          <p:cNvPr id="8" name="Gruppieren 7"/>
          <p:cNvGrpSpPr/>
          <p:nvPr/>
        </p:nvGrpSpPr>
        <p:grpSpPr>
          <a:xfrm>
            <a:off x="2274352" y="2119243"/>
            <a:ext cx="1213906" cy="246221"/>
            <a:chOff x="2494494" y="2838400"/>
            <a:chExt cx="1213906" cy="246221"/>
          </a:xfrm>
        </p:grpSpPr>
        <p:sp>
          <p:nvSpPr>
            <p:cNvPr id="3" name="Abgerundetes Rechteck 2"/>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6" name="Textfeld 5"/>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Stammdaten</a:t>
              </a:r>
            </a:p>
          </p:txBody>
        </p:sp>
      </p:grpSp>
      <p:sp>
        <p:nvSpPr>
          <p:cNvPr id="10" name="Textfeld 9"/>
          <p:cNvSpPr txBox="1"/>
          <p:nvPr/>
        </p:nvSpPr>
        <p:spPr>
          <a:xfrm>
            <a:off x="3961452" y="1943600"/>
            <a:ext cx="3081867" cy="538609"/>
          </a:xfrm>
          <a:prstGeom prst="rect">
            <a:avLst/>
          </a:prstGeom>
          <a:noFill/>
        </p:spPr>
        <p:txBody>
          <a:bodyPr wrap="square" rtlCol="0">
            <a:spAutoFit/>
          </a:bodyPr>
          <a:lstStyle/>
          <a:p>
            <a:pPr>
              <a:spcAft>
                <a:spcPts val="600"/>
              </a:spcAft>
            </a:pPr>
            <a:r>
              <a:rPr lang="de-DE" sz="1200" dirty="0"/>
              <a:t>3 Abnormal </a:t>
            </a:r>
            <a:r>
              <a:rPr lang="de-DE" sz="1200" dirty="0" err="1"/>
              <a:t>payments</a:t>
            </a:r>
            <a:r>
              <a:rPr lang="de-DE" sz="1200" dirty="0"/>
              <a:t> </a:t>
            </a:r>
            <a:r>
              <a:rPr lang="de-DE" sz="1200" dirty="0" err="1"/>
              <a:t>over</a:t>
            </a:r>
            <a:r>
              <a:rPr lang="de-DE" sz="1200" dirty="0"/>
              <a:t> xx EUR</a:t>
            </a:r>
          </a:p>
          <a:p>
            <a:pPr>
              <a:spcAft>
                <a:spcPts val="600"/>
              </a:spcAft>
            </a:pPr>
            <a:r>
              <a:rPr lang="de-DE" sz="1200" dirty="0"/>
              <a:t>2 Abnormal Emails</a:t>
            </a:r>
          </a:p>
        </p:txBody>
      </p:sp>
      <p:grpSp>
        <p:nvGrpSpPr>
          <p:cNvPr id="11" name="Gruppieren 10"/>
          <p:cNvGrpSpPr/>
          <p:nvPr/>
        </p:nvGrpSpPr>
        <p:grpSpPr>
          <a:xfrm>
            <a:off x="6300260" y="1959822"/>
            <a:ext cx="710140" cy="246221"/>
            <a:chOff x="2494494" y="2838400"/>
            <a:chExt cx="1213906" cy="246221"/>
          </a:xfrm>
        </p:grpSpPr>
        <p:sp>
          <p:nvSpPr>
            <p:cNvPr id="12" name="Abgerundetes Rechteck 11"/>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13" name="Textfeld 12"/>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Details</a:t>
              </a:r>
            </a:p>
          </p:txBody>
        </p:sp>
      </p:grpSp>
      <p:grpSp>
        <p:nvGrpSpPr>
          <p:cNvPr id="14" name="Gruppieren 13"/>
          <p:cNvGrpSpPr/>
          <p:nvPr/>
        </p:nvGrpSpPr>
        <p:grpSpPr>
          <a:xfrm>
            <a:off x="6300147" y="2229837"/>
            <a:ext cx="710140" cy="246221"/>
            <a:chOff x="2494494" y="2838400"/>
            <a:chExt cx="1213906" cy="246221"/>
          </a:xfrm>
        </p:grpSpPr>
        <p:sp>
          <p:nvSpPr>
            <p:cNvPr id="15" name="Abgerundetes Rechteck 14"/>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16" name="Textfeld 15"/>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Details</a:t>
              </a:r>
            </a:p>
          </p:txBody>
        </p:sp>
      </p:grpSp>
      <p:sp>
        <p:nvSpPr>
          <p:cNvPr id="17" name="Textfeld 16"/>
          <p:cNvSpPr txBox="1"/>
          <p:nvPr/>
        </p:nvSpPr>
        <p:spPr>
          <a:xfrm>
            <a:off x="485227" y="2589931"/>
            <a:ext cx="3081867" cy="1015663"/>
          </a:xfrm>
          <a:prstGeom prst="rect">
            <a:avLst/>
          </a:prstGeom>
          <a:noFill/>
        </p:spPr>
        <p:txBody>
          <a:bodyPr wrap="square" rtlCol="0">
            <a:spAutoFit/>
          </a:bodyPr>
          <a:lstStyle/>
          <a:p>
            <a:r>
              <a:rPr lang="de-DE" sz="1200" b="1" dirty="0"/>
              <a:t>Supplier B</a:t>
            </a:r>
            <a:br>
              <a:rPr lang="de-DE" sz="1200" b="1" dirty="0"/>
            </a:br>
            <a:r>
              <a:rPr lang="de-DE" sz="1200" dirty="0"/>
              <a:t>Street </a:t>
            </a:r>
            <a:r>
              <a:rPr lang="de-DE" sz="1200" dirty="0" err="1"/>
              <a:t>HausNr</a:t>
            </a:r>
            <a:r>
              <a:rPr lang="de-DE" sz="1200" dirty="0"/>
              <a:t>, </a:t>
            </a:r>
            <a:r>
              <a:rPr lang="de-DE" sz="1200" dirty="0" err="1"/>
              <a:t>Postcode</a:t>
            </a:r>
            <a:r>
              <a:rPr lang="de-DE" sz="1200" dirty="0"/>
              <a:t>,</a:t>
            </a:r>
          </a:p>
          <a:p>
            <a:r>
              <a:rPr lang="de-DE" sz="1200" dirty="0"/>
              <a:t>Place</a:t>
            </a:r>
          </a:p>
          <a:p>
            <a:endParaRPr lang="de-DE" sz="1200" dirty="0"/>
          </a:p>
          <a:p>
            <a:endParaRPr lang="de-DE" sz="1200" dirty="0"/>
          </a:p>
        </p:txBody>
      </p:sp>
      <p:grpSp>
        <p:nvGrpSpPr>
          <p:cNvPr id="18" name="Gruppieren 17"/>
          <p:cNvGrpSpPr/>
          <p:nvPr/>
        </p:nvGrpSpPr>
        <p:grpSpPr>
          <a:xfrm>
            <a:off x="2276989" y="2765574"/>
            <a:ext cx="1213906" cy="246221"/>
            <a:chOff x="2494494" y="2838400"/>
            <a:chExt cx="1213906" cy="246221"/>
          </a:xfrm>
        </p:grpSpPr>
        <p:sp>
          <p:nvSpPr>
            <p:cNvPr id="19" name="Abgerundetes Rechteck 18"/>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20" name="Textfeld 19"/>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Stammdaten</a:t>
              </a:r>
            </a:p>
          </p:txBody>
        </p:sp>
      </p:grpSp>
      <p:sp>
        <p:nvSpPr>
          <p:cNvPr id="21" name="Textfeld 20"/>
          <p:cNvSpPr txBox="1"/>
          <p:nvPr/>
        </p:nvSpPr>
        <p:spPr>
          <a:xfrm>
            <a:off x="3981969" y="2589936"/>
            <a:ext cx="3081867" cy="538609"/>
          </a:xfrm>
          <a:prstGeom prst="rect">
            <a:avLst/>
          </a:prstGeom>
          <a:noFill/>
        </p:spPr>
        <p:txBody>
          <a:bodyPr wrap="square" rtlCol="0">
            <a:spAutoFit/>
          </a:bodyPr>
          <a:lstStyle/>
          <a:p>
            <a:pPr>
              <a:spcAft>
                <a:spcPts val="600"/>
              </a:spcAft>
            </a:pPr>
            <a:r>
              <a:rPr lang="de-DE" sz="1200" dirty="0"/>
              <a:t>2 Abnormal </a:t>
            </a:r>
            <a:r>
              <a:rPr lang="de-DE" sz="1200" dirty="0" err="1"/>
              <a:t>payments</a:t>
            </a:r>
            <a:r>
              <a:rPr lang="de-DE" sz="1200" dirty="0"/>
              <a:t> </a:t>
            </a:r>
            <a:r>
              <a:rPr lang="de-DE" sz="1200" dirty="0" err="1"/>
              <a:t>over</a:t>
            </a:r>
            <a:r>
              <a:rPr lang="de-DE" sz="1200" dirty="0"/>
              <a:t> xx EUR</a:t>
            </a:r>
          </a:p>
          <a:p>
            <a:pPr>
              <a:spcAft>
                <a:spcPts val="600"/>
              </a:spcAft>
            </a:pPr>
            <a:r>
              <a:rPr lang="de-DE" sz="1200" dirty="0"/>
              <a:t>0 Abnormal Emails</a:t>
            </a:r>
          </a:p>
        </p:txBody>
      </p:sp>
      <p:grpSp>
        <p:nvGrpSpPr>
          <p:cNvPr id="22" name="Gruppieren 21"/>
          <p:cNvGrpSpPr/>
          <p:nvPr/>
        </p:nvGrpSpPr>
        <p:grpSpPr>
          <a:xfrm>
            <a:off x="6302897" y="2606153"/>
            <a:ext cx="710140" cy="246221"/>
            <a:chOff x="2494494" y="2838400"/>
            <a:chExt cx="1213906" cy="246221"/>
          </a:xfrm>
        </p:grpSpPr>
        <p:sp>
          <p:nvSpPr>
            <p:cNvPr id="24" name="Abgerundetes Rechteck 23"/>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25" name="Textfeld 24"/>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Details</a:t>
              </a:r>
            </a:p>
          </p:txBody>
        </p:sp>
      </p:grpSp>
      <p:grpSp>
        <p:nvGrpSpPr>
          <p:cNvPr id="26" name="Gruppieren 25"/>
          <p:cNvGrpSpPr/>
          <p:nvPr/>
        </p:nvGrpSpPr>
        <p:grpSpPr>
          <a:xfrm>
            <a:off x="6302784" y="2876168"/>
            <a:ext cx="710140" cy="246221"/>
            <a:chOff x="2494494" y="2838400"/>
            <a:chExt cx="1213906" cy="246221"/>
          </a:xfrm>
        </p:grpSpPr>
        <p:sp>
          <p:nvSpPr>
            <p:cNvPr id="27" name="Abgerundetes Rechteck 26"/>
            <p:cNvSpPr/>
            <p:nvPr/>
          </p:nvSpPr>
          <p:spPr>
            <a:xfrm>
              <a:off x="2494494" y="2852646"/>
              <a:ext cx="1213906" cy="217730"/>
            </a:xfrm>
            <a:prstGeom prst="roundRect">
              <a:avLst/>
            </a:prstGeom>
            <a:solidFill>
              <a:srgbClr val="E75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E75113"/>
                </a:solidFill>
              </a:endParaRPr>
            </a:p>
          </p:txBody>
        </p:sp>
        <p:sp>
          <p:nvSpPr>
            <p:cNvPr id="28" name="Textfeld 27"/>
            <p:cNvSpPr txBox="1"/>
            <p:nvPr/>
          </p:nvSpPr>
          <p:spPr>
            <a:xfrm>
              <a:off x="2508780" y="2838400"/>
              <a:ext cx="1185333" cy="246221"/>
            </a:xfrm>
            <a:prstGeom prst="rect">
              <a:avLst/>
            </a:prstGeom>
            <a:noFill/>
          </p:spPr>
          <p:txBody>
            <a:bodyPr wrap="square" rtlCol="0">
              <a:spAutoFit/>
            </a:bodyPr>
            <a:lstStyle/>
            <a:p>
              <a:pPr algn="ctr"/>
              <a:r>
                <a:rPr lang="de-DE" sz="1000" dirty="0">
                  <a:solidFill>
                    <a:schemeClr val="bg1"/>
                  </a:solidFill>
                </a:rPr>
                <a:t>Details</a:t>
              </a:r>
            </a:p>
          </p:txBody>
        </p:sp>
      </p:grpSp>
      <p:sp>
        <p:nvSpPr>
          <p:cNvPr id="9" name="Abgerundetes Rechteck 8"/>
          <p:cNvSpPr/>
          <p:nvPr/>
        </p:nvSpPr>
        <p:spPr>
          <a:xfrm>
            <a:off x="381000" y="1846242"/>
            <a:ext cx="7035800" cy="1524000"/>
          </a:xfrm>
          <a:prstGeom prst="roundRect">
            <a:avLst/>
          </a:prstGeom>
          <a:noFill/>
          <a:ln>
            <a:solidFill>
              <a:srgbClr val="E75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0" name="Tabelle 29"/>
          <p:cNvGraphicFramePr>
            <a:graphicFrameLocks noGrp="1"/>
          </p:cNvGraphicFramePr>
          <p:nvPr>
            <p:extLst>
              <p:ext uri="{D42A27DB-BD31-4B8C-83A1-F6EECF244321}">
                <p14:modId xmlns:p14="http://schemas.microsoft.com/office/powerpoint/2010/main" val="2434249619"/>
              </p:ext>
            </p:extLst>
          </p:nvPr>
        </p:nvGraphicFramePr>
        <p:xfrm>
          <a:off x="1583268" y="4050038"/>
          <a:ext cx="6959599" cy="990969"/>
        </p:xfrm>
        <a:graphic>
          <a:graphicData uri="http://schemas.openxmlformats.org/drawingml/2006/table">
            <a:tbl>
              <a:tblPr>
                <a:tableStyleId>{2D5ABB26-0587-4C30-8999-92F81FD0307C}</a:tableStyleId>
              </a:tblPr>
              <a:tblGrid>
                <a:gridCol w="855132">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862667">
                  <a:extLst>
                    <a:ext uri="{9D8B030D-6E8A-4147-A177-3AD203B41FA5}">
                      <a16:colId xmlns:a16="http://schemas.microsoft.com/office/drawing/2014/main" val="20003"/>
                    </a:ext>
                  </a:extLst>
                </a:gridCol>
                <a:gridCol w="2540000">
                  <a:extLst>
                    <a:ext uri="{9D8B030D-6E8A-4147-A177-3AD203B41FA5}">
                      <a16:colId xmlns:a16="http://schemas.microsoft.com/office/drawing/2014/main" val="20004"/>
                    </a:ext>
                  </a:extLst>
                </a:gridCol>
              </a:tblGrid>
              <a:tr h="320409">
                <a:tc>
                  <a:txBody>
                    <a:bodyPr/>
                    <a:lstStyle/>
                    <a:p>
                      <a:r>
                        <a:rPr lang="de-DE" sz="1000" b="1" dirty="0"/>
                        <a:t>Date</a:t>
                      </a:r>
                    </a:p>
                  </a:txBody>
                  <a:tcPr>
                    <a:lnB w="12700" cap="flat" cmpd="sng" algn="ctr">
                      <a:solidFill>
                        <a:schemeClr val="tx1"/>
                      </a:solidFill>
                      <a:prstDash val="solid"/>
                      <a:round/>
                      <a:headEnd type="none" w="med" len="med"/>
                      <a:tailEnd type="none" w="med" len="med"/>
                    </a:lnB>
                  </a:tcPr>
                </a:tc>
                <a:tc>
                  <a:txBody>
                    <a:bodyPr/>
                    <a:lstStyle/>
                    <a:p>
                      <a:r>
                        <a:rPr lang="de-DE" sz="1000" dirty="0" err="1"/>
                        <a:t>Recipient</a:t>
                      </a:r>
                      <a:r>
                        <a:rPr lang="de-DE" sz="1000" dirty="0"/>
                        <a:t> </a:t>
                      </a:r>
                      <a:r>
                        <a:rPr lang="de-DE" sz="1000" dirty="0" err="1"/>
                        <a:t>data</a:t>
                      </a:r>
                      <a:endParaRPr lang="de-DE" sz="1000" b="1" dirty="0"/>
                    </a:p>
                  </a:txBody>
                  <a:tcPr>
                    <a:lnB w="12700" cap="flat" cmpd="sng" algn="ctr">
                      <a:solidFill>
                        <a:schemeClr val="tx1"/>
                      </a:solidFill>
                      <a:prstDash val="solid"/>
                      <a:round/>
                      <a:headEnd type="none" w="med" len="med"/>
                      <a:tailEnd type="none" w="med" len="med"/>
                    </a:lnB>
                  </a:tcPr>
                </a:tc>
                <a:tc>
                  <a:txBody>
                    <a:bodyPr/>
                    <a:lstStyle/>
                    <a:p>
                      <a:r>
                        <a:rPr lang="de-DE" sz="1000" dirty="0" err="1"/>
                        <a:t>amount</a:t>
                      </a:r>
                      <a:endParaRPr lang="de-DE" sz="1000" b="1" dirty="0"/>
                    </a:p>
                  </a:txBody>
                  <a:tcPr>
                    <a:lnB w="12700" cap="flat" cmpd="sng" algn="ctr">
                      <a:solidFill>
                        <a:schemeClr val="tx1"/>
                      </a:solidFill>
                      <a:prstDash val="solid"/>
                      <a:round/>
                      <a:headEnd type="none" w="med" len="med"/>
                      <a:tailEnd type="none" w="med" len="med"/>
                    </a:lnB>
                  </a:tcPr>
                </a:tc>
                <a:tc>
                  <a:txBody>
                    <a:bodyPr/>
                    <a:lstStyle/>
                    <a:p>
                      <a:r>
                        <a:rPr lang="de-DE" sz="1000" dirty="0"/>
                        <a:t>Booking </a:t>
                      </a:r>
                      <a:r>
                        <a:rPr lang="de-DE" sz="1000" dirty="0" err="1"/>
                        <a:t>text</a:t>
                      </a:r>
                      <a:endParaRPr lang="de-DE" sz="1000" b="1" dirty="0"/>
                    </a:p>
                  </a:txBody>
                  <a:tcPr>
                    <a:lnB w="12700" cap="flat" cmpd="sng" algn="ctr">
                      <a:solidFill>
                        <a:schemeClr val="tx1"/>
                      </a:solidFill>
                      <a:prstDash val="solid"/>
                      <a:round/>
                      <a:headEnd type="none" w="med" len="med"/>
                      <a:tailEnd type="none" w="med" len="med"/>
                    </a:lnB>
                  </a:tcPr>
                </a:tc>
                <a:tc>
                  <a:txBody>
                    <a:bodyPr/>
                    <a:lstStyle/>
                    <a:p>
                      <a:r>
                        <a:rPr lang="de-DE" sz="1000" dirty="0" err="1"/>
                        <a:t>Reason</a:t>
                      </a:r>
                      <a:r>
                        <a:rPr lang="de-DE" sz="1000" dirty="0"/>
                        <a:t> </a:t>
                      </a:r>
                      <a:r>
                        <a:rPr lang="de-DE" sz="1000" dirty="0" err="1"/>
                        <a:t>for</a:t>
                      </a:r>
                      <a:r>
                        <a:rPr lang="de-DE" sz="1000" dirty="0"/>
                        <a:t> </a:t>
                      </a:r>
                      <a:r>
                        <a:rPr lang="de-DE" sz="1000" dirty="0" err="1"/>
                        <a:t>abnormality</a:t>
                      </a:r>
                      <a:endParaRPr lang="de-DE" sz="10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7174">
                <a:tc>
                  <a:txBody>
                    <a:bodyPr/>
                    <a:lstStyle/>
                    <a:p>
                      <a:r>
                        <a:rPr lang="de-DE" sz="1000" dirty="0"/>
                        <a:t>05.12.2018</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000" dirty="0"/>
                        <a:t>Supplier B</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000" dirty="0"/>
                        <a:t>-1.000,00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DE" sz="1000" dirty="0"/>
                        <a:t>xxx</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Repeated payment after the due date (30 days)</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97174">
                <a:tc>
                  <a:txBody>
                    <a:bodyPr/>
                    <a:lstStyle/>
                    <a:p>
                      <a:r>
                        <a:rPr lang="de-DE" sz="1000" dirty="0"/>
                        <a:t>10.12.2018</a:t>
                      </a:r>
                    </a:p>
                  </a:txBody>
                  <a:tcPr>
                    <a:lnT w="12700" cap="flat" cmpd="sng" algn="ctr">
                      <a:noFill/>
                      <a:prstDash val="solid"/>
                      <a:round/>
                      <a:headEnd type="none" w="med" len="med"/>
                      <a:tailEnd type="none" w="med" len="med"/>
                    </a:lnT>
                    <a:lnB>
                      <a:noFill/>
                    </a:lnB>
                  </a:tcPr>
                </a:tc>
                <a:tc>
                  <a:txBody>
                    <a:bodyPr/>
                    <a:lstStyle/>
                    <a:p>
                      <a:r>
                        <a:rPr lang="de-DE" sz="1000" baseline="0" dirty="0"/>
                        <a:t>Supplier B</a:t>
                      </a:r>
                      <a:endParaRPr lang="de-DE" sz="1000" dirty="0"/>
                    </a:p>
                  </a:txBody>
                  <a:tcPr>
                    <a:lnT w="12700" cap="flat" cmpd="sng" algn="ctr">
                      <a:noFill/>
                      <a:prstDash val="solid"/>
                      <a:round/>
                      <a:headEnd type="none" w="med" len="med"/>
                      <a:tailEnd type="none" w="med" len="med"/>
                    </a:lnT>
                    <a:lnB>
                      <a:noFill/>
                    </a:lnB>
                  </a:tcPr>
                </a:tc>
                <a:tc>
                  <a:txBody>
                    <a:bodyPr/>
                    <a:lstStyle/>
                    <a:p>
                      <a:r>
                        <a:rPr lang="de-DE" sz="1000" dirty="0"/>
                        <a:t>-2.356,00</a:t>
                      </a:r>
                    </a:p>
                  </a:txBody>
                  <a:tcPr>
                    <a:lnT w="12700" cap="flat" cmpd="sng" algn="ctr">
                      <a:noFill/>
                      <a:prstDash val="solid"/>
                      <a:round/>
                      <a:headEnd type="none" w="med" len="med"/>
                      <a:tailEnd type="none" w="med" len="med"/>
                    </a:lnT>
                    <a:lnB>
                      <a:noFill/>
                    </a:lnB>
                  </a:tcPr>
                </a:tc>
                <a:tc>
                  <a:txBody>
                    <a:bodyPr/>
                    <a:lstStyle/>
                    <a:p>
                      <a:r>
                        <a:rPr lang="de-DE" sz="1000" dirty="0"/>
                        <a:t>xxx</a:t>
                      </a:r>
                    </a:p>
                  </a:txBody>
                  <a:tcPr>
                    <a:lnT w="12700" cap="flat" cmpd="sng" algn="ctr">
                      <a:noFill/>
                      <a:prstDash val="solid"/>
                      <a:round/>
                      <a:headEnd type="none" w="med" len="med"/>
                      <a:tailEnd type="none" w="med" len="med"/>
                    </a:lnT>
                    <a:lnB>
                      <a:noFill/>
                    </a:lnB>
                  </a:tcPr>
                </a:tc>
                <a:tc>
                  <a:txBody>
                    <a:bodyPr/>
                    <a:lstStyle/>
                    <a:p>
                      <a:r>
                        <a:rPr lang="en-US" sz="1000" dirty="0"/>
                        <a:t>Final payment after threat (email from @@)</a:t>
                      </a:r>
                      <a:endParaRPr lang="de-DE" sz="1000" dirty="0"/>
                    </a:p>
                  </a:txBody>
                  <a:tcP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2"/>
                  </a:ext>
                </a:extLst>
              </a:tr>
            </a:tbl>
          </a:graphicData>
        </a:graphic>
      </p:graphicFrame>
      <p:sp>
        <p:nvSpPr>
          <p:cNvPr id="31" name="Abgerundetes Rechteck 30"/>
          <p:cNvSpPr/>
          <p:nvPr/>
        </p:nvSpPr>
        <p:spPr>
          <a:xfrm>
            <a:off x="1458904" y="3969787"/>
            <a:ext cx="7227895" cy="1390121"/>
          </a:xfrm>
          <a:prstGeom prst="roundRect">
            <a:avLst/>
          </a:prstGeom>
          <a:noFill/>
          <a:ln>
            <a:solidFill>
              <a:srgbClr val="E75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1734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306322" y="-84992"/>
            <a:ext cx="5784910" cy="830997"/>
          </a:xfrm>
          <a:prstGeom prst="rect">
            <a:avLst/>
          </a:prstGeom>
          <a:noFill/>
        </p:spPr>
        <p:txBody>
          <a:bodyPr wrap="square" rtlCol="0">
            <a:spAutoFit/>
          </a:bodyPr>
          <a:lstStyle/>
          <a:p>
            <a:br>
              <a:rPr lang="de-DE" sz="2400" dirty="0"/>
            </a:br>
            <a:r>
              <a:rPr lang="de-DE" sz="2400" b="0" i="0" dirty="0">
                <a:solidFill>
                  <a:srgbClr val="202124"/>
                </a:solidFill>
                <a:effectLst/>
                <a:latin typeface="Google Sans"/>
              </a:rPr>
              <a:t>Goal - </a:t>
            </a:r>
            <a:r>
              <a:rPr lang="de-DE" sz="2400" b="0" i="0" dirty="0" err="1">
                <a:solidFill>
                  <a:srgbClr val="202124"/>
                </a:solidFill>
                <a:effectLst/>
                <a:latin typeface="Google Sans"/>
              </a:rPr>
              <a:t>presentation</a:t>
            </a:r>
            <a:r>
              <a:rPr lang="de-DE" sz="2400" b="0" i="0" dirty="0">
                <a:solidFill>
                  <a:srgbClr val="202124"/>
                </a:solidFill>
                <a:effectLst/>
                <a:latin typeface="Google Sans"/>
              </a:rPr>
              <a:t> </a:t>
            </a:r>
            <a:r>
              <a:rPr lang="de-DE" sz="2400" b="0" i="0" dirty="0" err="1">
                <a:solidFill>
                  <a:srgbClr val="202124"/>
                </a:solidFill>
                <a:effectLst/>
                <a:latin typeface="Google Sans"/>
              </a:rPr>
              <a:t>of</a:t>
            </a:r>
            <a:r>
              <a:rPr lang="de-DE" sz="2400" b="0" i="0" dirty="0">
                <a:solidFill>
                  <a:srgbClr val="202124"/>
                </a:solidFill>
                <a:effectLst/>
                <a:latin typeface="Google Sans"/>
              </a:rPr>
              <a:t> </a:t>
            </a:r>
            <a:r>
              <a:rPr lang="de-DE" sz="2400" b="0" i="0" dirty="0" err="1">
                <a:solidFill>
                  <a:srgbClr val="202124"/>
                </a:solidFill>
                <a:effectLst/>
                <a:latin typeface="Google Sans"/>
              </a:rPr>
              <a:t>results</a:t>
            </a:r>
            <a:endParaRPr lang="de-DE" sz="2400" dirty="0">
              <a:solidFill>
                <a:srgbClr val="58585A"/>
              </a:solidFill>
            </a:endParaRPr>
          </a:p>
        </p:txBody>
      </p:sp>
      <p:sp>
        <p:nvSpPr>
          <p:cNvPr id="5" name="Textfeld 4"/>
          <p:cNvSpPr txBox="1"/>
          <p:nvPr/>
        </p:nvSpPr>
        <p:spPr>
          <a:xfrm>
            <a:off x="226423" y="1039050"/>
            <a:ext cx="8672044" cy="1600438"/>
          </a:xfrm>
          <a:prstGeom prst="rect">
            <a:avLst/>
          </a:prstGeom>
          <a:noFill/>
        </p:spPr>
        <p:txBody>
          <a:bodyPr wrap="square" rtlCol="0">
            <a:spAutoFit/>
          </a:bodyPr>
          <a:lstStyle/>
          <a:p>
            <a:r>
              <a:rPr lang="de-DE" sz="1400" dirty="0" err="1">
                <a:solidFill>
                  <a:srgbClr val="58585A"/>
                </a:solidFill>
              </a:rPr>
              <a:t>Presentation</a:t>
            </a:r>
            <a:r>
              <a:rPr lang="de-DE" sz="1400" dirty="0">
                <a:solidFill>
                  <a:srgbClr val="58585A"/>
                </a:solidFill>
              </a:rPr>
              <a:t> </a:t>
            </a:r>
            <a:r>
              <a:rPr lang="de-DE" sz="1400" dirty="0" err="1">
                <a:solidFill>
                  <a:srgbClr val="58585A"/>
                </a:solidFill>
              </a:rPr>
              <a:t>of</a:t>
            </a:r>
            <a:r>
              <a:rPr lang="de-DE" sz="1400" dirty="0">
                <a:solidFill>
                  <a:srgbClr val="58585A"/>
                </a:solidFill>
              </a:rPr>
              <a:t> </a:t>
            </a:r>
            <a:r>
              <a:rPr lang="de-DE" sz="1400" dirty="0" err="1">
                <a:solidFill>
                  <a:srgbClr val="58585A"/>
                </a:solidFill>
              </a:rPr>
              <a:t>company-related</a:t>
            </a:r>
            <a:r>
              <a:rPr lang="de-DE" sz="1400" dirty="0">
                <a:solidFill>
                  <a:srgbClr val="58585A"/>
                </a:solidFill>
              </a:rPr>
              <a:t> </a:t>
            </a:r>
            <a:r>
              <a:rPr lang="de-DE" sz="1400" dirty="0" err="1">
                <a:solidFill>
                  <a:srgbClr val="58585A"/>
                </a:solidFill>
              </a:rPr>
              <a:t>test</a:t>
            </a:r>
            <a:r>
              <a:rPr lang="de-DE" sz="1400" dirty="0">
                <a:solidFill>
                  <a:srgbClr val="58585A"/>
                </a:solidFill>
              </a:rPr>
              <a:t> </a:t>
            </a:r>
            <a:r>
              <a:rPr lang="de-DE" sz="1400" dirty="0" err="1">
                <a:solidFill>
                  <a:srgbClr val="58585A"/>
                </a:solidFill>
              </a:rPr>
              <a:t>results</a:t>
            </a:r>
            <a:r>
              <a:rPr lang="de-DE" sz="1400" dirty="0">
                <a:solidFill>
                  <a:srgbClr val="58585A"/>
                </a:solidFill>
              </a:rPr>
              <a:t>, ex.:</a:t>
            </a:r>
          </a:p>
          <a:p>
            <a:endParaRPr lang="de-DE" sz="1400" dirty="0">
              <a:solidFill>
                <a:srgbClr val="58585A"/>
              </a:solidFill>
            </a:endParaRPr>
          </a:p>
          <a:p>
            <a:endParaRPr lang="de-DE" sz="1400" b="1" dirty="0">
              <a:solidFill>
                <a:srgbClr val="58585A"/>
              </a:solidFill>
            </a:endParaRPr>
          </a:p>
          <a:p>
            <a:pPr marL="285750" indent="-285750">
              <a:buFont typeface="Wingdings" panose="05000000000000000000" pitchFamily="2" charset="2"/>
              <a:buChar char="§"/>
            </a:pPr>
            <a:r>
              <a:rPr lang="de-DE" sz="1400" dirty="0">
                <a:solidFill>
                  <a:srgbClr val="58585A"/>
                </a:solidFill>
              </a:rPr>
              <a:t>Timeline </a:t>
            </a:r>
            <a:r>
              <a:rPr lang="de-DE" sz="1400" dirty="0" err="1">
                <a:solidFill>
                  <a:srgbClr val="58585A"/>
                </a:solidFill>
              </a:rPr>
              <a:t>showing</a:t>
            </a:r>
            <a:r>
              <a:rPr lang="de-DE" sz="1400" dirty="0">
                <a:solidFill>
                  <a:srgbClr val="58585A"/>
                </a:solidFill>
              </a:rPr>
              <a:t> </a:t>
            </a:r>
            <a:r>
              <a:rPr lang="de-DE" sz="1400" dirty="0" err="1">
                <a:solidFill>
                  <a:srgbClr val="58585A"/>
                </a:solidFill>
              </a:rPr>
              <a:t>the</a:t>
            </a:r>
            <a:r>
              <a:rPr lang="de-DE" sz="1400" dirty="0">
                <a:solidFill>
                  <a:srgbClr val="58585A"/>
                </a:solidFill>
              </a:rPr>
              <a:t> </a:t>
            </a:r>
            <a:r>
              <a:rPr lang="de-DE" sz="1400" dirty="0" err="1">
                <a:solidFill>
                  <a:srgbClr val="58585A"/>
                </a:solidFill>
              </a:rPr>
              <a:t>development</a:t>
            </a:r>
            <a:r>
              <a:rPr lang="de-DE" sz="1400" dirty="0">
                <a:solidFill>
                  <a:srgbClr val="58585A"/>
                </a:solidFill>
              </a:rPr>
              <a:t> </a:t>
            </a:r>
            <a:r>
              <a:rPr lang="de-DE" sz="1400" dirty="0" err="1">
                <a:solidFill>
                  <a:srgbClr val="58585A"/>
                </a:solidFill>
              </a:rPr>
              <a:t>of</a:t>
            </a:r>
            <a:r>
              <a:rPr lang="de-DE" sz="1400" dirty="0">
                <a:solidFill>
                  <a:srgbClr val="58585A"/>
                </a:solidFill>
              </a:rPr>
              <a:t> </a:t>
            </a:r>
            <a:r>
              <a:rPr lang="de-DE" sz="1400" dirty="0" err="1">
                <a:solidFill>
                  <a:srgbClr val="58585A"/>
                </a:solidFill>
              </a:rPr>
              <a:t>bank</a:t>
            </a:r>
            <a:r>
              <a:rPr lang="de-DE" sz="1400" dirty="0">
                <a:solidFill>
                  <a:srgbClr val="58585A"/>
                </a:solidFill>
              </a:rPr>
              <a:t> </a:t>
            </a:r>
            <a:r>
              <a:rPr lang="de-DE" sz="1400" dirty="0" err="1">
                <a:solidFill>
                  <a:srgbClr val="58585A"/>
                </a:solidFill>
              </a:rPr>
              <a:t>account</a:t>
            </a:r>
            <a:r>
              <a:rPr lang="de-DE" sz="1400" dirty="0">
                <a:solidFill>
                  <a:srgbClr val="58585A"/>
                </a:solidFill>
              </a:rPr>
              <a:t> </a:t>
            </a:r>
            <a:r>
              <a:rPr lang="de-DE" sz="1400" dirty="0" err="1">
                <a:solidFill>
                  <a:srgbClr val="58585A"/>
                </a:solidFill>
              </a:rPr>
              <a:t>balances</a:t>
            </a:r>
            <a:endParaRPr lang="de-DE" sz="1400" dirty="0">
              <a:solidFill>
                <a:srgbClr val="58585A"/>
              </a:solidFill>
            </a:endParaRPr>
          </a:p>
          <a:p>
            <a:pPr marL="285750" indent="-285750">
              <a:buFont typeface="Wingdings" panose="05000000000000000000" pitchFamily="2" charset="2"/>
              <a:buChar char="§"/>
            </a:pPr>
            <a:endParaRPr lang="de-DE" sz="1400" dirty="0">
              <a:solidFill>
                <a:srgbClr val="58585A"/>
              </a:solidFill>
            </a:endParaRPr>
          </a:p>
          <a:p>
            <a:pPr marL="285750" indent="-285750">
              <a:buFont typeface="Wingdings" panose="05000000000000000000" pitchFamily="2" charset="2"/>
              <a:buChar char="§"/>
            </a:pPr>
            <a:r>
              <a:rPr lang="en-US" sz="1400" b="0" i="0" dirty="0">
                <a:solidFill>
                  <a:srgbClr val="202124"/>
                </a:solidFill>
                <a:effectLst/>
                <a:latin typeface="Google Sans"/>
              </a:rPr>
              <a:t>Timeline with the number of conspicuous payments (conclusion: the beginning of the crisis where the number of late payments accumulates)</a:t>
            </a:r>
            <a:endParaRPr lang="de-DE" sz="1400" dirty="0">
              <a:solidFill>
                <a:schemeClr val="bg1"/>
              </a:solidFill>
            </a:endParaRPr>
          </a:p>
        </p:txBody>
      </p:sp>
    </p:spTree>
    <p:extLst>
      <p:ext uri="{BB962C8B-B14F-4D97-AF65-F5344CB8AC3E}">
        <p14:creationId xmlns:p14="http://schemas.microsoft.com/office/powerpoint/2010/main" val="2280999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847</Words>
  <Application>Microsoft Office PowerPoint</Application>
  <PresentationFormat>Bildschirmpräsentation (4:3)</PresentationFormat>
  <Paragraphs>123</Paragraphs>
  <Slides>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Arial</vt:lpstr>
      <vt:lpstr>Calibri</vt:lpstr>
      <vt:lpstr>Calibri Light</vt:lpstr>
      <vt:lpstr>Courier New</vt:lpstr>
      <vt:lpstr>Google Sans</vt:lpstr>
      <vt:lpstr>Wingdings</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Jens Jäger</dc:creator>
  <cp:lastModifiedBy>Hamad, Mohamad</cp:lastModifiedBy>
  <cp:revision>155</cp:revision>
  <dcterms:created xsi:type="dcterms:W3CDTF">2018-04-25T14:01:32Z</dcterms:created>
  <dcterms:modified xsi:type="dcterms:W3CDTF">2021-01-27T14:40:50Z</dcterms:modified>
</cp:coreProperties>
</file>