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4" r:id="rId3"/>
    <p:sldId id="273" r:id="rId5"/>
    <p:sldId id="265" r:id="rId6"/>
    <p:sldId id="266" r:id="rId7"/>
    <p:sldId id="263" r:id="rId8"/>
    <p:sldId id="264" r:id="rId9"/>
    <p:sldId id="257" r:id="rId10"/>
    <p:sldId id="262" r:id="rId11"/>
    <p:sldId id="256" r:id="rId12"/>
    <p:sldId id="267" r:id="rId13"/>
    <p:sldId id="275" r:id="rId14"/>
    <p:sldId id="268" r:id="rId15"/>
    <p:sldId id="276" r:id="rId16"/>
    <p:sldId id="269" r:id="rId17"/>
    <p:sldId id="270" r:id="rId18"/>
    <p:sldId id="271" r:id="rId19"/>
    <p:sldId id="272" r:id="rId20"/>
    <p:sldId id="26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B2D39E-46F4-4FF8-9EB4-5EA2CFC13A03}" type="doc">
      <dgm:prSet loTypeId="urn:microsoft.com/office/officeart/2005/8/layout/process2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D88C6E82-68A6-40D4-944C-BCE7F3C77B86}">
      <dgm:prSet phldrT="[Text]"/>
      <dgm:spPr/>
      <dgm:t>
        <a:bodyPr/>
        <a:lstStyle/>
        <a:p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The PLY parser uses the defined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lexer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to tokenize the input expression into a sequence of tokens based on the token definitions and regular expressions.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9A10D1-806D-4EF9-8CA4-F5A0510B58E4}" cxnId="{D175AE42-20E6-46CF-A612-C5414C1A570B}" type="parTrans">
      <dgm:prSet/>
      <dgm:spPr/>
      <dgm:t>
        <a:bodyPr/>
        <a:lstStyle/>
        <a:p>
          <a:endParaRPr lang="en-IN"/>
        </a:p>
      </dgm:t>
    </dgm:pt>
    <dgm:pt modelId="{49CEEC9D-1502-4489-B7E4-825B4779EE42}" cxnId="{D175AE42-20E6-46CF-A612-C5414C1A570B}" type="sibTrans">
      <dgm:prSet/>
      <dgm:spPr/>
      <dgm:t>
        <a:bodyPr/>
        <a:lstStyle/>
        <a:p>
          <a:endParaRPr lang="en-IN"/>
        </a:p>
      </dgm:t>
    </dgm:pt>
    <dgm:pt modelId="{61E4E747-DCC7-4F75-A344-A17228AAE9FC}">
      <dgm:prSet phldrT="[Text]"/>
      <dgm:spPr/>
      <dgm:t>
        <a:bodyPr/>
        <a:lstStyle/>
        <a:p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The parser then applies the defined parsing rules and operator precedence to build a parse tree that represents the structure of the expression.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7D2674-5CD6-4CEB-9DA0-40630E302829}" cxnId="{44F09058-3830-4575-93E7-F7EC3C0CDF0A}" type="parTrans">
      <dgm:prSet/>
      <dgm:spPr/>
      <dgm:t>
        <a:bodyPr/>
        <a:lstStyle/>
        <a:p>
          <a:endParaRPr lang="en-IN"/>
        </a:p>
      </dgm:t>
    </dgm:pt>
    <dgm:pt modelId="{8ABC2E7B-B931-43F1-8A46-795046E0F577}" cxnId="{44F09058-3830-4575-93E7-F7EC3C0CDF0A}" type="sibTrans">
      <dgm:prSet/>
      <dgm:spPr/>
      <dgm:t>
        <a:bodyPr/>
        <a:lstStyle/>
        <a:p>
          <a:endParaRPr lang="en-IN"/>
        </a:p>
      </dgm:t>
    </dgm:pt>
    <dgm:pt modelId="{30C59DF2-CB9F-432E-BEEF-CEB3A6E84C03}">
      <dgm:prSet phldrT="[Text]"/>
      <dgm:spPr/>
      <dgm:t>
        <a:bodyPr/>
        <a:lstStyle/>
        <a:p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During this process, it uses the token values (e.g., numeric values for tokens) to perform the actual computation according to the grammar rules.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4325911-1052-4CEA-9F2A-C41CD923FA1B}" cxnId="{B93E23F2-7945-4BC7-8BEE-F2A3090B33F2}" type="parTrans">
      <dgm:prSet/>
      <dgm:spPr/>
      <dgm:t>
        <a:bodyPr/>
        <a:lstStyle/>
        <a:p>
          <a:endParaRPr lang="en-IN"/>
        </a:p>
      </dgm:t>
    </dgm:pt>
    <dgm:pt modelId="{FB43AA6F-423D-49EA-B9A1-1C3A113736CF}" cxnId="{B93E23F2-7945-4BC7-8BEE-F2A3090B33F2}" type="sibTrans">
      <dgm:prSet/>
      <dgm:spPr/>
      <dgm:t>
        <a:bodyPr/>
        <a:lstStyle/>
        <a:p>
          <a:endParaRPr lang="en-IN"/>
        </a:p>
      </dgm:t>
    </dgm:pt>
    <dgm:pt modelId="{E4724E88-6E85-439E-AA68-E1292AC3C407}" type="pres">
      <dgm:prSet presAssocID="{EDB2D39E-46F4-4FF8-9EB4-5EA2CFC13A03}" presName="linearFlow" presStyleCnt="0">
        <dgm:presLayoutVars>
          <dgm:resizeHandles val="exact"/>
        </dgm:presLayoutVars>
      </dgm:prSet>
      <dgm:spPr/>
    </dgm:pt>
    <dgm:pt modelId="{82E2F7D4-7D97-475B-8B8B-3420766F5D93}" type="pres">
      <dgm:prSet presAssocID="{D88C6E82-68A6-40D4-944C-BCE7F3C77B86}" presName="node" presStyleLbl="node1" presStyleIdx="0" presStyleCnt="3">
        <dgm:presLayoutVars>
          <dgm:bulletEnabled val="1"/>
        </dgm:presLayoutVars>
      </dgm:prSet>
      <dgm:spPr/>
    </dgm:pt>
    <dgm:pt modelId="{D2E9711A-06AB-4D76-BD45-29B23F657C00}" type="pres">
      <dgm:prSet presAssocID="{49CEEC9D-1502-4489-B7E4-825B4779EE42}" presName="sibTrans" presStyleLbl="sibTrans2D1" presStyleIdx="0" presStyleCnt="2"/>
      <dgm:spPr/>
    </dgm:pt>
    <dgm:pt modelId="{82753644-CDFA-40E7-A86A-CD6A7348DC11}" type="pres">
      <dgm:prSet presAssocID="{49CEEC9D-1502-4489-B7E4-825B4779EE42}" presName="connectorText" presStyleLbl="sibTrans2D1" presStyleIdx="0" presStyleCnt="2"/>
      <dgm:spPr/>
    </dgm:pt>
    <dgm:pt modelId="{1197D52D-3759-4013-BC51-FCA14FADEC15}" type="pres">
      <dgm:prSet presAssocID="{61E4E747-DCC7-4F75-A344-A17228AAE9FC}" presName="node" presStyleLbl="node1" presStyleIdx="1" presStyleCnt="3">
        <dgm:presLayoutVars>
          <dgm:bulletEnabled val="1"/>
        </dgm:presLayoutVars>
      </dgm:prSet>
      <dgm:spPr/>
    </dgm:pt>
    <dgm:pt modelId="{1D467B61-8512-44CF-91E4-51E8F1DE1CC3}" type="pres">
      <dgm:prSet presAssocID="{8ABC2E7B-B931-43F1-8A46-795046E0F577}" presName="sibTrans" presStyleLbl="sibTrans2D1" presStyleIdx="1" presStyleCnt="2"/>
      <dgm:spPr/>
    </dgm:pt>
    <dgm:pt modelId="{DF0A1FB7-C37F-4A40-AB88-32CB581AC025}" type="pres">
      <dgm:prSet presAssocID="{8ABC2E7B-B931-43F1-8A46-795046E0F577}" presName="connectorText" presStyleLbl="sibTrans2D1" presStyleIdx="1" presStyleCnt="2"/>
      <dgm:spPr/>
    </dgm:pt>
    <dgm:pt modelId="{685A8A50-916D-4634-A23D-C057DAC9148D}" type="pres">
      <dgm:prSet presAssocID="{30C59DF2-CB9F-432E-BEEF-CEB3A6E84C03}" presName="node" presStyleLbl="node1" presStyleIdx="2" presStyleCnt="3">
        <dgm:presLayoutVars>
          <dgm:bulletEnabled val="1"/>
        </dgm:presLayoutVars>
      </dgm:prSet>
      <dgm:spPr/>
    </dgm:pt>
  </dgm:ptLst>
  <dgm:cxnLst>
    <dgm:cxn modelId="{3F73E308-ED6B-4128-BCC5-9EC57B0100AC}" type="presOf" srcId="{49CEEC9D-1502-4489-B7E4-825B4779EE42}" destId="{82753644-CDFA-40E7-A86A-CD6A7348DC11}" srcOrd="1" destOrd="0" presId="urn:microsoft.com/office/officeart/2005/8/layout/process2"/>
    <dgm:cxn modelId="{CC78C039-A816-431B-94F9-170304F69E7B}" type="presOf" srcId="{D88C6E82-68A6-40D4-944C-BCE7F3C77B86}" destId="{82E2F7D4-7D97-475B-8B8B-3420766F5D93}" srcOrd="0" destOrd="0" presId="urn:microsoft.com/office/officeart/2005/8/layout/process2"/>
    <dgm:cxn modelId="{B3B2715B-C6E4-497F-BD8B-5D8D06B35C21}" type="presOf" srcId="{49CEEC9D-1502-4489-B7E4-825B4779EE42}" destId="{D2E9711A-06AB-4D76-BD45-29B23F657C00}" srcOrd="0" destOrd="0" presId="urn:microsoft.com/office/officeart/2005/8/layout/process2"/>
    <dgm:cxn modelId="{D175AE42-20E6-46CF-A612-C5414C1A570B}" srcId="{EDB2D39E-46F4-4FF8-9EB4-5EA2CFC13A03}" destId="{D88C6E82-68A6-40D4-944C-BCE7F3C77B86}" srcOrd="0" destOrd="0" parTransId="{209A10D1-806D-4EF9-8CA4-F5A0510B58E4}" sibTransId="{49CEEC9D-1502-4489-B7E4-825B4779EE42}"/>
    <dgm:cxn modelId="{44F09058-3830-4575-93E7-F7EC3C0CDF0A}" srcId="{EDB2D39E-46F4-4FF8-9EB4-5EA2CFC13A03}" destId="{61E4E747-DCC7-4F75-A344-A17228AAE9FC}" srcOrd="1" destOrd="0" parTransId="{987D2674-5CD6-4CEB-9DA0-40630E302829}" sibTransId="{8ABC2E7B-B931-43F1-8A46-795046E0F577}"/>
    <dgm:cxn modelId="{3FD3E67E-53A3-429D-A818-3866538F119B}" type="presOf" srcId="{30C59DF2-CB9F-432E-BEEF-CEB3A6E84C03}" destId="{685A8A50-916D-4634-A23D-C057DAC9148D}" srcOrd="0" destOrd="0" presId="urn:microsoft.com/office/officeart/2005/8/layout/process2"/>
    <dgm:cxn modelId="{D8FCD98F-FAC8-4DBC-9324-520D1CCA5B31}" type="presOf" srcId="{8ABC2E7B-B931-43F1-8A46-795046E0F577}" destId="{DF0A1FB7-C37F-4A40-AB88-32CB581AC025}" srcOrd="1" destOrd="0" presId="urn:microsoft.com/office/officeart/2005/8/layout/process2"/>
    <dgm:cxn modelId="{56D4BCD2-0945-4355-889B-DE3CE38C803F}" type="presOf" srcId="{8ABC2E7B-B931-43F1-8A46-795046E0F577}" destId="{1D467B61-8512-44CF-91E4-51E8F1DE1CC3}" srcOrd="0" destOrd="0" presId="urn:microsoft.com/office/officeart/2005/8/layout/process2"/>
    <dgm:cxn modelId="{835B16E6-3B4C-4EAB-98A2-1551681A8C9C}" type="presOf" srcId="{EDB2D39E-46F4-4FF8-9EB4-5EA2CFC13A03}" destId="{E4724E88-6E85-439E-AA68-E1292AC3C407}" srcOrd="0" destOrd="0" presId="urn:microsoft.com/office/officeart/2005/8/layout/process2"/>
    <dgm:cxn modelId="{50D9C4E7-4B12-4F99-9932-125CB22BBC4E}" type="presOf" srcId="{61E4E747-DCC7-4F75-A344-A17228AAE9FC}" destId="{1197D52D-3759-4013-BC51-FCA14FADEC15}" srcOrd="0" destOrd="0" presId="urn:microsoft.com/office/officeart/2005/8/layout/process2"/>
    <dgm:cxn modelId="{B93E23F2-7945-4BC7-8BEE-F2A3090B33F2}" srcId="{EDB2D39E-46F4-4FF8-9EB4-5EA2CFC13A03}" destId="{30C59DF2-CB9F-432E-BEEF-CEB3A6E84C03}" srcOrd="2" destOrd="0" parTransId="{34325911-1052-4CEA-9F2A-C41CD923FA1B}" sibTransId="{FB43AA6F-423D-49EA-B9A1-1C3A113736CF}"/>
    <dgm:cxn modelId="{526A21CE-2334-4EA4-9252-BDBB46B179BA}" type="presParOf" srcId="{E4724E88-6E85-439E-AA68-E1292AC3C407}" destId="{82E2F7D4-7D97-475B-8B8B-3420766F5D93}" srcOrd="0" destOrd="0" presId="urn:microsoft.com/office/officeart/2005/8/layout/process2"/>
    <dgm:cxn modelId="{F8B24E6C-E09E-4493-AF2F-232596687F8E}" type="presParOf" srcId="{E4724E88-6E85-439E-AA68-E1292AC3C407}" destId="{D2E9711A-06AB-4D76-BD45-29B23F657C00}" srcOrd="1" destOrd="0" presId="urn:microsoft.com/office/officeart/2005/8/layout/process2"/>
    <dgm:cxn modelId="{1AA6B2B2-DD89-4EEB-B0D7-737ED554A7D1}" type="presParOf" srcId="{D2E9711A-06AB-4D76-BD45-29B23F657C00}" destId="{82753644-CDFA-40E7-A86A-CD6A7348DC11}" srcOrd="0" destOrd="0" presId="urn:microsoft.com/office/officeart/2005/8/layout/process2"/>
    <dgm:cxn modelId="{BCEE92F3-2BEF-4CEF-B98C-03D0E9602478}" type="presParOf" srcId="{E4724E88-6E85-439E-AA68-E1292AC3C407}" destId="{1197D52D-3759-4013-BC51-FCA14FADEC15}" srcOrd="2" destOrd="0" presId="urn:microsoft.com/office/officeart/2005/8/layout/process2"/>
    <dgm:cxn modelId="{5F50B00B-734B-40D6-96A5-5735F494BD40}" type="presParOf" srcId="{E4724E88-6E85-439E-AA68-E1292AC3C407}" destId="{1D467B61-8512-44CF-91E4-51E8F1DE1CC3}" srcOrd="3" destOrd="0" presId="urn:microsoft.com/office/officeart/2005/8/layout/process2"/>
    <dgm:cxn modelId="{E2AC7868-3D0E-43B1-A208-B8A66A32FC13}" type="presParOf" srcId="{1D467B61-8512-44CF-91E4-51E8F1DE1CC3}" destId="{DF0A1FB7-C37F-4A40-AB88-32CB581AC025}" srcOrd="0" destOrd="0" presId="urn:microsoft.com/office/officeart/2005/8/layout/process2"/>
    <dgm:cxn modelId="{45C27F9F-E134-44D7-B8AB-62630B070CC2}" type="presParOf" srcId="{E4724E88-6E85-439E-AA68-E1292AC3C407}" destId="{685A8A50-916D-4634-A23D-C057DAC9148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FF2E27-EE27-4227-A486-7835C7D14CC3}" type="doc">
      <dgm:prSet loTypeId="urn:microsoft.com/office/officeart/2005/8/layout/process5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47515E85-6A0D-4E14-A8F8-92E83B6416EF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Install PLY</a:t>
          </a:r>
        </a:p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Import lex and yacc modules</a:t>
          </a:r>
          <a:endParaRPr lang="en-I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AF7340-C9B1-4A09-8D4D-3F4954512986}" cxnId="{E7972F34-859D-4C53-BB18-A298D6430F34}" type="parTrans">
      <dgm:prSet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4ABCB8-FEEE-46FF-B662-4238DF985229}" cxnId="{E7972F34-859D-4C53-BB18-A298D6430F34}" type="sibTrans">
      <dgm:prSet custT="1"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F0F844-8F38-4448-99AF-92ED7F79DF5A}">
      <dgm:prSet phldrT="[Text]" custT="1"/>
      <dgm:spPr/>
      <dgm:t>
        <a:bodyPr/>
        <a:lstStyle/>
        <a:p>
          <a:r>
            <a:rPr lang="en-US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Define the tokens that the </a:t>
          </a:r>
          <a:r>
            <a:rPr lang="en-US" sz="18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lexer</a:t>
          </a:r>
          <a:r>
            <a:rPr lang="en-US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should recognize </a:t>
          </a:r>
          <a:r>
            <a:rPr lang="en-IN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and perform any associated actions</a:t>
          </a:r>
          <a:r>
            <a:rPr lang="en-US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. Use regular expressions to define the token patterns.</a:t>
          </a:r>
          <a:endParaRPr lang="en-I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C63149-881D-4978-841B-64A182D16884}" cxnId="{81D218C4-CE41-4CAE-A0F1-7DBEEFCA0913}" type="parTrans">
      <dgm:prSet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74C7F1-B290-4DA7-ADD7-CE13D4453A33}" cxnId="{81D218C4-CE41-4CAE-A0F1-7DBEEFCA0913}" type="sibTrans">
      <dgm:prSet custT="1"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4BB650-4920-4BA5-9339-DBF211424EF4}">
      <dgm:prSet phldrT="[Text]" custT="1"/>
      <dgm:spPr/>
      <dgm:t>
        <a:bodyPr/>
        <a:lstStyle/>
        <a:p>
          <a:r>
            <a:rPr lang="en-US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Create the </a:t>
          </a:r>
          <a:r>
            <a:rPr lang="en-US" sz="18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lexer</a:t>
          </a:r>
          <a:r>
            <a:rPr lang="en-US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using </a:t>
          </a:r>
          <a:r>
            <a:rPr lang="en-IN" sz="1800" b="0" dirty="0" err="1">
              <a:latin typeface="Cascadia Mono Light" panose="020B0609020000020004" pitchFamily="49" charset="0"/>
              <a:cs typeface="Cascadia Mono Light" panose="020B0609020000020004" pitchFamily="49" charset="0"/>
            </a:rPr>
            <a:t>lex.lex</a:t>
          </a:r>
          <a:r>
            <a:rPr lang="en-IN" sz="1800" b="0" dirty="0">
              <a:latin typeface="Cascadia Mono Light" panose="020B0609020000020004" pitchFamily="49" charset="0"/>
              <a:cs typeface="Cascadia Mono Light" panose="020B0609020000020004" pitchFamily="49" charset="0"/>
            </a:rPr>
            <a:t>()</a:t>
          </a:r>
          <a:r>
            <a:rPr lang="en-US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. This </a:t>
          </a:r>
          <a:r>
            <a:rPr lang="en-US" sz="18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lexer</a:t>
          </a:r>
          <a:r>
            <a:rPr lang="en-US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will tokenize the input text.</a:t>
          </a:r>
          <a:endParaRPr lang="en-I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5C6384-EED9-412C-A1BF-D8663D72695F}" cxnId="{E5F9217E-9284-41DD-BAE3-1A816BD7FB55}" type="parTrans">
      <dgm:prSet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13676E-BD33-4551-85BF-8D6092160DB7}" cxnId="{E5F9217E-9284-41DD-BAE3-1A816BD7FB55}" type="sibTrans">
      <dgm:prSet custT="1"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85622C-7D2B-4BD3-91A8-CC45846B5350}">
      <dgm:prSet phldrT="[Text]" custT="1"/>
      <dgm:spPr/>
      <dgm:t>
        <a:bodyPr/>
        <a:lstStyle/>
        <a:p>
          <a:r>
            <a:rPr lang="en-US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Define the operator precedence and parsing rules using yacc. This includes specifying how expressions should be parsed and what actions should be taken when parsing specific rules.</a:t>
          </a:r>
          <a:endParaRPr lang="en-I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5294ED-1C9B-45B8-AEEA-4B573EFA972D}" cxnId="{A2CA3D6E-A36C-4769-9B80-09EEF18A5148}" type="parTrans">
      <dgm:prSet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951F5BD-216D-4A7F-9DAC-AF85F1189C0F}" cxnId="{A2CA3D6E-A36C-4769-9B80-09EEF18A5148}" type="sibTrans">
      <dgm:prSet custT="1"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9B958B-6E8C-43D9-8680-2150F5832460}">
      <dgm:prSet phldrT="[Text]" custT="1"/>
      <dgm:spPr/>
      <dgm:t>
        <a:bodyPr/>
        <a:lstStyle/>
        <a:p>
          <a:r>
            <a:rPr lang="en-US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Create the parser using . This parser will parse expressions according to the defined rules. Use </a:t>
          </a:r>
          <a:r>
            <a:rPr lang="en-IN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result = </a:t>
          </a:r>
          <a:r>
            <a:rPr lang="en-IN" sz="1800" b="0" i="0" dirty="0" err="1">
              <a:latin typeface="Cascadia Mono Light" panose="020B0609020000020004" pitchFamily="49" charset="0"/>
              <a:cs typeface="Cascadia Mono Light" panose="020B0609020000020004" pitchFamily="49" charset="0"/>
            </a:rPr>
            <a:t>parser.parse</a:t>
          </a:r>
          <a:r>
            <a:rPr lang="en-IN" sz="1800" b="0" i="0" dirty="0">
              <a:latin typeface="Cascadia Mono Light" panose="020B0609020000020004" pitchFamily="49" charset="0"/>
              <a:cs typeface="Cascadia Mono Light" panose="020B0609020000020004" pitchFamily="49" charset="0"/>
            </a:rPr>
            <a:t>(expr) </a:t>
          </a:r>
          <a:r>
            <a:rPr lang="en-IN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for final output.</a:t>
          </a:r>
          <a:endParaRPr lang="en-I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9623B1-7076-486A-88FD-CE4267991D93}" cxnId="{DFB378C4-E282-4099-8C93-622F6CD4311B}" type="parTrans">
      <dgm:prSet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2436AF-DF8E-460D-BA51-34737F386EEB}" cxnId="{DFB378C4-E282-4099-8C93-622F6CD4311B}" type="sibTrans">
      <dgm:prSet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770040-0548-4534-B073-A953F3BF07B0}" type="pres">
      <dgm:prSet presAssocID="{DDFF2E27-EE27-4227-A486-7835C7D14CC3}" presName="diagram" presStyleCnt="0">
        <dgm:presLayoutVars>
          <dgm:dir/>
          <dgm:resizeHandles val="exact"/>
        </dgm:presLayoutVars>
      </dgm:prSet>
      <dgm:spPr/>
    </dgm:pt>
    <dgm:pt modelId="{1996CD06-07C2-48C6-B3DE-41132E265233}" type="pres">
      <dgm:prSet presAssocID="{47515E85-6A0D-4E14-A8F8-92E83B6416EF}" presName="node" presStyleLbl="node1" presStyleIdx="0" presStyleCnt="5">
        <dgm:presLayoutVars>
          <dgm:bulletEnabled val="1"/>
        </dgm:presLayoutVars>
      </dgm:prSet>
      <dgm:spPr/>
    </dgm:pt>
    <dgm:pt modelId="{4E0894BF-2A43-42BE-96F1-7146178ED2C9}" type="pres">
      <dgm:prSet presAssocID="{494ABCB8-FEEE-46FF-B662-4238DF985229}" presName="sibTrans" presStyleLbl="sibTrans2D1" presStyleIdx="0" presStyleCnt="4"/>
      <dgm:spPr/>
    </dgm:pt>
    <dgm:pt modelId="{6435AF96-AE13-48CA-81F7-F2B550738A5D}" type="pres">
      <dgm:prSet presAssocID="{494ABCB8-FEEE-46FF-B662-4238DF985229}" presName="connectorText" presStyleLbl="sibTrans2D1" presStyleIdx="0" presStyleCnt="4"/>
      <dgm:spPr/>
    </dgm:pt>
    <dgm:pt modelId="{ADD5525A-7661-46D3-8456-3DAD7D904285}" type="pres">
      <dgm:prSet presAssocID="{F4F0F844-8F38-4448-99AF-92ED7F79DF5A}" presName="node" presStyleLbl="node1" presStyleIdx="1" presStyleCnt="5">
        <dgm:presLayoutVars>
          <dgm:bulletEnabled val="1"/>
        </dgm:presLayoutVars>
      </dgm:prSet>
      <dgm:spPr/>
    </dgm:pt>
    <dgm:pt modelId="{5EFD0AF0-9E72-48E0-A288-F7CE22A9DE72}" type="pres">
      <dgm:prSet presAssocID="{E374C7F1-B290-4DA7-ADD7-CE13D4453A33}" presName="sibTrans" presStyleLbl="sibTrans2D1" presStyleIdx="1" presStyleCnt="4"/>
      <dgm:spPr/>
    </dgm:pt>
    <dgm:pt modelId="{427B14D6-F168-4784-AB23-3A420C67AAFE}" type="pres">
      <dgm:prSet presAssocID="{E374C7F1-B290-4DA7-ADD7-CE13D4453A33}" presName="connectorText" presStyleLbl="sibTrans2D1" presStyleIdx="1" presStyleCnt="4"/>
      <dgm:spPr/>
    </dgm:pt>
    <dgm:pt modelId="{64D7628D-7C3E-4791-9A23-45D98F1E2BCC}" type="pres">
      <dgm:prSet presAssocID="{054BB650-4920-4BA5-9339-DBF211424EF4}" presName="node" presStyleLbl="node1" presStyleIdx="2" presStyleCnt="5" custLinFactNeighborY="2958">
        <dgm:presLayoutVars>
          <dgm:bulletEnabled val="1"/>
        </dgm:presLayoutVars>
      </dgm:prSet>
      <dgm:spPr/>
    </dgm:pt>
    <dgm:pt modelId="{5484579C-DE0A-4BA4-ACD4-43EB9AAB3362}" type="pres">
      <dgm:prSet presAssocID="{4913676E-BD33-4551-85BF-8D6092160DB7}" presName="sibTrans" presStyleLbl="sibTrans2D1" presStyleIdx="2" presStyleCnt="4" custAng="20961007" custLinFactNeighborX="45294" custLinFactNeighborY="4744"/>
      <dgm:spPr/>
    </dgm:pt>
    <dgm:pt modelId="{B343C176-39C4-4A4F-81CA-0BBC93EFAB21}" type="pres">
      <dgm:prSet presAssocID="{4913676E-BD33-4551-85BF-8D6092160DB7}" presName="connectorText" presStyleLbl="sibTrans2D1" presStyleIdx="2" presStyleCnt="4"/>
      <dgm:spPr/>
    </dgm:pt>
    <dgm:pt modelId="{9ED68757-ACFE-45B9-A11F-3499CFEC33C1}" type="pres">
      <dgm:prSet presAssocID="{7985622C-7D2B-4BD3-91A8-CC45846B5350}" presName="node" presStyleLbl="node1" presStyleIdx="3" presStyleCnt="5" custScaleX="137069" custScaleY="101128">
        <dgm:presLayoutVars>
          <dgm:bulletEnabled val="1"/>
        </dgm:presLayoutVars>
      </dgm:prSet>
      <dgm:spPr/>
    </dgm:pt>
    <dgm:pt modelId="{D49AFDF3-25C7-4EB4-BB78-7F05474486C2}" type="pres">
      <dgm:prSet presAssocID="{8951F5BD-216D-4A7F-9DAC-AF85F1189C0F}" presName="sibTrans" presStyleLbl="sibTrans2D1" presStyleIdx="3" presStyleCnt="4"/>
      <dgm:spPr/>
    </dgm:pt>
    <dgm:pt modelId="{7340CC18-6827-428F-B9CE-370DB59FAB48}" type="pres">
      <dgm:prSet presAssocID="{8951F5BD-216D-4A7F-9DAC-AF85F1189C0F}" presName="connectorText" presStyleLbl="sibTrans2D1" presStyleIdx="3" presStyleCnt="4"/>
      <dgm:spPr/>
    </dgm:pt>
    <dgm:pt modelId="{A606879B-737B-4080-A544-EFDD52E6D438}" type="pres">
      <dgm:prSet presAssocID="{389B958B-6E8C-43D9-8680-2150F5832460}" presName="node" presStyleLbl="node1" presStyleIdx="4" presStyleCnt="5" custScaleX="119228">
        <dgm:presLayoutVars>
          <dgm:bulletEnabled val="1"/>
        </dgm:presLayoutVars>
      </dgm:prSet>
      <dgm:spPr/>
    </dgm:pt>
  </dgm:ptLst>
  <dgm:cxnLst>
    <dgm:cxn modelId="{347A590B-016C-45DA-BD34-96D19CAE9657}" type="presOf" srcId="{494ABCB8-FEEE-46FF-B662-4238DF985229}" destId="{4E0894BF-2A43-42BE-96F1-7146178ED2C9}" srcOrd="0" destOrd="0" presId="urn:microsoft.com/office/officeart/2005/8/layout/process5"/>
    <dgm:cxn modelId="{5A2B6330-82EF-423F-BBE2-4FAC6E6217F8}" type="presOf" srcId="{47515E85-6A0D-4E14-A8F8-92E83B6416EF}" destId="{1996CD06-07C2-48C6-B3DE-41132E265233}" srcOrd="0" destOrd="0" presId="urn:microsoft.com/office/officeart/2005/8/layout/process5"/>
    <dgm:cxn modelId="{E7972F34-859D-4C53-BB18-A298D6430F34}" srcId="{DDFF2E27-EE27-4227-A486-7835C7D14CC3}" destId="{47515E85-6A0D-4E14-A8F8-92E83B6416EF}" srcOrd="0" destOrd="0" parTransId="{07AF7340-C9B1-4A09-8D4D-3F4954512986}" sibTransId="{494ABCB8-FEEE-46FF-B662-4238DF985229}"/>
    <dgm:cxn modelId="{64483F36-3202-4F10-A40E-B3B870C5409C}" type="presOf" srcId="{8951F5BD-216D-4A7F-9DAC-AF85F1189C0F}" destId="{7340CC18-6827-428F-B9CE-370DB59FAB48}" srcOrd="1" destOrd="0" presId="urn:microsoft.com/office/officeart/2005/8/layout/process5"/>
    <dgm:cxn modelId="{A81DF25F-B516-4D86-AAB7-AE2CAA205294}" type="presOf" srcId="{DDFF2E27-EE27-4227-A486-7835C7D14CC3}" destId="{95770040-0548-4534-B073-A953F3BF07B0}" srcOrd="0" destOrd="0" presId="urn:microsoft.com/office/officeart/2005/8/layout/process5"/>
    <dgm:cxn modelId="{BDE0F445-7DED-47D0-BFD5-3A9DC9577727}" type="presOf" srcId="{F4F0F844-8F38-4448-99AF-92ED7F79DF5A}" destId="{ADD5525A-7661-46D3-8456-3DAD7D904285}" srcOrd="0" destOrd="0" presId="urn:microsoft.com/office/officeart/2005/8/layout/process5"/>
    <dgm:cxn modelId="{A2CA3D6E-A36C-4769-9B80-09EEF18A5148}" srcId="{DDFF2E27-EE27-4227-A486-7835C7D14CC3}" destId="{7985622C-7D2B-4BD3-91A8-CC45846B5350}" srcOrd="3" destOrd="0" parTransId="{F25294ED-1C9B-45B8-AEEA-4B573EFA972D}" sibTransId="{8951F5BD-216D-4A7F-9DAC-AF85F1189C0F}"/>
    <dgm:cxn modelId="{94AA5E51-F19E-4006-ADBA-0018DF057CCB}" type="presOf" srcId="{389B958B-6E8C-43D9-8680-2150F5832460}" destId="{A606879B-737B-4080-A544-EFDD52E6D438}" srcOrd="0" destOrd="0" presId="urn:microsoft.com/office/officeart/2005/8/layout/process5"/>
    <dgm:cxn modelId="{E5F9217E-9284-41DD-BAE3-1A816BD7FB55}" srcId="{DDFF2E27-EE27-4227-A486-7835C7D14CC3}" destId="{054BB650-4920-4BA5-9339-DBF211424EF4}" srcOrd="2" destOrd="0" parTransId="{1C5C6384-EED9-412C-A1BF-D8663D72695F}" sibTransId="{4913676E-BD33-4551-85BF-8D6092160DB7}"/>
    <dgm:cxn modelId="{93F048B1-6615-40DD-8A11-D6CD0537A0F8}" type="presOf" srcId="{054BB650-4920-4BA5-9339-DBF211424EF4}" destId="{64D7628D-7C3E-4791-9A23-45D98F1E2BCC}" srcOrd="0" destOrd="0" presId="urn:microsoft.com/office/officeart/2005/8/layout/process5"/>
    <dgm:cxn modelId="{E9D024BE-A440-4988-9DE4-8AFE8F4BD383}" type="presOf" srcId="{7985622C-7D2B-4BD3-91A8-CC45846B5350}" destId="{9ED68757-ACFE-45B9-A11F-3499CFEC33C1}" srcOrd="0" destOrd="0" presId="urn:microsoft.com/office/officeart/2005/8/layout/process5"/>
    <dgm:cxn modelId="{81D218C4-CE41-4CAE-A0F1-7DBEEFCA0913}" srcId="{DDFF2E27-EE27-4227-A486-7835C7D14CC3}" destId="{F4F0F844-8F38-4448-99AF-92ED7F79DF5A}" srcOrd="1" destOrd="0" parTransId="{A8C63149-881D-4978-841B-64A182D16884}" sibTransId="{E374C7F1-B290-4DA7-ADD7-CE13D4453A33}"/>
    <dgm:cxn modelId="{DFB378C4-E282-4099-8C93-622F6CD4311B}" srcId="{DDFF2E27-EE27-4227-A486-7835C7D14CC3}" destId="{389B958B-6E8C-43D9-8680-2150F5832460}" srcOrd="4" destOrd="0" parTransId="{049623B1-7076-486A-88FD-CE4267991D93}" sibTransId="{982436AF-DF8E-460D-BA51-34737F386EEB}"/>
    <dgm:cxn modelId="{53EE83CE-AC9C-4770-86A5-FD9AC23BBA67}" type="presOf" srcId="{E374C7F1-B290-4DA7-ADD7-CE13D4453A33}" destId="{427B14D6-F168-4784-AB23-3A420C67AAFE}" srcOrd="1" destOrd="0" presId="urn:microsoft.com/office/officeart/2005/8/layout/process5"/>
    <dgm:cxn modelId="{A2C424D6-0B5F-4A56-B6FA-013E7C5D12BD}" type="presOf" srcId="{E374C7F1-B290-4DA7-ADD7-CE13D4453A33}" destId="{5EFD0AF0-9E72-48E0-A288-F7CE22A9DE72}" srcOrd="0" destOrd="0" presId="urn:microsoft.com/office/officeart/2005/8/layout/process5"/>
    <dgm:cxn modelId="{C8A2DEE9-0D7B-4A5C-8BC0-DF32CBF8CC06}" type="presOf" srcId="{8951F5BD-216D-4A7F-9DAC-AF85F1189C0F}" destId="{D49AFDF3-25C7-4EB4-BB78-7F05474486C2}" srcOrd="0" destOrd="0" presId="urn:microsoft.com/office/officeart/2005/8/layout/process5"/>
    <dgm:cxn modelId="{E1FAABEA-0882-4F44-A0B6-125F831F124E}" type="presOf" srcId="{4913676E-BD33-4551-85BF-8D6092160DB7}" destId="{B343C176-39C4-4A4F-81CA-0BBC93EFAB21}" srcOrd="1" destOrd="0" presId="urn:microsoft.com/office/officeart/2005/8/layout/process5"/>
    <dgm:cxn modelId="{7DA96DEB-495C-4345-B238-E3D65A020EC5}" type="presOf" srcId="{494ABCB8-FEEE-46FF-B662-4238DF985229}" destId="{6435AF96-AE13-48CA-81F7-F2B550738A5D}" srcOrd="1" destOrd="0" presId="urn:microsoft.com/office/officeart/2005/8/layout/process5"/>
    <dgm:cxn modelId="{F6DA40F5-8B6D-482B-9A18-0390689026F3}" type="presOf" srcId="{4913676E-BD33-4551-85BF-8D6092160DB7}" destId="{5484579C-DE0A-4BA4-ACD4-43EB9AAB3362}" srcOrd="0" destOrd="0" presId="urn:microsoft.com/office/officeart/2005/8/layout/process5"/>
    <dgm:cxn modelId="{2E8C6583-9C16-4D7B-9C98-25E510BE81C1}" type="presParOf" srcId="{95770040-0548-4534-B073-A953F3BF07B0}" destId="{1996CD06-07C2-48C6-B3DE-41132E265233}" srcOrd="0" destOrd="0" presId="urn:microsoft.com/office/officeart/2005/8/layout/process5"/>
    <dgm:cxn modelId="{14C8CCE7-9C82-4521-B464-A83BE558DDFC}" type="presParOf" srcId="{95770040-0548-4534-B073-A953F3BF07B0}" destId="{4E0894BF-2A43-42BE-96F1-7146178ED2C9}" srcOrd="1" destOrd="0" presId="urn:microsoft.com/office/officeart/2005/8/layout/process5"/>
    <dgm:cxn modelId="{9C998BAE-BBB2-4D9D-B83F-8CC1FDB2BCAF}" type="presParOf" srcId="{4E0894BF-2A43-42BE-96F1-7146178ED2C9}" destId="{6435AF96-AE13-48CA-81F7-F2B550738A5D}" srcOrd="0" destOrd="0" presId="urn:microsoft.com/office/officeart/2005/8/layout/process5"/>
    <dgm:cxn modelId="{8D5D7D52-7494-455D-AE8E-77DF0342EBDA}" type="presParOf" srcId="{95770040-0548-4534-B073-A953F3BF07B0}" destId="{ADD5525A-7661-46D3-8456-3DAD7D904285}" srcOrd="2" destOrd="0" presId="urn:microsoft.com/office/officeart/2005/8/layout/process5"/>
    <dgm:cxn modelId="{F4692F13-78E9-495A-ACFE-DD6D6097D862}" type="presParOf" srcId="{95770040-0548-4534-B073-A953F3BF07B0}" destId="{5EFD0AF0-9E72-48E0-A288-F7CE22A9DE72}" srcOrd="3" destOrd="0" presId="urn:microsoft.com/office/officeart/2005/8/layout/process5"/>
    <dgm:cxn modelId="{9A915003-190D-4EFE-ADD8-3C8DB60F30FC}" type="presParOf" srcId="{5EFD0AF0-9E72-48E0-A288-F7CE22A9DE72}" destId="{427B14D6-F168-4784-AB23-3A420C67AAFE}" srcOrd="0" destOrd="0" presId="urn:microsoft.com/office/officeart/2005/8/layout/process5"/>
    <dgm:cxn modelId="{693812A3-4B95-482A-ACBE-C9031172A3F8}" type="presParOf" srcId="{95770040-0548-4534-B073-A953F3BF07B0}" destId="{64D7628D-7C3E-4791-9A23-45D98F1E2BCC}" srcOrd="4" destOrd="0" presId="urn:microsoft.com/office/officeart/2005/8/layout/process5"/>
    <dgm:cxn modelId="{3DA45977-2FC8-411C-8AC7-C204892231C6}" type="presParOf" srcId="{95770040-0548-4534-B073-A953F3BF07B0}" destId="{5484579C-DE0A-4BA4-ACD4-43EB9AAB3362}" srcOrd="5" destOrd="0" presId="urn:microsoft.com/office/officeart/2005/8/layout/process5"/>
    <dgm:cxn modelId="{A0F4BBBC-12FF-4ADD-A5F4-23E8EB107B6C}" type="presParOf" srcId="{5484579C-DE0A-4BA4-ACD4-43EB9AAB3362}" destId="{B343C176-39C4-4A4F-81CA-0BBC93EFAB21}" srcOrd="0" destOrd="0" presId="urn:microsoft.com/office/officeart/2005/8/layout/process5"/>
    <dgm:cxn modelId="{1FAAD09E-EC43-4F29-8B0C-EB90E3CFB5F4}" type="presParOf" srcId="{95770040-0548-4534-B073-A953F3BF07B0}" destId="{9ED68757-ACFE-45B9-A11F-3499CFEC33C1}" srcOrd="6" destOrd="0" presId="urn:microsoft.com/office/officeart/2005/8/layout/process5"/>
    <dgm:cxn modelId="{E5227E30-5D90-4F5A-B710-8578B32D8D12}" type="presParOf" srcId="{95770040-0548-4534-B073-A953F3BF07B0}" destId="{D49AFDF3-25C7-4EB4-BB78-7F05474486C2}" srcOrd="7" destOrd="0" presId="urn:microsoft.com/office/officeart/2005/8/layout/process5"/>
    <dgm:cxn modelId="{421018BB-68B7-457B-8C0E-30125B42DE8F}" type="presParOf" srcId="{D49AFDF3-25C7-4EB4-BB78-7F05474486C2}" destId="{7340CC18-6827-428F-B9CE-370DB59FAB48}" srcOrd="0" destOrd="0" presId="urn:microsoft.com/office/officeart/2005/8/layout/process5"/>
    <dgm:cxn modelId="{CEEB4E88-D973-4A86-ACAA-619EB685982D}" type="presParOf" srcId="{95770040-0548-4534-B073-A953F3BF07B0}" destId="{A606879B-737B-4080-A544-EFDD52E6D438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128000" cy="5418667"/>
        <a:chOff x="0" y="0"/>
        <a:chExt cx="8128000" cy="5418667"/>
      </a:xfrm>
    </dsp:grpSpPr>
    <dsp:sp modelId="{82E2F7D4-7D97-475B-8B8B-3420766F5D93}">
      <dsp:nvSpPr>
        <dsp:cNvPr id="3" name="Rounded Rectangle 2"/>
        <dsp:cNvSpPr/>
      </dsp:nvSpPr>
      <dsp:spPr bwMode="white">
        <a:xfrm>
          <a:off x="2152015" y="0"/>
          <a:ext cx="3823970" cy="1354667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shade val="50000"/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The PLY parser uses the defined </a:t>
          </a:r>
          <a:r>
            <a:rPr lang="en-US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lexer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to tokenize the input expression into a sequence of tokens based on the token definitions and regular expressions.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52015" y="0"/>
        <a:ext cx="3823970" cy="1354667"/>
      </dsp:txXfrm>
    </dsp:sp>
    <dsp:sp modelId="{D2E9711A-06AB-4D76-BD45-29B23F657C00}">
      <dsp:nvSpPr>
        <dsp:cNvPr id="4" name="Right Arrow 3"/>
        <dsp:cNvSpPr/>
      </dsp:nvSpPr>
      <dsp:spPr bwMode="white">
        <a:xfrm rot="5399999">
          <a:off x="3810000" y="1388533"/>
          <a:ext cx="508000" cy="609600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shade val="90000"/>
            <a:hueOff val="0"/>
            <a:satOff val="0"/>
            <a:lumOff val="0"/>
            <a:alpha val="100000"/>
          </a:schemeClr>
        </a:lnRef>
        <a:fillRef idx="1">
          <a:schemeClr val="accent1">
            <a:shade val="90000"/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0" tIns="0" rIns="0" bIns="0" anchor="ctr"/>
        <a:lstStyle>
          <a:lvl1pPr algn="ctr">
            <a:defRPr sz="23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/>
        </a:p>
      </dsp:txBody>
      <dsp:txXfrm rot="5399999">
        <a:off x="3810000" y="1388533"/>
        <a:ext cx="508000" cy="609600"/>
      </dsp:txXfrm>
    </dsp:sp>
    <dsp:sp modelId="{1197D52D-3759-4013-BC51-FCA14FADEC15}">
      <dsp:nvSpPr>
        <dsp:cNvPr id="5" name="Rounded Rectangle 4"/>
        <dsp:cNvSpPr/>
      </dsp:nvSpPr>
      <dsp:spPr bwMode="white">
        <a:xfrm>
          <a:off x="2152015" y="2032000"/>
          <a:ext cx="3823970" cy="1354667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shade val="50000"/>
            <a:hueOff val="480000"/>
            <a:satOff val="-30064"/>
            <a:lumOff val="3320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The parser then applies the defined parsing rules and operator precedence to build a parse tree that represents the structure of the expression.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52015" y="2032000"/>
        <a:ext cx="3823970" cy="1354667"/>
      </dsp:txXfrm>
    </dsp:sp>
    <dsp:sp modelId="{1D467B61-8512-44CF-91E4-51E8F1DE1CC3}">
      <dsp:nvSpPr>
        <dsp:cNvPr id="6" name="Right Arrow 5"/>
        <dsp:cNvSpPr/>
      </dsp:nvSpPr>
      <dsp:spPr bwMode="white">
        <a:xfrm rot="5399999">
          <a:off x="3810000" y="3420534"/>
          <a:ext cx="508000" cy="609600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shade val="90000"/>
            <a:hueOff val="840000"/>
            <a:satOff val="-42352"/>
            <a:lumOff val="42353"/>
            <a:alpha val="100000"/>
          </a:schemeClr>
        </a:lnRef>
        <a:fillRef idx="1">
          <a:schemeClr val="accent1">
            <a:shade val="90000"/>
            <a:hueOff val="840000"/>
            <a:satOff val="-42352"/>
            <a:lumOff val="4235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0" tIns="0" rIns="0" bIns="0" anchor="ctr"/>
        <a:lstStyle>
          <a:lvl1pPr algn="ctr">
            <a:defRPr sz="23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/>
        </a:p>
      </dsp:txBody>
      <dsp:txXfrm rot="5399999">
        <a:off x="3810000" y="3420534"/>
        <a:ext cx="508000" cy="609600"/>
      </dsp:txXfrm>
    </dsp:sp>
    <dsp:sp modelId="{685A8A50-916D-4634-A23D-C057DAC9148D}">
      <dsp:nvSpPr>
        <dsp:cNvPr id="7" name="Rounded Rectangle 6"/>
        <dsp:cNvSpPr/>
      </dsp:nvSpPr>
      <dsp:spPr bwMode="white">
        <a:xfrm>
          <a:off x="2152015" y="4064000"/>
          <a:ext cx="3823970" cy="1354667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tint val="55000"/>
            <a:hueOff val="-240000"/>
            <a:satOff val="15033"/>
            <a:lumOff val="-1660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During this process, it uses the token values (e.g., numeric values for tokens) to perform the actual computation according to the grammar rules.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52015" y="4064000"/>
        <a:ext cx="3823970" cy="13546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769600" cy="6020647"/>
        <a:chOff x="0" y="0"/>
        <a:chExt cx="10769600" cy="6020647"/>
      </a:xfrm>
    </dsp:grpSpPr>
    <dsp:sp modelId="{1996CD06-07C2-48C6-B3DE-41132E265233}">
      <dsp:nvSpPr>
        <dsp:cNvPr id="3" name="Rounded Rectangle 2"/>
        <dsp:cNvSpPr/>
      </dsp:nvSpPr>
      <dsp:spPr bwMode="white">
        <a:xfrm>
          <a:off x="9465" y="744395"/>
          <a:ext cx="2834382" cy="170062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shade val="50000"/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Install PLY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Import lex and yacc modules</a:t>
          </a:r>
          <a:endParaRPr lang="en-I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465" y="744395"/>
        <a:ext cx="2834382" cy="1700629"/>
      </dsp:txXfrm>
    </dsp:sp>
    <dsp:sp modelId="{4E0894BF-2A43-42BE-96F1-7146178ED2C9}">
      <dsp:nvSpPr>
        <dsp:cNvPr id="4" name="Right Arrow 3"/>
        <dsp:cNvSpPr/>
      </dsp:nvSpPr>
      <dsp:spPr bwMode="white">
        <a:xfrm>
          <a:off x="3110279" y="1243247"/>
          <a:ext cx="600889" cy="702927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shade val="90000"/>
            <a:hueOff val="0"/>
            <a:satOff val="0"/>
            <a:lumOff val="0"/>
            <a:alpha val="100000"/>
          </a:schemeClr>
        </a:lnRef>
        <a:fillRef idx="1">
          <a:schemeClr val="accent1">
            <a:shade val="90000"/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10279" y="1243247"/>
        <a:ext cx="600889" cy="702927"/>
      </dsp:txXfrm>
    </dsp:sp>
    <dsp:sp modelId="{ADD5525A-7661-46D3-8456-3DAD7D904285}">
      <dsp:nvSpPr>
        <dsp:cNvPr id="5" name="Rounded Rectangle 4"/>
        <dsp:cNvSpPr/>
      </dsp:nvSpPr>
      <dsp:spPr bwMode="white">
        <a:xfrm>
          <a:off x="3977600" y="744395"/>
          <a:ext cx="2834382" cy="170062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shade val="50000"/>
            <a:hueOff val="288000"/>
            <a:satOff val="-18038"/>
            <a:lumOff val="19922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Define the tokens that the </a:t>
          </a:r>
          <a:r>
            <a:rPr lang="en-US" sz="18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lexer</a:t>
          </a:r>
          <a:r>
            <a:rPr lang="en-US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should recognize </a:t>
          </a:r>
          <a:r>
            <a:rPr lang="en-IN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and perform any associated actions</a:t>
          </a:r>
          <a:r>
            <a:rPr lang="en-US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. Use regular expressions to define the token patterns.</a:t>
          </a:r>
          <a:endParaRPr lang="en-I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7600" y="744395"/>
        <a:ext cx="2834382" cy="1700629"/>
      </dsp:txXfrm>
    </dsp:sp>
    <dsp:sp modelId="{5EFD0AF0-9E72-48E0-A288-F7CE22A9DE72}">
      <dsp:nvSpPr>
        <dsp:cNvPr id="6" name="Right Arrow 5"/>
        <dsp:cNvSpPr/>
      </dsp:nvSpPr>
      <dsp:spPr bwMode="white">
        <a:xfrm rot="43694">
          <a:off x="7075919" y="1268399"/>
          <a:ext cx="595363" cy="702927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shade val="90000"/>
            <a:hueOff val="420000"/>
            <a:satOff val="-21175"/>
            <a:lumOff val="21176"/>
            <a:alpha val="100000"/>
          </a:schemeClr>
        </a:lnRef>
        <a:fillRef idx="1">
          <a:schemeClr val="accent1">
            <a:shade val="90000"/>
            <a:hueOff val="420000"/>
            <a:satOff val="-21175"/>
            <a:lumOff val="2117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43694">
        <a:off x="7075919" y="1268399"/>
        <a:ext cx="595363" cy="702927"/>
      </dsp:txXfrm>
    </dsp:sp>
    <dsp:sp modelId="{64D7628D-7C3E-4791-9A23-45D98F1E2BCC}">
      <dsp:nvSpPr>
        <dsp:cNvPr id="7" name="Rounded Rectangle 6"/>
        <dsp:cNvSpPr/>
      </dsp:nvSpPr>
      <dsp:spPr bwMode="white">
        <a:xfrm>
          <a:off x="7935218" y="794700"/>
          <a:ext cx="2834382" cy="170062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shade val="50000"/>
            <a:hueOff val="576000"/>
            <a:satOff val="-36077"/>
            <a:lumOff val="3984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Create the </a:t>
          </a:r>
          <a:r>
            <a:rPr lang="en-US" sz="18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lexer</a:t>
          </a:r>
          <a:r>
            <a:rPr lang="en-US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using </a:t>
          </a:r>
          <a:r>
            <a:rPr lang="en-IN" sz="1800" b="0" dirty="0" err="1">
              <a:latin typeface="Cascadia Mono Light" panose="020B0609020000020004" pitchFamily="49" charset="0"/>
              <a:cs typeface="Cascadia Mono Light" panose="020B0609020000020004" pitchFamily="49" charset="0"/>
            </a:rPr>
            <a:t>lex.lex</a:t>
          </a:r>
          <a:r>
            <a:rPr lang="en-IN" sz="1800" b="0" dirty="0">
              <a:latin typeface="Cascadia Mono Light" panose="020B0609020000020004" pitchFamily="49" charset="0"/>
              <a:cs typeface="Cascadia Mono Light" panose="020B0609020000020004" pitchFamily="49" charset="0"/>
            </a:rPr>
            <a:t>()</a:t>
          </a:r>
          <a:r>
            <a:rPr lang="en-US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. This </a:t>
          </a:r>
          <a:r>
            <a:rPr lang="en-US" sz="18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lexer</a:t>
          </a:r>
          <a:r>
            <a:rPr lang="en-US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will tokenize the input text.</a:t>
          </a:r>
          <a:endParaRPr lang="en-I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935218" y="794700"/>
        <a:ext cx="2834382" cy="1700629"/>
      </dsp:txXfrm>
    </dsp:sp>
    <dsp:sp modelId="{5484579C-DE0A-4BA4-ACD4-43EB9AAB3362}">
      <dsp:nvSpPr>
        <dsp:cNvPr id="8" name="Right Arrow 7"/>
        <dsp:cNvSpPr/>
      </dsp:nvSpPr>
      <dsp:spPr bwMode="white">
        <a:xfrm rot="26372708">
          <a:off x="9320732" y="2717359"/>
          <a:ext cx="572559" cy="702927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shade val="90000"/>
            <a:hueOff val="840000"/>
            <a:satOff val="-42352"/>
            <a:lumOff val="42353"/>
            <a:alpha val="100000"/>
          </a:schemeClr>
        </a:lnRef>
        <a:fillRef idx="1">
          <a:schemeClr val="accent1">
            <a:shade val="90000"/>
            <a:hueOff val="840000"/>
            <a:satOff val="-42352"/>
            <a:lumOff val="4235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-5400000"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26372708">
        <a:off x="9320732" y="2717359"/>
        <a:ext cx="572559" cy="702927"/>
      </dsp:txXfrm>
    </dsp:sp>
    <dsp:sp modelId="{9ED68757-ACFE-45B9-A11F-3499CFEC33C1}">
      <dsp:nvSpPr>
        <dsp:cNvPr id="9" name="Rounded Rectangle 8"/>
        <dsp:cNvSpPr/>
      </dsp:nvSpPr>
      <dsp:spPr bwMode="white">
        <a:xfrm>
          <a:off x="7925753" y="3575622"/>
          <a:ext cx="2834382" cy="170062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tint val="55000"/>
            <a:hueOff val="-144000"/>
            <a:satOff val="9020"/>
            <a:lumOff val="-996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Define the operator precedence and parsing rules using yacc. This includes specifying how expressions should be parsed and what actions should be taken when parsing specific rules.</a:t>
          </a:r>
          <a:endParaRPr lang="en-I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925753" y="3575622"/>
        <a:ext cx="2834382" cy="1700629"/>
      </dsp:txXfrm>
    </dsp:sp>
    <dsp:sp modelId="{D49AFDF3-25C7-4EB4-BB78-7F05474486C2}">
      <dsp:nvSpPr>
        <dsp:cNvPr id="10" name="Right Arrow 9"/>
        <dsp:cNvSpPr/>
      </dsp:nvSpPr>
      <dsp:spPr bwMode="white">
        <a:xfrm rot="10800000">
          <a:off x="7058432" y="4074474"/>
          <a:ext cx="600889" cy="702927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50000"/>
            <a:hueOff val="-420000"/>
            <a:satOff val="21176"/>
            <a:lumOff val="-21175"/>
            <a:alpha val="100000"/>
          </a:schemeClr>
        </a:lnRef>
        <a:fillRef idx="1">
          <a:schemeClr val="accent1">
            <a:tint val="50000"/>
            <a:hueOff val="-420000"/>
            <a:satOff val="21176"/>
            <a:lumOff val="-21175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10800000"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7058432" y="4074474"/>
        <a:ext cx="600889" cy="702927"/>
      </dsp:txXfrm>
    </dsp:sp>
    <dsp:sp modelId="{A606879B-737B-4080-A544-EFDD52E6D438}">
      <dsp:nvSpPr>
        <dsp:cNvPr id="11" name="Rounded Rectangle 10"/>
        <dsp:cNvSpPr/>
      </dsp:nvSpPr>
      <dsp:spPr bwMode="white">
        <a:xfrm>
          <a:off x="3957618" y="3575622"/>
          <a:ext cx="2834382" cy="170062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tint val="55000"/>
            <a:hueOff val="-431999"/>
            <a:satOff val="27059"/>
            <a:lumOff val="-2988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Create the parser using . This parser will parse expressions according to the defined rules. Use </a:t>
          </a:r>
          <a:r>
            <a:rPr lang="en-IN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result = </a:t>
          </a:r>
          <a:r>
            <a:rPr lang="en-IN" sz="1800" b="0" i="0" dirty="0" err="1">
              <a:latin typeface="Cascadia Mono Light" panose="020B0609020000020004" pitchFamily="49" charset="0"/>
              <a:cs typeface="Cascadia Mono Light" panose="020B0609020000020004" pitchFamily="49" charset="0"/>
            </a:rPr>
            <a:t>parser.parse</a:t>
          </a:r>
          <a:r>
            <a:rPr lang="en-IN" sz="1800" b="0" i="0" dirty="0">
              <a:latin typeface="Cascadia Mono Light" panose="020B0609020000020004" pitchFamily="49" charset="0"/>
              <a:cs typeface="Cascadia Mono Light" panose="020B0609020000020004" pitchFamily="49" charset="0"/>
            </a:rPr>
            <a:t>(expr) </a:t>
          </a:r>
          <a:r>
            <a:rPr lang="en-IN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for final output.</a:t>
          </a:r>
          <a:endParaRPr lang="en-I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57618" y="3575622"/>
        <a:ext cx="2834382" cy="1700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bkpt" val="endCnv"/>
          <dgm:param type="contDir" val="revDir"/>
          <dgm:param type="grDir" val="tL"/>
          <dgm:param type="flowDir" val="row"/>
        </dgm:alg>
      </dgm:if>
      <dgm:else name="Name2">
        <dgm:alg type="snake">
          <dgm:param type="bkpt" val="endCnv"/>
          <dgm:param type="contDir" val="rev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03ACE-659E-4952-89F4-D34F5CBE14F9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AA34F-8D44-4B2E-B0E5-F140ACDCBDAC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4EF7-32D0-428F-B772-105A2D54C43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3351-C90E-4D4D-B8AA-300239C4103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4EF7-32D0-428F-B772-105A2D54C43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3351-C90E-4D4D-B8AA-300239C4103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4EF7-32D0-428F-B772-105A2D54C43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3351-C90E-4D4D-B8AA-300239C4103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4EF7-32D0-428F-B772-105A2D54C43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3351-C90E-4D4D-B8AA-300239C4103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4EF7-32D0-428F-B772-105A2D54C43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3351-C90E-4D4D-B8AA-300239C4103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4EF7-32D0-428F-B772-105A2D54C43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3351-C90E-4D4D-B8AA-300239C4103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4EF7-32D0-428F-B772-105A2D54C43B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3351-C90E-4D4D-B8AA-300239C4103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4EF7-32D0-428F-B772-105A2D54C43B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3351-C90E-4D4D-B8AA-300239C4103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4EF7-32D0-428F-B772-105A2D54C43B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3351-C90E-4D4D-B8AA-300239C4103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4EF7-32D0-428F-B772-105A2D54C43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3351-C90E-4D4D-B8AA-300239C4103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4EF7-32D0-428F-B772-105A2D54C43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3351-C90E-4D4D-B8AA-300239C4103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B4EF7-32D0-428F-B772-105A2D54C43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C3351-C90E-4D4D-B8AA-300239C4103B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microsoft.com/office/2007/relationships/hdphoto" Target="../media/image15.wdp"/><Relationship Id="rId3" Type="http://schemas.openxmlformats.org/officeDocument/2006/relationships/image" Target="../media/image14.png"/><Relationship Id="rId2" Type="http://schemas.microsoft.com/office/2007/relationships/hdphoto" Target="../media/image13.wdp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microsoft.com/office/2007/relationships/hdphoto" Target="../media/image19.wdp"/><Relationship Id="rId3" Type="http://schemas.openxmlformats.org/officeDocument/2006/relationships/image" Target="../media/image18.png"/><Relationship Id="rId2" Type="http://schemas.microsoft.com/office/2007/relationships/hdphoto" Target="../media/image17.wdp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"/>
          <p:cNvGrpSpPr/>
          <p:nvPr/>
        </p:nvGrpSpPr>
        <p:grpSpPr>
          <a:xfrm>
            <a:off x="892060" y="5489561"/>
            <a:ext cx="960206" cy="1078130"/>
            <a:chOff x="313844" y="5489699"/>
            <a:chExt cx="1066895" cy="1078155"/>
          </a:xfrm>
        </p:grpSpPr>
        <p:sp>
          <p:nvSpPr>
            <p:cNvPr id="87" name="Google Shape;87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85331" tIns="42656" rIns="85331" bIns="42656" anchor="ctr" anchorCtr="0">
              <a:noAutofit/>
            </a:bodyPr>
            <a:lstStyle/>
            <a:p>
              <a:pPr algn="ctr">
                <a:buSzPts val="2200"/>
              </a:pPr>
              <a:endParaRPr sz="165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85331" tIns="42656" rIns="85331" bIns="42656" anchor="ctr" anchorCtr="0">
              <a:noAutofit/>
            </a:bodyPr>
            <a:lstStyle/>
            <a:p>
              <a:pPr algn="ctr">
                <a:buSzPts val="2200"/>
              </a:pPr>
              <a:endParaRPr sz="165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91" name="Google Shape;91;p1"/>
          <p:cNvGrpSpPr/>
          <p:nvPr/>
        </p:nvGrpSpPr>
        <p:grpSpPr>
          <a:xfrm rot="10800000">
            <a:off x="10379731" y="266233"/>
            <a:ext cx="960206" cy="1078130"/>
            <a:chOff x="313844" y="5489699"/>
            <a:chExt cx="1066895" cy="1078155"/>
          </a:xfrm>
        </p:grpSpPr>
        <p:sp>
          <p:nvSpPr>
            <p:cNvPr id="92" name="Google Shape;92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85331" tIns="42656" rIns="85331" bIns="42656" anchor="ctr" anchorCtr="0">
              <a:noAutofit/>
            </a:bodyPr>
            <a:lstStyle/>
            <a:p>
              <a:pPr algn="ctr">
                <a:buSzPts val="2200"/>
              </a:pPr>
              <a:endParaRPr sz="165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85331" tIns="42656" rIns="85331" bIns="42656" anchor="ctr" anchorCtr="0">
              <a:noAutofit/>
            </a:bodyPr>
            <a:lstStyle/>
            <a:p>
              <a:pPr algn="ctr">
                <a:buSzPts val="2200"/>
              </a:pPr>
              <a:endParaRPr sz="165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2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31787" y="1630242"/>
            <a:ext cx="1942934" cy="3597515"/>
          </a:xfrm>
          <a:prstGeom prst="rect">
            <a:avLst/>
          </a:prstGeom>
        </p:spPr>
      </p:pic>
      <p:sp>
        <p:nvSpPr>
          <p:cNvPr id="3" name="Google Shape;104;p2"/>
          <p:cNvSpPr/>
          <p:nvPr/>
        </p:nvSpPr>
        <p:spPr>
          <a:xfrm>
            <a:off x="4513777" y="2707149"/>
            <a:ext cx="6747493" cy="581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83" tIns="41130" rIns="82283" bIns="41130" anchor="t" anchorCtr="0">
            <a:spAutoFit/>
          </a:bodyPr>
          <a:lstStyle/>
          <a:p>
            <a:r>
              <a:rPr lang="en-US" sz="3240" b="1" dirty="0">
                <a:solidFill>
                  <a:schemeClr val="dk1"/>
                </a:solidFill>
              </a:rPr>
              <a:t>Automata Formal Languages and Logic</a:t>
            </a:r>
            <a:endParaRPr sz="3240" b="1" dirty="0">
              <a:solidFill>
                <a:schemeClr val="dk1"/>
              </a:solidFill>
            </a:endParaRPr>
          </a:p>
        </p:txBody>
      </p:sp>
      <p:cxnSp>
        <p:nvCxnSpPr>
          <p:cNvPr id="6" name="Google Shape;111;p2"/>
          <p:cNvCxnSpPr/>
          <p:nvPr/>
        </p:nvCxnSpPr>
        <p:spPr>
          <a:xfrm rot="10800000" flipH="1">
            <a:off x="3974751" y="3382805"/>
            <a:ext cx="7113649" cy="61683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86;ge264c68dfb_0_0"/>
          <p:cNvSpPr/>
          <p:nvPr/>
        </p:nvSpPr>
        <p:spPr>
          <a:xfrm>
            <a:off x="4513745" y="3548243"/>
            <a:ext cx="74973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PLY library in Python </a:t>
            </a:r>
            <a:endParaRPr sz="36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" name="Google Shape;86;ge264c68dfb_0_0"/>
          <p:cNvSpPr/>
          <p:nvPr/>
        </p:nvSpPr>
        <p:spPr>
          <a:xfrm>
            <a:off x="4513745" y="4176848"/>
            <a:ext cx="74973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500" b="1" i="0" u="none" strike="noStrike" cap="none" dirty="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Presented By:</a:t>
            </a:r>
            <a:endParaRPr lang="en-US" sz="2500" b="1" i="0" u="none" strike="noStrike" cap="none" dirty="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500" b="1" i="0" u="none" strike="noStrike" cap="none" dirty="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Divya N</a:t>
            </a:r>
            <a:endParaRPr sz="2500" i="0" u="none" strike="noStrike" cap="none" dirty="0">
              <a:solidFill>
                <a:schemeClr val="tx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014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import this module in your python code use      </a:t>
            </a:r>
            <a:r>
              <a:rPr lang="en-US" sz="2000" i="0" dirty="0">
                <a:solidFill>
                  <a:srgbClr val="273239"/>
                </a:solidFill>
                <a:effectLst/>
                <a:latin typeface="Cascadia Code Light" panose="020B0609020000020004" pitchFamily="49" charset="0"/>
                <a:cs typeface="Cascadia Code Light" panose="020B0609020000020004" pitchFamily="49" charset="0"/>
              </a:rPr>
              <a:t>import </a:t>
            </a:r>
            <a:r>
              <a:rPr lang="en-US" sz="2000" i="0" dirty="0" err="1">
                <a:solidFill>
                  <a:srgbClr val="273239"/>
                </a:solidFill>
                <a:effectLst/>
                <a:latin typeface="Cascadia Code Light" panose="020B0609020000020004" pitchFamily="49" charset="0"/>
                <a:cs typeface="Cascadia Code Light" panose="020B0609020000020004" pitchFamily="49" charset="0"/>
              </a:rPr>
              <a:t>ply.lex</a:t>
            </a:r>
            <a:r>
              <a:rPr lang="en-US" sz="2000" i="0" dirty="0">
                <a:solidFill>
                  <a:srgbClr val="273239"/>
                </a:solidFill>
                <a:effectLst/>
                <a:latin typeface="Cascadia Code Light" panose="020B0609020000020004" pitchFamily="49" charset="0"/>
                <a:cs typeface="Cascadia Code Light" panose="020B0609020000020004" pitchFamily="49" charset="0"/>
              </a:rPr>
              <a:t> as lex</a:t>
            </a:r>
            <a:endParaRPr lang="en-US" sz="2000" i="0" dirty="0">
              <a:solidFill>
                <a:srgbClr val="273239"/>
              </a:solidFill>
              <a:effectLst/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module provides an external interface too in the form of token() which returns the valid tokens from the input. </a:t>
            </a:r>
            <a:endParaRPr lang="en-US" sz="2400" b="1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l="12750" t="45037" r="20083" b="24889"/>
          <a:stretch>
            <a:fillRect/>
          </a:stretch>
        </p:blipFill>
        <p:spPr>
          <a:xfrm>
            <a:off x="838199" y="3429000"/>
            <a:ext cx="9433561" cy="2375947"/>
          </a:xfrm>
          <a:prstGeom prst="rect">
            <a:avLst/>
          </a:prstGeom>
        </p:spPr>
      </p:pic>
      <p:sp>
        <p:nvSpPr>
          <p:cNvPr id="2" name="object 6"/>
          <p:cNvSpPr/>
          <p:nvPr/>
        </p:nvSpPr>
        <p:spPr>
          <a:xfrm>
            <a:off x="10979407" y="85725"/>
            <a:ext cx="986033" cy="1563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763" y="662473"/>
            <a:ext cx="10542037" cy="588787"/>
          </a:xfrm>
        </p:spPr>
        <p:txBody>
          <a:bodyPr/>
          <a:lstStyle/>
          <a:p>
            <a:r>
              <a:rPr lang="en-IN" sz="24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output from lexer would look like this:</a:t>
            </a:r>
            <a:endParaRPr lang="en-IN" sz="2400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607" y="2847751"/>
            <a:ext cx="2100537" cy="588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106" y="2700138"/>
            <a:ext cx="3859759" cy="20783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47257" y="2162072"/>
            <a:ext cx="193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Input:</a:t>
            </a:r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39135" y="2162072"/>
            <a:ext cx="238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Lexer Output Tokens:</a:t>
            </a:r>
            <a:endParaRPr lang="en-IN" b="1" dirty="0"/>
          </a:p>
        </p:txBody>
      </p:sp>
      <p:sp>
        <p:nvSpPr>
          <p:cNvPr id="12" name="Arrow: Right 11"/>
          <p:cNvSpPr/>
          <p:nvPr/>
        </p:nvSpPr>
        <p:spPr>
          <a:xfrm>
            <a:off x="4719732" y="3116424"/>
            <a:ext cx="1166326" cy="5887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/>
          <p:cNvCxnSpPr>
            <a:endCxn id="21" idx="0"/>
          </p:cNvCxnSpPr>
          <p:nvPr/>
        </p:nvCxnSpPr>
        <p:spPr>
          <a:xfrm flipH="1">
            <a:off x="6847119" y="4674637"/>
            <a:ext cx="1569093" cy="65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24" idx="0"/>
          </p:cNvCxnSpPr>
          <p:nvPr/>
        </p:nvCxnSpPr>
        <p:spPr>
          <a:xfrm>
            <a:off x="10185919" y="4696017"/>
            <a:ext cx="1020924" cy="69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22" idx="0"/>
          </p:cNvCxnSpPr>
          <p:nvPr/>
        </p:nvCxnSpPr>
        <p:spPr>
          <a:xfrm flipH="1">
            <a:off x="8147181" y="4674637"/>
            <a:ext cx="1167880" cy="67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3" idx="0"/>
          </p:cNvCxnSpPr>
          <p:nvPr/>
        </p:nvCxnSpPr>
        <p:spPr>
          <a:xfrm>
            <a:off x="9750490" y="4674637"/>
            <a:ext cx="52875" cy="740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70649" y="5327780"/>
            <a:ext cx="13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tok.type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7710198" y="5349544"/>
            <a:ext cx="87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tok.val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9231089" y="5414864"/>
            <a:ext cx="114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tok.lineno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10626012" y="5386870"/>
            <a:ext cx="116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tok.lexpos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941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Another module of this package is yacc.py where yacc stands for </a:t>
            </a:r>
            <a:r>
              <a:rPr lang="en-US" sz="24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Yet Another Compiler </a:t>
            </a:r>
            <a:r>
              <a:rPr lang="en-US" sz="240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r>
              <a:rPr lang="en-US" sz="24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import yacc into your python code use, 	    </a:t>
            </a:r>
            <a:r>
              <a:rPr lang="en-US" sz="2000" i="0" dirty="0">
                <a:solidFill>
                  <a:srgbClr val="273239"/>
                </a:solidFill>
                <a:effectLst/>
                <a:latin typeface="Cascadia Code Light" panose="020B0609020000020004" pitchFamily="49" charset="0"/>
                <a:cs typeface="Cascadia Code Light" panose="020B0609020000020004" pitchFamily="49" charset="0"/>
              </a:rPr>
              <a:t>import </a:t>
            </a:r>
            <a:r>
              <a:rPr lang="en-US" sz="2000" i="0" dirty="0" err="1">
                <a:solidFill>
                  <a:srgbClr val="273239"/>
                </a:solidFill>
                <a:effectLst/>
                <a:latin typeface="Cascadia Code Light" panose="020B0609020000020004" pitchFamily="49" charset="0"/>
                <a:cs typeface="Cascadia Code Light" panose="020B0609020000020004" pitchFamily="49" charset="0"/>
              </a:rPr>
              <a:t>ply.yacc</a:t>
            </a:r>
            <a:r>
              <a:rPr lang="en-US" sz="2000" i="0" dirty="0">
                <a:solidFill>
                  <a:srgbClr val="273239"/>
                </a:solidFill>
                <a:effectLst/>
                <a:latin typeface="Cascadia Code Light" panose="020B0609020000020004" pitchFamily="49" charset="0"/>
                <a:cs typeface="Cascadia Code Light" panose="020B0609020000020004" pitchFamily="49" charset="0"/>
              </a:rPr>
              <a:t> as yacc</a:t>
            </a:r>
            <a:endParaRPr lang="en-US" sz="2000" i="0" dirty="0">
              <a:solidFill>
                <a:srgbClr val="273239"/>
              </a:solidFill>
              <a:effectLst/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>
              <a:buNone/>
            </a:pPr>
            <a:endParaRPr lang="en-US" sz="2000" i="0" dirty="0">
              <a:solidFill>
                <a:srgbClr val="273239"/>
              </a:solidFill>
              <a:effectLst/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>
              <a:buNone/>
            </a:pPr>
            <a:r>
              <a:rPr lang="en-IN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uses </a:t>
            </a:r>
            <a:r>
              <a:rPr lang="en-IN" sz="2400" b="0" i="1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LALR(1) parsing </a:t>
            </a:r>
            <a:r>
              <a:rPr lang="en-IN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LALR Parser (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Look-Ahead, Left-to-right, Rightmost Derivation parser)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lookahead LR parser. It is  the most powerful parser which can handle large classes of grammar.</a:t>
            </a:r>
            <a:endParaRPr lang="en-IN" sz="24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bject 6"/>
          <p:cNvSpPr/>
          <p:nvPr/>
        </p:nvSpPr>
        <p:spPr>
          <a:xfrm>
            <a:off x="10979407" y="85725"/>
            <a:ext cx="986033" cy="15636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3443"/>
            <a:ext cx="5073139" cy="601111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the grammar in the form of a CFG and use it to define rules in the yacc file.</a:t>
            </a:r>
            <a:endParaRPr lang="en-US" sz="24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expression → expression PLUS term</a:t>
            </a:r>
            <a:endParaRPr lang="en-US" sz="24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expression → expression MINUS term</a:t>
            </a:r>
            <a:endParaRPr lang="en-US" sz="24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expression → term</a:t>
            </a:r>
            <a:endParaRPr lang="en-US" sz="24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term → term TIMES factor</a:t>
            </a:r>
            <a:endParaRPr lang="en-US" sz="24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term → term DIVIDE factor</a:t>
            </a:r>
            <a:endParaRPr lang="en-US" sz="24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term → factor</a:t>
            </a:r>
            <a:endParaRPr lang="en-US" sz="24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factor → NUMBER</a:t>
            </a:r>
            <a:endParaRPr lang="en-US" sz="24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factor → LPAREN expression RPAREN</a:t>
            </a:r>
            <a:endParaRPr lang="en-US" sz="24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bject 6"/>
          <p:cNvSpPr/>
          <p:nvPr/>
        </p:nvSpPr>
        <p:spPr>
          <a:xfrm>
            <a:off x="10979407" y="85725"/>
            <a:ext cx="986033" cy="15636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584" y="346608"/>
            <a:ext cx="4558400" cy="60111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-365760" y="71797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pSp>
        <p:nvGrpSpPr>
          <p:cNvPr id="8" name="Group 7"/>
          <p:cNvGrpSpPr/>
          <p:nvPr/>
        </p:nvGrpSpPr>
        <p:grpSpPr>
          <a:xfrm rot="16200000">
            <a:off x="5791200" y="5152087"/>
            <a:ext cx="609600" cy="508000"/>
            <a:chOff x="3759199" y="3471333"/>
            <a:chExt cx="609600" cy="508000"/>
          </a:xfrm>
        </p:grpSpPr>
        <p:sp>
          <p:nvSpPr>
            <p:cNvPr id="9" name="Arrow: Right 8"/>
            <p:cNvSpPr/>
            <p:nvPr/>
          </p:nvSpPr>
          <p:spPr>
            <a:xfrm rot="5400000">
              <a:off x="3809999" y="3420533"/>
              <a:ext cx="508000" cy="60960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Arrow: Right 4"/>
            <p:cNvSpPr txBox="1"/>
            <p:nvPr/>
          </p:nvSpPr>
          <p:spPr>
            <a:xfrm>
              <a:off x="3881119" y="3471333"/>
              <a:ext cx="365760" cy="355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40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504094" y="4781974"/>
            <a:ext cx="3928533" cy="1354666"/>
            <a:chOff x="2099733" y="4064000"/>
            <a:chExt cx="3928533" cy="1354666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2099733" y="4064000"/>
              <a:ext cx="3928533" cy="135466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: Rounded Corners 4"/>
            <p:cNvSpPr txBox="1"/>
            <p:nvPr/>
          </p:nvSpPr>
          <p:spPr>
            <a:xfrm>
              <a:off x="2179087" y="4071739"/>
              <a:ext cx="3849179" cy="12753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After successful parsing, returns the result of the parsed expression otherwise the parser raises a syntax error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504094" y="2637563"/>
            <a:ext cx="416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level processing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6"/>
          <p:cNvSpPr/>
          <p:nvPr/>
        </p:nvSpPr>
        <p:spPr>
          <a:xfrm>
            <a:off x="10979407" y="85725"/>
            <a:ext cx="986033" cy="1563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934720" y="1097280"/>
          <a:ext cx="10769600" cy="6020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34720" y="804892"/>
            <a:ext cx="635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write a program using PLY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6"/>
          <p:cNvSpPr/>
          <p:nvPr/>
        </p:nvSpPr>
        <p:spPr>
          <a:xfrm>
            <a:off x="10979407" y="85725"/>
            <a:ext cx="986033" cy="1563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rcRect t="10222" r="88367" b="60593"/>
          <a:stretch>
            <a:fillRect/>
          </a:stretch>
        </p:blipFill>
        <p:spPr>
          <a:xfrm>
            <a:off x="1056640" y="1566371"/>
            <a:ext cx="2616808" cy="36929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rcRect t="10667" r="72000" b="50000"/>
          <a:stretch>
            <a:fillRect/>
          </a:stretch>
        </p:blipFill>
        <p:spPr>
          <a:xfrm>
            <a:off x="4775864" y="1566371"/>
            <a:ext cx="5034886" cy="39784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56640" y="812800"/>
            <a:ext cx="5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code -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else construct in Python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bject 6"/>
          <p:cNvSpPr/>
          <p:nvPr/>
        </p:nvSpPr>
        <p:spPr>
          <a:xfrm>
            <a:off x="10979407" y="85725"/>
            <a:ext cx="986033" cy="1563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rcRect t="10815" r="58833" b="57037"/>
          <a:stretch>
            <a:fillRect/>
          </a:stretch>
        </p:blipFill>
        <p:spPr>
          <a:xfrm>
            <a:off x="904240" y="731520"/>
            <a:ext cx="6441072" cy="28293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rcRect t="10519" r="73167" b="66518"/>
          <a:stretch>
            <a:fillRect/>
          </a:stretch>
        </p:blipFill>
        <p:spPr>
          <a:xfrm>
            <a:off x="904240" y="4004250"/>
            <a:ext cx="4643120" cy="2235043"/>
          </a:xfrm>
          <a:prstGeom prst="rect">
            <a:avLst/>
          </a:prstGeom>
        </p:spPr>
      </p:pic>
      <p:sp>
        <p:nvSpPr>
          <p:cNvPr id="3" name="object 6"/>
          <p:cNvSpPr/>
          <p:nvPr/>
        </p:nvSpPr>
        <p:spPr>
          <a:xfrm>
            <a:off x="10979407" y="85725"/>
            <a:ext cx="986033" cy="1563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9085" y="2648902"/>
            <a:ext cx="532638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hank You!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any queries : divya9103n@gmail.com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6"/>
          <p:cNvSpPr/>
          <p:nvPr/>
        </p:nvSpPr>
        <p:spPr>
          <a:xfrm>
            <a:off x="10979407" y="85725"/>
            <a:ext cx="986033" cy="15636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00" y="1917065"/>
            <a:ext cx="10947400" cy="4351338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Compiler design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fascinating and essential field of computer science that focuses on the creation of software tools called compilers. </a:t>
            </a:r>
            <a:endParaRPr lang="en-US" sz="24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compiler is a program that translates human-readable source code written in a high-level programming language into machine code or another lower-level representation that can be executed by a computer.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bject 6"/>
          <p:cNvSpPr/>
          <p:nvPr/>
        </p:nvSpPr>
        <p:spPr>
          <a:xfrm>
            <a:off x="10979407" y="85725"/>
            <a:ext cx="986033" cy="15636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753360"/>
            <a:ext cx="1270000" cy="233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6" descr="Phases of a Compiler - GeeksforGeek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7" y="159068"/>
            <a:ext cx="7058025" cy="629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6"/>
          <p:cNvSpPr/>
          <p:nvPr/>
        </p:nvSpPr>
        <p:spPr>
          <a:xfrm>
            <a:off x="10979407" y="85725"/>
            <a:ext cx="986033" cy="1563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753360"/>
            <a:ext cx="1270000" cy="233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6" descr="Phases of a Compiler - GeeksforGeek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7" y="159068"/>
            <a:ext cx="7058025" cy="629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82159" y="731599"/>
            <a:ext cx="2966720" cy="184912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7162799" y="1158240"/>
            <a:ext cx="319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FFFF00"/>
                </a:highlight>
              </a:rPr>
              <a:t>Lexer 		</a:t>
            </a:r>
            <a:endParaRPr lang="en-IN" b="1" dirty="0">
              <a:highlight>
                <a:srgbClr val="FFFF00"/>
              </a:highligh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2799" y="1954213"/>
            <a:ext cx="127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highlight>
                  <a:srgbClr val="FFFF00"/>
                </a:highlight>
              </a:rPr>
              <a:t> Parser</a:t>
            </a:r>
            <a:endParaRPr lang="en-IN" dirty="0"/>
          </a:p>
        </p:txBody>
      </p:sp>
      <p:sp>
        <p:nvSpPr>
          <p:cNvPr id="6" name="object 6"/>
          <p:cNvSpPr/>
          <p:nvPr/>
        </p:nvSpPr>
        <p:spPr>
          <a:xfrm>
            <a:off x="10979407" y="85725"/>
            <a:ext cx="986033" cy="1563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Lexer performs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lexical tokenization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the conversion of a text into (semantically or syntactically) meaningful lexical tokens belonging to categories defined by a 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program. In case of a natural language, those categories include nouns, verbs, adjectives, punctuations etc. In case of a programming language, the categories include identifiers, operators, grouping symbols and data types.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specifically, the input is broken into pairs of token types and values.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Lexer :: phplr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440" y="4247198"/>
            <a:ext cx="8677376" cy="239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6"/>
          <p:cNvSpPr/>
          <p:nvPr/>
        </p:nvSpPr>
        <p:spPr>
          <a:xfrm>
            <a:off x="10979407" y="85725"/>
            <a:ext cx="986033" cy="1563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Parser	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Parsing is the process of analyzing a string of symbols, either in natural language, computer languages or data structures, conforming to the rules of a formal grammar.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a series of tokens as input and generates a parse tree for the same.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Parsers are used when there is a need to represent input data from source code abstractly as a data structure so that it can be checked for the correct syntax.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6"/>
          <p:cNvSpPr/>
          <p:nvPr/>
        </p:nvSpPr>
        <p:spPr>
          <a:xfrm>
            <a:off x="10979407" y="85725"/>
            <a:ext cx="986033" cy="15636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xical Analysis with ANTLR v4 · Jay Li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06" y="1564324"/>
            <a:ext cx="11811987" cy="343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6"/>
          <p:cNvSpPr/>
          <p:nvPr/>
        </p:nvSpPr>
        <p:spPr>
          <a:xfrm>
            <a:off x="10979407" y="85725"/>
            <a:ext cx="986033" cy="1563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899" y="99504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PLY is a python implementation of the two tools – lex and yacc in form of separate modules in a package.</a:t>
            </a:r>
            <a:endParaRPr lang="en-US" sz="2400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modules are named lex.py and yacc.py and work similar to the original UNIX tools lex and yacc. </a:t>
            </a:r>
            <a:endParaRPr lang="en-US" sz="24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PLY component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166" y="2517934"/>
            <a:ext cx="5729667" cy="364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6"/>
          <p:cNvSpPr/>
          <p:nvPr/>
        </p:nvSpPr>
        <p:spPr>
          <a:xfrm>
            <a:off x="10979407" y="85725"/>
            <a:ext cx="986033" cy="1563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low of ANTLR generated Lexers and Parsers | Download Scientific Diagra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72" y="1471294"/>
            <a:ext cx="11122056" cy="330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6"/>
          <p:cNvSpPr/>
          <p:nvPr/>
        </p:nvSpPr>
        <p:spPr>
          <a:xfrm>
            <a:off x="10979407" y="85725"/>
            <a:ext cx="986033" cy="1563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2718</Words>
  <Application>WPS Presentation</Application>
  <PresentationFormat>Widescreen</PresentationFormat>
  <Paragraphs>78</Paragraphs>
  <Slides>18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SimSun</vt:lpstr>
      <vt:lpstr>Wingdings</vt:lpstr>
      <vt:lpstr>Calibri</vt:lpstr>
      <vt:lpstr>Arial</vt:lpstr>
      <vt:lpstr>Times New Roman</vt:lpstr>
      <vt:lpstr>Cascadia Code Light</vt:lpstr>
      <vt:lpstr>Cascadia Mono Light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Lexer</vt:lpstr>
      <vt:lpstr>Parser	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You! For any queries : divya9103n@gmail.com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 N</dc:creator>
  <cp:lastModifiedBy>Uday Gopan</cp:lastModifiedBy>
  <cp:revision>10</cp:revision>
  <dcterms:created xsi:type="dcterms:W3CDTF">2023-09-01T16:28:00Z</dcterms:created>
  <dcterms:modified xsi:type="dcterms:W3CDTF">2024-10-30T05:29:54Z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37B9D627900F42DBB63322FF2F917051_12</vt:lpwstr>
  </property>
  <property fmtid="{D5CDD505-2E9C-101B-9397-08002B2CF9AE}" pid="3" name="KSOProductBuildVer">
    <vt:lpwstr>1033-12.2.0.18607</vt:lpwstr>
  </property>
</Properties>
</file>