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6D65F-B894-4528-B5D7-830C0F752855}" v="164" dt="2023-08-31T16:56:34.575"/>
    <p1510:client id="{0EF8DFB4-F085-4743-A5CA-6519F9C6FBD3}" v="329" dt="2023-08-31T16:44:41.398"/>
    <p1510:client id="{380D23AA-482E-4DFF-9135-5F6DBDE3090B}" v="15" dt="2023-09-01T13:05:04.410"/>
    <p1510:client id="{4E4C2FBB-F755-496D-8941-6812636E7E9E}" v="11" dt="2023-08-31T17:02:0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7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18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t/treasurybill.asp" TargetMode="External"/><Relationship Id="rId2" Type="http://schemas.openxmlformats.org/officeDocument/2006/relationships/hyperlink" Target="https://nsiindia.gov.in/InternalPage.aspx?Id_Pk=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1" y="1248944"/>
            <a:ext cx="7404338" cy="426153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l"/>
            <a:r>
              <a:rPr lang="en-US" sz="4400" dirty="0"/>
              <a:t>WEEKLY TASK: 4 </a:t>
            </a:r>
            <a:br>
              <a:rPr lang="en-US" sz="4400" dirty="0"/>
            </a:br>
            <a:r>
              <a:rPr lang="en-US" sz="4400" dirty="0"/>
              <a:t>TOPIC: ALLOCATION OF FUNDS</a:t>
            </a:r>
            <a:br>
              <a:rPr lang="en-US" sz="4400" dirty="0"/>
            </a:br>
            <a:r>
              <a:rPr lang="en-US" sz="4400" dirty="0"/>
              <a:t>NAME: VENCEL ARANHA</a:t>
            </a:r>
            <a:br>
              <a:rPr lang="en-US" sz="4400" dirty="0"/>
            </a:br>
            <a:r>
              <a:rPr lang="en-US" sz="4400" dirty="0"/>
              <a:t>TEAM: ASHUTOSH (B14)</a:t>
            </a:r>
            <a:br>
              <a:rPr lang="en-US" sz="4400" dirty="0"/>
            </a:br>
            <a:r>
              <a:rPr lang="en-US" sz="4400" dirty="0"/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68D912-5CE6-F0A2-D520-592875895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7" r="20692" b="-7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7900967-84CA-47B4-9F1C-E787BAC14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AB3C749-6482-440B-9386-94091006D6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C5C6B36-2238-4BBF-87F8-B1B3F5DD56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94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81453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xmlns="" id="{1B4F64F7-79F9-E862-059C-C07032031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8" r="20757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1926566"/>
            <a:ext cx="6095998" cy="4356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Public Provident Funds are the better option for those investors who wants to invest for the  longer period of time and it also provides 7.10% of interest to the investors.</a:t>
            </a:r>
          </a:p>
          <a:p>
            <a:r>
              <a:rPr lang="en-US" dirty="0"/>
              <a:t>Treasury Bills are suited for those investors who does not want to take the risk and make the safe investment.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5585F-B6D7-640E-8F48-78A759A5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References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2D2DC8-D370-2E61-54C1-CB40CBDE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nsiindia.gov.in/InternalPage.aspx?Id_Pk=55</a:t>
            </a:r>
          </a:p>
          <a:p>
            <a:r>
              <a:rPr lang="en-GB" dirty="0">
                <a:ea typeface="+mn-lt"/>
                <a:cs typeface="+mn-lt"/>
                <a:hlinkClick r:id="rId3"/>
              </a:rPr>
              <a:t>Treasury Bills (T-Bills): What You Need to Know to Invest (investopedia.com)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35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Freeform: Shape 15">
            <a:extLst>
              <a:ext uri="{FF2B5EF4-FFF2-40B4-BE49-F238E27FC236}">
                <a16:creationId xmlns:a16="http://schemas.microsoft.com/office/drawing/2014/main" xmlns="" id="{C5486FEF-95C5-433A-8B8C-9C07A3C388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xmlns="" id="{1E12D6AD-7096-45BB-9C02-468B2704C1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19">
            <a:extLst>
              <a:ext uri="{FF2B5EF4-FFF2-40B4-BE49-F238E27FC236}">
                <a16:creationId xmlns:a16="http://schemas.microsoft.com/office/drawing/2014/main" xmlns="" id="{39953252-97DE-4766-B2F6-E4FDA2FDA6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EF490-9667-0514-5C7B-C1C24700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5"/>
            <a:ext cx="9906000" cy="234636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0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4100" dirty="0"/>
              <a:t>SCHEME IN WHICH I </a:t>
            </a:r>
            <a:r>
              <a:rPr lang="en-US" sz="4100" dirty="0" smtClean="0"/>
              <a:t>WILL </a:t>
            </a:r>
            <a:r>
              <a:rPr lang="en-US" sz="4100" dirty="0"/>
              <a:t>BE ALLOCATING MY FUNDS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xmlns="" id="{2CE4EBEA-74EB-313C-6114-5BFA28D0A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2" r="25812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PUBLIC PROVIDENT FUND</a:t>
            </a:r>
          </a:p>
          <a:p>
            <a:pPr lvl="0"/>
            <a:r>
              <a:rPr lang="en-US" dirty="0"/>
              <a:t>TREASURY BILL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PUBLIC PROVIDENT FUND</a:t>
            </a:r>
          </a:p>
        </p:txBody>
      </p:sp>
      <p:pic>
        <p:nvPicPr>
          <p:cNvPr id="6" name="Picture 5" descr="Digital padlock art">
            <a:extLst>
              <a:ext uri="{FF2B5EF4-FFF2-40B4-BE49-F238E27FC236}">
                <a16:creationId xmlns:a16="http://schemas.microsoft.com/office/drawing/2014/main" xmlns="" id="{53C7F506-A414-BA7C-414F-CE9CFFCE0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2" r="43207" b="5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The Public Provident Fund is a long-term savings scheme offered by the Government of India</a:t>
            </a:r>
          </a:p>
          <a:p>
            <a:pPr lvl="0"/>
            <a:r>
              <a:rPr lang="en-US" sz="2000" dirty="0"/>
              <a:t>It is a popular investment option for individuals who are looking to save for their retirement or other long-term goals</a:t>
            </a:r>
          </a:p>
          <a:p>
            <a:pPr lvl="0"/>
            <a:r>
              <a:rPr lang="en-US" sz="2000" dirty="0"/>
              <a:t>PPF is a fixed deposit scheme with a lock-in period of 15 years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BENEFITS OF PUBLIC PROVIDENT FUND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xmlns="" id="{6AA8EBF0-CAF2-4060-10C4-CC1CCBF1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8" r="20757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1100" dirty="0"/>
              <a:t>Tax benefits: PPF offers tax benefits under Section 80C of the Income Tax Act</a:t>
            </a:r>
          </a:p>
          <a:p>
            <a:pPr lvl="0"/>
            <a:r>
              <a:rPr lang="en-US" sz="1100" dirty="0"/>
              <a:t>Guaranteed returns: The interest rate on PPF is fixed by the government and is compounded annually</a:t>
            </a:r>
          </a:p>
          <a:p>
            <a:pPr lvl="0"/>
            <a:r>
              <a:rPr lang="en-US" sz="1100" dirty="0"/>
              <a:t>Safety: PPF is a government-backed scheme, which means that your investment is safe</a:t>
            </a:r>
          </a:p>
          <a:p>
            <a:pPr lvl="0"/>
            <a:r>
              <a:rPr lang="en-US" sz="1100" dirty="0"/>
              <a:t>Flexibility: PPF offers a lot of flexibility in terms of investment amount and frequency</a:t>
            </a:r>
          </a:p>
          <a:p>
            <a:pPr lvl="0"/>
            <a:r>
              <a:rPr lang="en-US" sz="1100" dirty="0"/>
              <a:t>Long-term investment: PPF is a long-term investment scheme with a lock-in period of 15 years</a:t>
            </a:r>
          </a:p>
          <a:p>
            <a:pPr lvl="0"/>
            <a:r>
              <a:rPr lang="en-US" sz="1100" dirty="0"/>
              <a:t>Partial withdrawals: You can withdraw up to 50% of the balance in your PPF account after the completion of the 7th financial year</a:t>
            </a:r>
          </a:p>
          <a:p>
            <a:pPr lvl="0"/>
            <a:r>
              <a:rPr lang="en-US" sz="1100" dirty="0"/>
              <a:t>Loan against PPF: You can also avail a loan against your PPF account after the completion of the 3rd financial year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TAXATION OF PUBLIC PROVIDENT FUND</a:t>
            </a:r>
          </a:p>
        </p:txBody>
      </p:sp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xmlns="" id="{D02446FC-10E7-446B-B6DE-8D3887E57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3" r="29236" b="8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amount you invest in PPF every year is eligible for a deduction under Section 80C of the Income Tax Act, up to a maximum of ₹1.5 lakh</a:t>
            </a:r>
          </a:p>
          <a:p>
            <a:pPr lvl="0"/>
            <a:r>
              <a:rPr lang="en-US" sz="2400" dirty="0"/>
              <a:t>The interest earned on your PPF investment is tax-free</a:t>
            </a:r>
          </a:p>
          <a:p>
            <a:pPr lvl="0"/>
            <a:r>
              <a:rPr lang="en-US" sz="2400" dirty="0"/>
              <a:t>The maturity amount of your PPF investment is also tax-free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TREASURY BILL</a:t>
            </a:r>
          </a:p>
        </p:txBody>
      </p:sp>
      <p:pic>
        <p:nvPicPr>
          <p:cNvPr id="6" name="Picture 5" descr="A hand holding a pen and shading circles on a sheet">
            <a:extLst>
              <a:ext uri="{FF2B5EF4-FFF2-40B4-BE49-F238E27FC236}">
                <a16:creationId xmlns:a16="http://schemas.microsoft.com/office/drawing/2014/main" xmlns="" id="{0938282D-6C43-13BE-7538-C1861839E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6" r="24705" b="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 Treasury bill is a short-term debt obligation issued by the U.S. government with a maturity of one year or less</a:t>
            </a:r>
          </a:p>
          <a:p>
            <a:pPr lvl="0"/>
            <a:r>
              <a:rPr lang="en-US" sz="2000" dirty="0"/>
              <a:t>T-bills are sold at a discount to their face value, and investors earn interest by the difference between the purchase price and the face value when the T-bill matures</a:t>
            </a:r>
          </a:p>
          <a:p>
            <a:pPr lvl="0"/>
            <a:r>
              <a:rPr lang="en-US" sz="2000" dirty="0"/>
              <a:t>The term of a Treasury bill can range from 4 weeks to 52 weeks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BENEFITS OF TREASURY BILLS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xmlns="" id="{BC783824-2B07-90CD-9DF0-793297603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2" r="25812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1300" dirty="0"/>
              <a:t>Low risk: Treasury bills are considered to be one of the safest investments available, as they are backed by the full faith and credit of the government</a:t>
            </a:r>
          </a:p>
          <a:p>
            <a:pPr lvl="0"/>
            <a:r>
              <a:rPr lang="en-US" sz="1300" dirty="0"/>
              <a:t>Liquidity: Treasury bills are highly liquid, meaning that they can be easily bought and sold in the secondary market</a:t>
            </a:r>
          </a:p>
          <a:p>
            <a:pPr lvl="0"/>
            <a:r>
              <a:rPr lang="en-US" sz="1300" dirty="0"/>
              <a:t>Fixed interest rate: Treasury bills pay a fixed interest rate, which can provide investors with a steady income stream</a:t>
            </a:r>
          </a:p>
          <a:p>
            <a:pPr lvl="0"/>
            <a:r>
              <a:rPr lang="en-US" sz="1300" dirty="0"/>
              <a:t>Short maturity: Treasury bills have a short maturity period, typically ranging from 14 days to 1 year</a:t>
            </a:r>
          </a:p>
          <a:p>
            <a:pPr lvl="0"/>
            <a:r>
              <a:rPr lang="en-US" sz="1300" dirty="0"/>
              <a:t>Tax benefits: Interest income from treasury bills is exempt from state and local income taxes, but it is subject to federal income taxes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TAXATION OF TREASURY BILLS</a:t>
            </a:r>
          </a:p>
        </p:txBody>
      </p:sp>
      <p:pic>
        <p:nvPicPr>
          <p:cNvPr id="6" name="Picture 5" descr="A hand holding a pen and shading circles on a sheet">
            <a:extLst>
              <a:ext uri="{FF2B5EF4-FFF2-40B4-BE49-F238E27FC236}">
                <a16:creationId xmlns:a16="http://schemas.microsoft.com/office/drawing/2014/main" xmlns="" id="{16A321C5-7A23-025D-A24B-9E4779098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6" r="24705" b="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891F8D6-850A-4554-AF0F-FC18D0F9D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If the treasury bill is held for less than 3 years, the capital gains earned on redemption are taxed as short-term capital gains</a:t>
            </a:r>
          </a:p>
          <a:p>
            <a:pPr lvl="0"/>
            <a:r>
              <a:rPr lang="en-US" sz="2400" dirty="0"/>
              <a:t>If the treasury bill is held for more than 3 years, the capital gains earned on redemption are taxed as long-term capital gains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1843F1-9A50-4D34-96E0-A5E4E7443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541203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PROFITS</a:t>
            </a:r>
          </a:p>
        </p:txBody>
      </p:sp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xmlns="" id="{C5BE0ACE-2924-29E9-B908-6CFF31E50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2" r="23786" b="-4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64DEED3-BC52-4F15-8426-D33275CB0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37D94AD-9CD7-4F7F-B13A-399B378406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DF6D3FDC-6FDD-4615-B246-1FC651E95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098C381D-D378-E75D-BE70-EA4BBF07C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36247"/>
              </p:ext>
            </p:extLst>
          </p:nvPr>
        </p:nvGraphicFramePr>
        <p:xfrm>
          <a:off x="765594" y="1842315"/>
          <a:ext cx="5715000" cy="41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3595126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8340520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3705845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40570219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992716486"/>
                    </a:ext>
                  </a:extLst>
                </a:gridCol>
              </a:tblGrid>
              <a:tr h="665624"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Invested 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Invested Amt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Approximate Rate of Interest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Profits For Year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Profits For 3 Months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370469"/>
                  </a:ext>
                </a:extLst>
              </a:tr>
              <a:tr h="480123"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4691553"/>
                  </a:ext>
                </a:extLst>
              </a:tr>
              <a:tr h="480123"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3265784"/>
                  </a:ext>
                </a:extLst>
              </a:tr>
              <a:tr h="665624"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Public Provident Fund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100000 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7.10%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7100 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1775 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471500"/>
                  </a:ext>
                </a:extLst>
              </a:tr>
              <a:tr h="480123"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6790411"/>
                  </a:ext>
                </a:extLst>
              </a:tr>
              <a:tr h="534682"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Treasury Bills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100000 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5%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5000 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r>
                        <a:rPr lang="en-GB" sz="1200" dirty="0">
                          <a:effectLst/>
                        </a:rPr>
                        <a:t>1250 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5402809"/>
                  </a:ext>
                </a:extLst>
              </a:tr>
              <a:tr h="480123"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 dirty="0">
                        <a:effectLst/>
                      </a:endParaRPr>
                    </a:p>
                    <a:p>
                      <a:pPr rtl="0" fontAlgn="base"/>
                      <a:endParaRPr lang="en-GB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250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9096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C3122"/>
      </a:dk2>
      <a:lt2>
        <a:srgbClr val="E7E2E8"/>
      </a:lt2>
      <a:accent1>
        <a:srgbClr val="61B547"/>
      </a:accent1>
      <a:accent2>
        <a:srgbClr val="86AF3A"/>
      </a:accent2>
      <a:accent3>
        <a:srgbClr val="AAA343"/>
      </a:accent3>
      <a:accent4>
        <a:srgbClr val="B1783B"/>
      </a:accent4>
      <a:accent5>
        <a:srgbClr val="C3594D"/>
      </a:accent5>
      <a:accent6>
        <a:srgbClr val="B13B60"/>
      </a:accent6>
      <a:hlink>
        <a:srgbClr val="BF61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 Pro</vt:lpstr>
      <vt:lpstr>Verdana Pro Cond SemiBold</vt:lpstr>
      <vt:lpstr>TornVTI</vt:lpstr>
      <vt:lpstr>WEEKLY TASK: 4  TOPIC: ALLOCATION OF FUNDS NAME: VENCEL ARANHA TEAM: ASHUTOSH (B14)  </vt:lpstr>
      <vt:lpstr>SCHEME IN WHICH I WILL BE ALLOCATING MY FUNDS</vt:lpstr>
      <vt:lpstr>PUBLIC PROVIDENT FUND</vt:lpstr>
      <vt:lpstr>BENEFITS OF PUBLIC PROVIDENT FUND</vt:lpstr>
      <vt:lpstr>TAXATION OF PUBLIC PROVIDENT FUND</vt:lpstr>
      <vt:lpstr>TREASURY BILL</vt:lpstr>
      <vt:lpstr>BENEFITS OF TREASURY BILLS</vt:lpstr>
      <vt:lpstr>TAXATION OF TREASURY BILLS</vt:lpstr>
      <vt:lpstr>PROFITS</vt:lpstr>
      <vt:lpstr>CONCLUSION</vt:lpstr>
      <vt:lpstr>References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Microsoft account</cp:lastModifiedBy>
  <cp:revision>99</cp:revision>
  <dcterms:created xsi:type="dcterms:W3CDTF">2023-08-31T16:34:37Z</dcterms:created>
  <dcterms:modified xsi:type="dcterms:W3CDTF">2023-09-01T14:06:58Z</dcterms:modified>
</cp:coreProperties>
</file>