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1" r:id="rId12"/>
    <p:sldId id="262" r:id="rId13"/>
    <p:sldId id="269" r:id="rId14"/>
    <p:sldId id="271" r:id="rId15"/>
    <p:sldId id="270" r:id="rId16"/>
    <p:sldId id="263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474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2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8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8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c92e16b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c92e16b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7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c92e16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c92e16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6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92e16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3c92e16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96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c92e16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3c92e16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32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3c92e16b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3c92e16b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43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978975"/>
            <a:ext cx="78015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siniestros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51725" y="318275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Román Merino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Encinas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Lucía Díaz-Mor                                                      clase 4ºE	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5206" y="503466"/>
            <a:ext cx="8410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Extraemos de la matriz de correlación </a:t>
            </a:r>
            <a:r>
              <a:rPr lang="es-ES" sz="1200" dirty="0" err="1">
                <a:latin typeface="Average" panose="020B0604020202020204" charset="0"/>
              </a:rPr>
              <a:t>unicamente</a:t>
            </a:r>
            <a:r>
              <a:rPr lang="es-ES" sz="1200" dirty="0">
                <a:latin typeface="Average" panose="020B0604020202020204" charset="0"/>
              </a:rPr>
              <a:t> los datos enfrentados a la variable </a:t>
            </a:r>
            <a:r>
              <a:rPr lang="es-ES" sz="1200" dirty="0" err="1">
                <a:latin typeface="Average" panose="020B0604020202020204" charset="0"/>
              </a:rPr>
              <a:t>c_sev</a:t>
            </a:r>
            <a:r>
              <a:rPr lang="es-ES" sz="1200" dirty="0">
                <a:latin typeface="Average" panose="020B0604020202020204" charset="0"/>
              </a:rPr>
              <a:t>, para así poder observar en que medida afectan todas las variables a los fallecimientos. como podemos </a:t>
            </a:r>
            <a:r>
              <a:rPr lang="es-ES" sz="1200" dirty="0" err="1">
                <a:latin typeface="Average" panose="020B0604020202020204" charset="0"/>
              </a:rPr>
              <a:t>obsrervar</a:t>
            </a:r>
            <a:r>
              <a:rPr lang="es-ES" sz="1200" dirty="0">
                <a:latin typeface="Average" panose="020B0604020202020204" charset="0"/>
              </a:rPr>
              <a:t>, las que mas contribuyen a los fallecimientos son </a:t>
            </a:r>
            <a:r>
              <a:rPr lang="es-ES" sz="1200" dirty="0" err="1">
                <a:latin typeface="Average" panose="020B0604020202020204" charset="0"/>
              </a:rPr>
              <a:t>p_isev</a:t>
            </a:r>
            <a:r>
              <a:rPr lang="es-ES" sz="1200" dirty="0">
                <a:latin typeface="Average" panose="020B0604020202020204" charset="0"/>
              </a:rPr>
              <a:t>, </a:t>
            </a:r>
            <a:r>
              <a:rPr lang="es-ES" sz="1200" dirty="0" err="1">
                <a:latin typeface="Average" panose="020B0604020202020204" charset="0"/>
              </a:rPr>
              <a:t>c_traf</a:t>
            </a:r>
            <a:r>
              <a:rPr lang="es-ES" sz="1200" dirty="0">
                <a:latin typeface="Average" panose="020B0604020202020204" charset="0"/>
              </a:rPr>
              <a:t> y </a:t>
            </a:r>
            <a:r>
              <a:rPr lang="es-ES" sz="1200" dirty="0" err="1">
                <a:latin typeface="Average" panose="020B0604020202020204" charset="0"/>
              </a:rPr>
              <a:t>c_raln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6" y="2403778"/>
            <a:ext cx="409575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67" y="1003603"/>
            <a:ext cx="2457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0" y="413705"/>
            <a:ext cx="9102900" cy="1507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5. Dado un accidente, ¿se puede generar un modelo que prediga si habrá fallecimientos o no? ¿Si se va a necesitar tratamiento médico o no? Las aseguradoras tienen que inmovilizar capital para pagar estas casuísticas. </a:t>
            </a:r>
            <a:endParaRPr sz="1300" b="1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2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6439" y="708949"/>
            <a:ext cx="8410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Lo que buscamos es, según el tipo de la colisión, si esta será o no mortal, para ello extraemos las variables configuración, </a:t>
            </a:r>
            <a:r>
              <a:rPr lang="es-ES" sz="1200" dirty="0" err="1">
                <a:latin typeface="Average" panose="020B0604020202020204" charset="0"/>
              </a:rPr>
              <a:t>c_conf</a:t>
            </a:r>
            <a:r>
              <a:rPr lang="es-ES" sz="1200" dirty="0">
                <a:latin typeface="Average" panose="020B0604020202020204" charset="0"/>
              </a:rPr>
              <a:t> y fallecimiento </a:t>
            </a:r>
            <a:r>
              <a:rPr lang="es-ES" sz="1200" dirty="0" err="1">
                <a:latin typeface="Average" panose="020B0604020202020204" charset="0"/>
              </a:rPr>
              <a:t>c_sev</a:t>
            </a:r>
            <a:r>
              <a:rPr lang="es-ES" sz="1200" dirty="0">
                <a:latin typeface="Average" panose="020B0604020202020204" charset="0"/>
              </a:rPr>
              <a:t>, agrupadas mediante un </a:t>
            </a:r>
            <a:r>
              <a:rPr lang="es-ES" sz="1200" dirty="0" err="1">
                <a:latin typeface="Average" panose="020B0604020202020204" charset="0"/>
              </a:rPr>
              <a:t>group</a:t>
            </a:r>
            <a:r>
              <a:rPr lang="es-ES" sz="1200" dirty="0">
                <a:latin typeface="Average" panose="020B0604020202020204" charset="0"/>
              </a:rPr>
              <a:t> </a:t>
            </a:r>
            <a:r>
              <a:rPr lang="es-ES" sz="1200" dirty="0" err="1">
                <a:latin typeface="Average" panose="020B0604020202020204" charset="0"/>
              </a:rPr>
              <a:t>by</a:t>
            </a:r>
            <a:r>
              <a:rPr lang="es-ES" sz="1200" dirty="0">
                <a:latin typeface="Average" panose="020B0604020202020204" charset="0"/>
              </a:rPr>
              <a:t>, para así poder saber </a:t>
            </a:r>
            <a:r>
              <a:rPr lang="es-ES" sz="1200" dirty="0" err="1">
                <a:latin typeface="Average" panose="020B0604020202020204" charset="0"/>
              </a:rPr>
              <a:t>segun</a:t>
            </a:r>
            <a:r>
              <a:rPr lang="es-ES" sz="1200" dirty="0">
                <a:latin typeface="Average" panose="020B0604020202020204" charset="0"/>
              </a:rPr>
              <a:t> cada tipo de accidente, ver el numero de accidentes mortales y no mortales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67128" y="1921267"/>
            <a:ext cx="8410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Una vez que obtenemos estos datos, hemos creado un </a:t>
            </a:r>
            <a:r>
              <a:rPr lang="es-ES" sz="1200" dirty="0" err="1">
                <a:latin typeface="Average" panose="020B0604020202020204" charset="0"/>
              </a:rPr>
              <a:t>plot</a:t>
            </a:r>
            <a:r>
              <a:rPr lang="es-ES" sz="1200" dirty="0">
                <a:latin typeface="Average" panose="020B0604020202020204" charset="0"/>
              </a:rPr>
              <a:t> detallado, en el que tenemos en el eje de las x el tipo de colisión y en el de las y en número total de cada tipo de colisión. por último, mediante un </a:t>
            </a:r>
            <a:r>
              <a:rPr lang="es-ES" sz="1200" dirty="0" err="1">
                <a:latin typeface="Average" panose="020B0604020202020204" charset="0"/>
              </a:rPr>
              <a:t>xlim</a:t>
            </a:r>
            <a:r>
              <a:rPr lang="es-ES" sz="1200" dirty="0">
                <a:latin typeface="Average" panose="020B0604020202020204" charset="0"/>
              </a:rPr>
              <a:t> calculamos y representamos el % de mortalidad en cada tipo de colisión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04" y="1206094"/>
            <a:ext cx="5194657" cy="7151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39" y="2717265"/>
            <a:ext cx="3416799" cy="20977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824" y="2862842"/>
            <a:ext cx="4921321" cy="1730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-215757" y="944006"/>
            <a:ext cx="9049800" cy="473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6.  Libertad para generar análisis de valor y nuevas ideas. Se debe atacar mínimo un modelo (estimar si habrá fallecidos o no). Hecho esto, se puede plantear de forma opcional otros alcances (libertad para plantear opciones).</a:t>
            </a:r>
            <a:endParaRPr sz="1300" b="1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2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5069" y="944006"/>
            <a:ext cx="84100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latin typeface="Average" panose="020B0604020202020204" charset="0"/>
              </a:rPr>
              <a:t>Ralizamos</a:t>
            </a:r>
            <a:r>
              <a:rPr lang="es-ES" sz="1200" dirty="0">
                <a:latin typeface="Average" panose="020B0604020202020204" charset="0"/>
              </a:rPr>
              <a:t> lo mismo que en el ejercicio 5, para todas las variables que hemos elegido enfrentarlas y relacionarlas de forma gráfica a la mortalidad de los accidentes mediante el mismo sistema, enfrentando en la x la variable cambiante estudiada en cada uno de los apartados, en la y el número total de accidentes y aplicando el % de mortalidad para cada uno de ellos. Las variables a estudiar y enfrentar a </a:t>
            </a:r>
            <a:r>
              <a:rPr lang="es-ES" sz="1200" dirty="0" err="1">
                <a:latin typeface="Average" panose="020B0604020202020204" charset="0"/>
              </a:rPr>
              <a:t>c_sev</a:t>
            </a:r>
            <a:r>
              <a:rPr lang="es-ES" sz="1200" dirty="0">
                <a:latin typeface="Average" panose="020B0604020202020204" charset="0"/>
              </a:rPr>
              <a:t> son: </a:t>
            </a:r>
            <a:r>
              <a:rPr lang="es-ES" sz="1200" dirty="0" err="1">
                <a:latin typeface="Average" panose="020B0604020202020204" charset="0"/>
              </a:rPr>
              <a:t>c_raln</a:t>
            </a:r>
            <a:r>
              <a:rPr lang="es-ES" sz="1200" dirty="0">
                <a:latin typeface="Average" panose="020B0604020202020204" charset="0"/>
              </a:rPr>
              <a:t> o tipo de carretera </a:t>
            </a:r>
            <a:r>
              <a:rPr lang="es-ES" sz="1200" dirty="0" err="1">
                <a:latin typeface="Average" panose="020B0604020202020204" charset="0"/>
              </a:rPr>
              <a:t>v_type</a:t>
            </a:r>
            <a:r>
              <a:rPr lang="es-ES" sz="1200" dirty="0">
                <a:latin typeface="Average" panose="020B0604020202020204" charset="0"/>
              </a:rPr>
              <a:t> o tipo de </a:t>
            </a:r>
            <a:r>
              <a:rPr lang="es-ES" sz="1200" dirty="0" err="1">
                <a:latin typeface="Average" panose="020B0604020202020204" charset="0"/>
              </a:rPr>
              <a:t>vehiculo</a:t>
            </a:r>
            <a:r>
              <a:rPr lang="es-ES" sz="1200" dirty="0">
                <a:latin typeface="Average" panose="020B0604020202020204" charset="0"/>
              </a:rPr>
              <a:t> </a:t>
            </a:r>
            <a:r>
              <a:rPr lang="es-ES" sz="1200" dirty="0" err="1">
                <a:latin typeface="Average" panose="020B0604020202020204" charset="0"/>
              </a:rPr>
              <a:t>v_year</a:t>
            </a:r>
            <a:r>
              <a:rPr lang="es-ES" sz="1200" dirty="0">
                <a:latin typeface="Average" panose="020B0604020202020204" charset="0"/>
              </a:rPr>
              <a:t> o año del </a:t>
            </a:r>
            <a:r>
              <a:rPr lang="es-ES" sz="1200" dirty="0" err="1">
                <a:latin typeface="Average" panose="020B0604020202020204" charset="0"/>
              </a:rPr>
              <a:t>vehiculo</a:t>
            </a:r>
            <a:r>
              <a:rPr lang="es-ES" sz="1200" dirty="0">
                <a:latin typeface="Average" panose="020B0604020202020204" charset="0"/>
              </a:rPr>
              <a:t> </a:t>
            </a:r>
            <a:r>
              <a:rPr lang="es-ES" sz="1200" dirty="0" err="1">
                <a:latin typeface="Average" panose="020B0604020202020204" charset="0"/>
              </a:rPr>
              <a:t>p_age</a:t>
            </a:r>
            <a:r>
              <a:rPr lang="es-ES" sz="1200" dirty="0">
                <a:latin typeface="Average" panose="020B0604020202020204" charset="0"/>
              </a:rPr>
              <a:t> o edad del accidentado </a:t>
            </a:r>
            <a:r>
              <a:rPr lang="es-ES" sz="1200" dirty="0" err="1">
                <a:latin typeface="Average" panose="020B0604020202020204" charset="0"/>
              </a:rPr>
              <a:t>p_sex</a:t>
            </a:r>
            <a:r>
              <a:rPr lang="es-ES" sz="1200" dirty="0">
                <a:latin typeface="Average" panose="020B0604020202020204" charset="0"/>
              </a:rPr>
              <a:t> o sexo del accidentado </a:t>
            </a:r>
            <a:r>
              <a:rPr lang="es-ES" sz="1200" dirty="0" err="1">
                <a:latin typeface="Average" panose="020B0604020202020204" charset="0"/>
              </a:rPr>
              <a:t>p_psn</a:t>
            </a:r>
            <a:r>
              <a:rPr lang="es-ES" sz="1200" dirty="0">
                <a:latin typeface="Average" panose="020B0604020202020204" charset="0"/>
              </a:rPr>
              <a:t> o posición del accidentado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42" y="2049779"/>
            <a:ext cx="4303383" cy="29820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54625" y="2678980"/>
            <a:ext cx="242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Para cada una de las variables, iremos sustituyendo </a:t>
            </a:r>
            <a:r>
              <a:rPr lang="es-ES" sz="1200" dirty="0" err="1" smtClean="0">
                <a:latin typeface="Average" panose="020B0604020202020204" charset="0"/>
              </a:rPr>
              <a:t>c_raln</a:t>
            </a:r>
            <a:r>
              <a:rPr lang="es-ES" sz="1200" dirty="0" smtClean="0">
                <a:latin typeface="Average" panose="020B0604020202020204" charset="0"/>
              </a:rPr>
              <a:t> y los nombres de los ejes, usando este mismo </a:t>
            </a:r>
            <a:r>
              <a:rPr lang="es-ES" sz="1200" dirty="0" err="1" smtClean="0">
                <a:latin typeface="Average" panose="020B0604020202020204" charset="0"/>
              </a:rPr>
              <a:t>codigo</a:t>
            </a:r>
            <a:endParaRPr lang="es-ES" sz="1200" dirty="0">
              <a:latin typeface="Averag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7676" y="472611"/>
            <a:ext cx="1072941" cy="65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Fallecimiento por tipo de carretera</a:t>
            </a:r>
            <a:endParaRPr lang="es-ES" sz="1200" dirty="0">
              <a:latin typeface="Average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7676" y="2915871"/>
            <a:ext cx="107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Fallecimiento por tipo de </a:t>
            </a:r>
            <a:r>
              <a:rPr lang="es-ES" sz="1200" dirty="0" err="1" smtClean="0">
                <a:latin typeface="Average" panose="020B0604020202020204" charset="0"/>
              </a:rPr>
              <a:t>vehiculo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17" y="372230"/>
            <a:ext cx="5989382" cy="21281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17" y="2796682"/>
            <a:ext cx="5989382" cy="22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7676" y="2915872"/>
            <a:ext cx="113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Fallecimiento por edad del accidentado</a:t>
            </a:r>
            <a:endParaRPr lang="es-ES" sz="1200" dirty="0">
              <a:latin typeface="Average" panose="020B060402020202020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47676" y="472611"/>
            <a:ext cx="1131803" cy="83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Fallecimiento por antigüedad de </a:t>
            </a:r>
            <a:r>
              <a:rPr lang="es-ES" sz="1200" dirty="0" err="1" smtClean="0">
                <a:latin typeface="Average" panose="020B0604020202020204" charset="0"/>
              </a:rPr>
              <a:t>vehiculo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52" y="142428"/>
            <a:ext cx="6278472" cy="23223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52" y="2611697"/>
            <a:ext cx="6275969" cy="24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7676" y="2915871"/>
            <a:ext cx="110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Fallecimiento por posición de pasajero</a:t>
            </a:r>
            <a:endParaRPr lang="es-ES" sz="1200" dirty="0">
              <a:latin typeface="Average" panose="020B060402020202020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47676" y="441789"/>
            <a:ext cx="110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Fallecimiento por sexo del accidentado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89" y="161337"/>
            <a:ext cx="6534578" cy="24539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222" y="2768865"/>
            <a:ext cx="6442111" cy="2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-300723" y="1108839"/>
            <a:ext cx="9087900" cy="247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7.  Plus: complementar con datos abiertos de clima (aunque Canadá es muy grande) y de otra tipología, ¿hay algún tipo de relación con temperaturas medias, precipitación media del día/mes, nieve...? ¿a más días festivos o de vacaciones, más accidentes? etc. </a:t>
            </a:r>
            <a:endParaRPr sz="1300" b="1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2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77155" y="785673"/>
            <a:ext cx="8410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Realizamos un </a:t>
            </a:r>
            <a:r>
              <a:rPr lang="es-ES" sz="1200" dirty="0" err="1">
                <a:latin typeface="Average" panose="020B0604020202020204" charset="0"/>
              </a:rPr>
              <a:t>plot</a:t>
            </a:r>
            <a:r>
              <a:rPr lang="es-ES" sz="1200" dirty="0">
                <a:latin typeface="Average" panose="020B0604020202020204" charset="0"/>
              </a:rPr>
              <a:t> en el que enfrentamos y relacionamos los accidentes por año, </a:t>
            </a:r>
            <a:r>
              <a:rPr lang="es-ES" sz="1200" dirty="0" err="1">
                <a:latin typeface="Average" panose="020B0604020202020204" charset="0"/>
              </a:rPr>
              <a:t>c_year</a:t>
            </a:r>
            <a:r>
              <a:rPr lang="es-ES" sz="1200" dirty="0">
                <a:latin typeface="Average" panose="020B0604020202020204" charset="0"/>
              </a:rPr>
              <a:t> y los accidentes con fallecimiento, </a:t>
            </a:r>
            <a:r>
              <a:rPr lang="es-ES" sz="1200" dirty="0" err="1">
                <a:latin typeface="Average" panose="020B0604020202020204" charset="0"/>
              </a:rPr>
              <a:t>c_sev</a:t>
            </a:r>
            <a:r>
              <a:rPr lang="es-ES" sz="1200" dirty="0">
                <a:latin typeface="Average" panose="020B0604020202020204" charset="0"/>
              </a:rPr>
              <a:t>. Gráficamente representamos en el eje de las x el año y en el de las y numero de accidentes representando en naranja los que son mortales y en verde los que </a:t>
            </a:r>
            <a:r>
              <a:rPr lang="es-ES" sz="1200" dirty="0" smtClean="0">
                <a:latin typeface="Average" panose="020B0604020202020204" charset="0"/>
              </a:rPr>
              <a:t>no. Para todos los demás repetimos usando su variable por </a:t>
            </a:r>
            <a:r>
              <a:rPr lang="es-ES" sz="1200" dirty="0" err="1" smtClean="0">
                <a:latin typeface="Average" panose="020B0604020202020204" charset="0"/>
              </a:rPr>
              <a:t>c_year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5" y="1819703"/>
            <a:ext cx="3801483" cy="25572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479" y="2527444"/>
            <a:ext cx="5000521" cy="184950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51806" y="2001245"/>
            <a:ext cx="139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verage" panose="020B0604020202020204" charset="0"/>
              </a:rPr>
              <a:t>Muertes por año</a:t>
            </a:r>
            <a:endParaRPr lang="es-ES" sz="1200" b="1" dirty="0">
              <a:latin typeface="Averag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94872" y="3675933"/>
            <a:ext cx="139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latin typeface="Average" panose="020B0604020202020204" charset="0"/>
              </a:rPr>
              <a:t>Muertes por día semana</a:t>
            </a:r>
            <a:endParaRPr lang="es-ES" sz="1200" b="1" dirty="0">
              <a:latin typeface="Average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856961" y="1301678"/>
            <a:ext cx="139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verage" panose="020B0604020202020204" charset="0"/>
              </a:rPr>
              <a:t>Muertes por mes</a:t>
            </a:r>
            <a:endParaRPr lang="es-ES" sz="1200" b="1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6" y="490944"/>
            <a:ext cx="5951871" cy="21754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68" y="2856618"/>
            <a:ext cx="6055224" cy="21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887783" y="3551718"/>
            <a:ext cx="139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verage" panose="020B0604020202020204" charset="0"/>
              </a:rPr>
              <a:t>Muertes por condiciones meteorológicas</a:t>
            </a:r>
            <a:endParaRPr lang="es-ES" sz="1200" b="1" dirty="0">
              <a:latin typeface="Average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31851" y="950645"/>
            <a:ext cx="139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verage" panose="020B0604020202020204" charset="0"/>
              </a:rPr>
              <a:t>Muertes por hora del día</a:t>
            </a:r>
            <a:endParaRPr lang="es-ES" sz="1200" b="1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48" y="421483"/>
            <a:ext cx="6433335" cy="24055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1" y="2947964"/>
            <a:ext cx="5728966" cy="20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0336" y="252003"/>
            <a:ext cx="2535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verage" panose="020B0604020202020204" charset="0"/>
              </a:rPr>
              <a:t>Todas las condiciones</a:t>
            </a:r>
            <a:endParaRPr lang="es-ES" sz="1200" b="1" dirty="0">
              <a:latin typeface="Average" panose="020B060402020202020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97293" y="298169"/>
            <a:ext cx="56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Mediante un group.by juntamos todas estas variables, para hacer ahora un </a:t>
            </a:r>
            <a:r>
              <a:rPr lang="es-ES" sz="1200" dirty="0" err="1">
                <a:latin typeface="Average" panose="020B0604020202020204" charset="0"/>
              </a:rPr>
              <a:t>plot</a:t>
            </a:r>
            <a:r>
              <a:rPr lang="es-ES" sz="1200" dirty="0">
                <a:latin typeface="Average" panose="020B0604020202020204" charset="0"/>
              </a:rPr>
              <a:t> conjunto y tener una visión global de todos los accidentes según estas </a:t>
            </a:r>
            <a:r>
              <a:rPr lang="es-ES" sz="1200" dirty="0" err="1">
                <a:latin typeface="Average" panose="020B0604020202020204" charset="0"/>
              </a:rPr>
              <a:t>caracteristicas</a:t>
            </a:r>
            <a:r>
              <a:rPr lang="es-ES" sz="1200" dirty="0">
                <a:latin typeface="Average" panose="020B0604020202020204" charset="0"/>
              </a:rPr>
              <a:t>.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4" y="1047737"/>
            <a:ext cx="8798424" cy="38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del trabajo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40600" y="1152475"/>
            <a:ext cx="869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Dataset: https://www.kaggle.com/datasets/tbsteal/canadian-car-accidents-19942014?select=drivingLegend.pdf  NCDB_1999_to_2014.csv</a:t>
            </a:r>
            <a:endParaRPr sz="1300">
              <a:solidFill>
                <a:schemeClr val="dk1"/>
              </a:solidFill>
            </a:endParaRPr>
          </a:p>
          <a:p>
            <a:pPr marL="698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¿Qué tipos de vehículos (modelos, antigüedad, etc.) y conductores son más propensos a tener accidentes (acción correctiva en prima)?</a:t>
            </a:r>
            <a:endParaRPr sz="1300">
              <a:solidFill>
                <a:schemeClr val="dk1"/>
              </a:solidFill>
            </a:endParaRPr>
          </a:p>
          <a:p>
            <a:pPr marL="698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 ¿Qué tipos de vehículos (modelos, antigüedad, etc.) y conductores son menos propensos a tener accidentes (descuento en prima)?</a:t>
            </a:r>
            <a:endParaRPr sz="1300">
              <a:solidFill>
                <a:schemeClr val="dk1"/>
              </a:solidFill>
            </a:endParaRPr>
          </a:p>
          <a:p>
            <a:pPr marL="698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¿Qué es lo que más contribuye a que existan fallecimientos en un accidente?</a:t>
            </a:r>
            <a:endParaRPr sz="1300">
              <a:solidFill>
                <a:schemeClr val="dk1"/>
              </a:solidFill>
            </a:endParaRPr>
          </a:p>
          <a:p>
            <a:pPr marL="698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Dado un accidente, ¿se puede generar un modelo que prediga si habrá fallecimientos o no? ¿Si se va a necesitar tratamiento médico o no? Las aseguradoras tienen que inmovilizar capital para pagar estas casuísticas. </a:t>
            </a:r>
            <a:endParaRPr sz="1300">
              <a:solidFill>
                <a:schemeClr val="dk1"/>
              </a:solidFill>
            </a:endParaRPr>
          </a:p>
          <a:p>
            <a:pPr marL="698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Libertad para generar análisis de valor y nuevas ideas. Se debe atacar mínimo un modelo (estimar si habrá fallecidos o no). Hecho esto, se puede plantear de forma opcional otros alcances (libertad para plantear opciones). </a:t>
            </a:r>
            <a:endParaRPr sz="1300">
              <a:solidFill>
                <a:schemeClr val="dk1"/>
              </a:solidFill>
            </a:endParaRPr>
          </a:p>
          <a:p>
            <a:pPr marL="6985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Plus: complementar con datos abiertos de clima (aunque Canadá es muy grande) y de otra tipología, ¿hay algún tipo de relación con temperaturas medias, precipitación media del día/mes, nieve...? ¿a más días festivos o de vacaciones, más accidentes? etc.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-1" y="842481"/>
            <a:ext cx="8835775" cy="460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73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s" sz="1300" b="1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2. ¿Qué </a:t>
            </a:r>
            <a:r>
              <a:rPr lang="es" sz="1300" b="1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tipos de vehículos (modelos, antigüedad, etc.) y conductores son más propensos a tener accidentes (acción correctiva en prima)?</a:t>
            </a:r>
            <a:endParaRPr sz="1300" b="1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2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Google Shape;76;p16"/>
          <p:cNvSpPr txBox="1">
            <a:spLocks/>
          </p:cNvSpPr>
          <p:nvPr/>
        </p:nvSpPr>
        <p:spPr>
          <a:xfrm>
            <a:off x="-82194" y="597384"/>
            <a:ext cx="8558373" cy="14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>
              <a:lnSpc>
                <a:spcPct val="115000"/>
              </a:lnSpc>
            </a:pPr>
            <a:r>
              <a:rPr lang="es-ES" sz="1300" b="1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3.  ¿Qué tipos de vehículos (modelos, antigüedad, etc.) y conductores son menos propensos a tener accidentes (descuento en prima)</a:t>
            </a:r>
            <a:r>
              <a:rPr lang="es-ES" sz="1300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</a:p>
          <a:p>
            <a:pPr marL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s-ES"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" name="Google Shape;76;p16"/>
          <p:cNvSpPr txBox="1">
            <a:spLocks/>
          </p:cNvSpPr>
          <p:nvPr/>
        </p:nvSpPr>
        <p:spPr>
          <a:xfrm>
            <a:off x="493158" y="949971"/>
            <a:ext cx="7602877" cy="14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>
              <a:lnSpc>
                <a:spcPct val="115000"/>
              </a:lnSpc>
            </a:pPr>
            <a:r>
              <a:rPr lang="es-ES" sz="1300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Para estos dos ejercicios procederemos a la explicación de forma conjunta, al ser el mismo procedimiento solo que en uno se seleccionarán los datos mas altos y en el otro los mas bajos</a:t>
            </a:r>
            <a:endParaRPr lang="es-ES"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3157" y="1914272"/>
            <a:ext cx="19212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>
                <a:latin typeface="Average" panose="020B0604020202020204" charset="0"/>
              </a:rPr>
              <a:t> .1 Número </a:t>
            </a:r>
            <a:r>
              <a:rPr lang="es-ES" sz="1200" u="sng" dirty="0">
                <a:latin typeface="Average" panose="020B0604020202020204" charset="0"/>
              </a:rPr>
              <a:t>de accidentes por tipo de </a:t>
            </a:r>
            <a:r>
              <a:rPr lang="es-ES" sz="1200" u="sng" dirty="0" smtClean="0">
                <a:latin typeface="Average" panose="020B0604020202020204" charset="0"/>
              </a:rPr>
              <a:t>vehículo;</a:t>
            </a:r>
            <a:endParaRPr lang="es-ES" sz="1200" u="sng" dirty="0">
              <a:latin typeface="Average" panose="020B0604020202020204" charset="0"/>
            </a:endParaRP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6262" y="2467806"/>
            <a:ext cx="1921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Lo primero que hacemos es extraer, </a:t>
            </a:r>
            <a:r>
              <a:rPr lang="es-ES" sz="1200" dirty="0" err="1">
                <a:latin typeface="Average" panose="020B0604020202020204" charset="0"/>
              </a:rPr>
              <a:t>unicamente</a:t>
            </a:r>
            <a:r>
              <a:rPr lang="es-ES" sz="1200" dirty="0">
                <a:latin typeface="Average" panose="020B0604020202020204" charset="0"/>
              </a:rPr>
              <a:t> los datos de </a:t>
            </a:r>
            <a:r>
              <a:rPr lang="es-ES" sz="1200" dirty="0" err="1">
                <a:latin typeface="Average" panose="020B0604020202020204" charset="0"/>
              </a:rPr>
              <a:t>v_type</a:t>
            </a:r>
            <a:r>
              <a:rPr lang="es-ES" sz="1200" dirty="0">
                <a:latin typeface="Average" panose="020B0604020202020204" charset="0"/>
              </a:rPr>
              <a:t>, es decir, los referidos al tipo de </a:t>
            </a:r>
            <a:r>
              <a:rPr lang="es-ES" sz="1200" dirty="0" err="1">
                <a:latin typeface="Average" panose="020B0604020202020204" charset="0"/>
              </a:rPr>
              <a:t>vehiculo</a:t>
            </a:r>
            <a:r>
              <a:rPr lang="es-ES" sz="1200" dirty="0">
                <a:latin typeface="Average" panose="020B0604020202020204" charset="0"/>
              </a:rPr>
              <a:t> implicado en cualquier tipo de accidente, para eso los extraemos en una sola tabla usando un </a:t>
            </a:r>
            <a:r>
              <a:rPr lang="es-ES" sz="1200" dirty="0" err="1">
                <a:latin typeface="Average" panose="020B0604020202020204" charset="0"/>
              </a:rPr>
              <a:t>value_counts</a:t>
            </a:r>
            <a:r>
              <a:rPr lang="es-ES" sz="1200" dirty="0">
                <a:latin typeface="Average" panose="020B0604020202020204" charset="0"/>
              </a:rPr>
              <a:t> y </a:t>
            </a:r>
            <a:r>
              <a:rPr lang="es-ES" sz="1200" dirty="0" err="1">
                <a:latin typeface="Average" panose="020B0604020202020204" charset="0"/>
              </a:rPr>
              <a:t>ponderandolos</a:t>
            </a:r>
            <a:r>
              <a:rPr lang="es-ES" sz="1200" dirty="0">
                <a:latin typeface="Average" panose="020B0604020202020204" charset="0"/>
              </a:rPr>
              <a:t> sobre un 100%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74" y="2860497"/>
            <a:ext cx="491490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3709" y="515177"/>
            <a:ext cx="2741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Ahora, usaremos la función </a:t>
            </a:r>
            <a:r>
              <a:rPr lang="es-ES" sz="1200" dirty="0" err="1">
                <a:latin typeface="Average" panose="020B0604020202020204" charset="0"/>
              </a:rPr>
              <a:t>plot</a:t>
            </a:r>
            <a:r>
              <a:rPr lang="es-ES" sz="1200" dirty="0">
                <a:latin typeface="Average" panose="020B0604020202020204" charset="0"/>
              </a:rPr>
              <a:t> para así poder representar de manera gráfica los datos previamente </a:t>
            </a:r>
            <a:r>
              <a:rPr lang="es-ES" sz="1200" dirty="0" err="1">
                <a:latin typeface="Average" panose="020B0604020202020204" charset="0"/>
              </a:rPr>
              <a:t>extraidos</a:t>
            </a:r>
            <a:r>
              <a:rPr lang="es-ES" sz="1200" dirty="0">
                <a:latin typeface="Average" panose="020B0604020202020204" charset="0"/>
              </a:rPr>
              <a:t>, usamos mas concretamente un histograma. 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75" y="718209"/>
            <a:ext cx="4581525" cy="60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80" y="2099278"/>
            <a:ext cx="5663308" cy="270105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93606" y="2671576"/>
            <a:ext cx="274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Así podemos observar que los tipos de vehículos mas propensos a tener accidentes son los de tipo 01, es decir, coches utilitarios y los que menos los camiones de bomberos y autobuses escolares</a:t>
            </a:r>
            <a:endParaRPr lang="es-ES" sz="1200" dirty="0">
              <a:latin typeface="Averag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3157" y="373148"/>
            <a:ext cx="20753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>
                <a:latin typeface="Average" panose="020B0604020202020204" charset="0"/>
              </a:rPr>
              <a:t> .2 Número </a:t>
            </a:r>
            <a:r>
              <a:rPr lang="es-ES" sz="1200" u="sng" dirty="0">
                <a:latin typeface="Average" panose="020B0604020202020204" charset="0"/>
              </a:rPr>
              <a:t>de accidentes por </a:t>
            </a:r>
            <a:r>
              <a:rPr lang="es-ES" sz="1200" u="sng" dirty="0" smtClean="0">
                <a:latin typeface="Average" panose="020B0604020202020204" charset="0"/>
              </a:rPr>
              <a:t>antigüedad del vehículo;</a:t>
            </a:r>
            <a:endParaRPr lang="es-ES" sz="1200" u="sng" dirty="0">
              <a:latin typeface="Average" panose="020B0604020202020204" charset="0"/>
            </a:endParaRP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123344" y="373148"/>
            <a:ext cx="53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Realizaremos los mismos códigos y procedimientos, sustituyendo la variable </a:t>
            </a:r>
            <a:r>
              <a:rPr lang="es-ES" sz="1200" dirty="0" err="1" smtClean="0">
                <a:latin typeface="Average" panose="020B0604020202020204" charset="0"/>
              </a:rPr>
              <a:t>v_type</a:t>
            </a:r>
            <a:r>
              <a:rPr lang="es-ES" sz="1200" dirty="0" smtClean="0">
                <a:latin typeface="Average" panose="020B0604020202020204" charset="0"/>
              </a:rPr>
              <a:t> por </a:t>
            </a:r>
            <a:r>
              <a:rPr lang="es-ES" sz="1200" dirty="0" err="1" smtClean="0">
                <a:latin typeface="Average" panose="020B0604020202020204" charset="0"/>
              </a:rPr>
              <a:t>v_year</a:t>
            </a:r>
            <a:r>
              <a:rPr lang="es-ES" sz="1200" dirty="0" smtClean="0">
                <a:latin typeface="Average" panose="020B0604020202020204" charset="0"/>
              </a:rPr>
              <a:t>, que es la referida al año del </a:t>
            </a:r>
            <a:r>
              <a:rPr lang="es-ES" sz="1200" dirty="0" err="1" smtClean="0">
                <a:latin typeface="Average" panose="020B0604020202020204" charset="0"/>
              </a:rPr>
              <a:t>vehiculo</a:t>
            </a:r>
            <a:r>
              <a:rPr lang="es-ES" sz="1200" dirty="0" smtClean="0">
                <a:latin typeface="Average" panose="020B0604020202020204" charset="0"/>
              </a:rPr>
              <a:t> 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8" y="1387011"/>
            <a:ext cx="6141611" cy="32376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59368" y="2548286"/>
            <a:ext cx="234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Así podemos observar que los vehículos de los años mas propensos a tener accidentes son los de 1998 y 1999 frente a los que menos que son los de los años 1905, 1904 y 1910</a:t>
            </a:r>
            <a:endParaRPr lang="es-ES" sz="1200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3157" y="373148"/>
            <a:ext cx="20753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>
                <a:latin typeface="Average" panose="020B0604020202020204" charset="0"/>
              </a:rPr>
              <a:t> .3 Número </a:t>
            </a:r>
            <a:r>
              <a:rPr lang="es-ES" sz="1200" u="sng" dirty="0">
                <a:latin typeface="Average" panose="020B0604020202020204" charset="0"/>
              </a:rPr>
              <a:t>de accidentes por </a:t>
            </a:r>
            <a:r>
              <a:rPr lang="es-ES" sz="1200" u="sng" dirty="0" smtClean="0">
                <a:latin typeface="Average" panose="020B0604020202020204" charset="0"/>
              </a:rPr>
              <a:t>edad del conductor:</a:t>
            </a:r>
            <a:endParaRPr lang="es-ES" sz="1200" u="sng" dirty="0">
              <a:latin typeface="Average" panose="020B0604020202020204" charset="0"/>
            </a:endParaRP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123344" y="373148"/>
            <a:ext cx="53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Realizaremos los mismos códigos y procedimientos, sustituyendo la variable </a:t>
            </a:r>
            <a:r>
              <a:rPr lang="es-ES" sz="1200" dirty="0" err="1">
                <a:latin typeface="Average" panose="020B0604020202020204" charset="0"/>
              </a:rPr>
              <a:t>v_type</a:t>
            </a:r>
            <a:r>
              <a:rPr lang="es-ES" sz="1200" dirty="0">
                <a:latin typeface="Average" panose="020B0604020202020204" charset="0"/>
              </a:rPr>
              <a:t> </a:t>
            </a:r>
            <a:r>
              <a:rPr lang="es-ES" sz="1200" dirty="0" smtClean="0">
                <a:latin typeface="Average" panose="020B0604020202020204" charset="0"/>
              </a:rPr>
              <a:t>por </a:t>
            </a:r>
            <a:r>
              <a:rPr lang="es-ES" sz="1200" dirty="0" err="1" smtClean="0">
                <a:latin typeface="Average" panose="020B0604020202020204" charset="0"/>
              </a:rPr>
              <a:t>p_age</a:t>
            </a:r>
            <a:r>
              <a:rPr lang="es-ES" sz="1200" dirty="0" smtClean="0">
                <a:latin typeface="Average" panose="020B0604020202020204" charset="0"/>
              </a:rPr>
              <a:t>, que es la referida a la edad del accidentado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2" y="1315092"/>
            <a:ext cx="6322340" cy="32810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59368" y="2548286"/>
            <a:ext cx="2340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Así podemos observar que los conductores jóvenes, de 17 y 19 años son los mas propensos a tener accidentes, frente a los mas adultos. Y que los menos propensos a tener accidentes son los de las edades de 99, 96 y 97 años</a:t>
            </a:r>
            <a:endParaRPr lang="es-ES" sz="1200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3157" y="373148"/>
            <a:ext cx="20753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>
                <a:latin typeface="Average" panose="020B0604020202020204" charset="0"/>
              </a:rPr>
              <a:t> .4 Número </a:t>
            </a:r>
            <a:r>
              <a:rPr lang="es-ES" sz="1200" u="sng" dirty="0">
                <a:latin typeface="Average" panose="020B0604020202020204" charset="0"/>
              </a:rPr>
              <a:t>de accidentes por </a:t>
            </a:r>
            <a:r>
              <a:rPr lang="es-ES" sz="1200" u="sng" dirty="0" smtClean="0">
                <a:latin typeface="Average" panose="020B0604020202020204" charset="0"/>
              </a:rPr>
              <a:t>sexo del conductor:</a:t>
            </a:r>
            <a:endParaRPr lang="es-ES" sz="1200" u="sng" dirty="0">
              <a:latin typeface="Average" panose="020B0604020202020204" charset="0"/>
            </a:endParaRP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123344" y="373148"/>
            <a:ext cx="53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Realizaremos los mismos códigos y procedimientos, sustituyendo la variable </a:t>
            </a:r>
            <a:r>
              <a:rPr lang="es-ES" sz="1200" dirty="0" err="1">
                <a:latin typeface="Average" panose="020B0604020202020204" charset="0"/>
              </a:rPr>
              <a:t>v_type</a:t>
            </a:r>
            <a:r>
              <a:rPr lang="es-ES" sz="1200" dirty="0">
                <a:latin typeface="Average" panose="020B0604020202020204" charset="0"/>
              </a:rPr>
              <a:t> </a:t>
            </a:r>
            <a:r>
              <a:rPr lang="es-ES" sz="1200" dirty="0" smtClean="0">
                <a:latin typeface="Average" panose="020B0604020202020204" charset="0"/>
              </a:rPr>
              <a:t>por </a:t>
            </a:r>
            <a:r>
              <a:rPr lang="es-ES" sz="1200" dirty="0" err="1" smtClean="0">
                <a:latin typeface="Average" panose="020B0604020202020204" charset="0"/>
              </a:rPr>
              <a:t>p_sex</a:t>
            </a:r>
            <a:r>
              <a:rPr lang="es-ES" sz="1200" dirty="0" smtClean="0">
                <a:latin typeface="Average" panose="020B0604020202020204" charset="0"/>
              </a:rPr>
              <a:t>, que es la referida al sexo del accidentado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5" y="1423454"/>
            <a:ext cx="6263704" cy="310525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95674" y="2098918"/>
            <a:ext cx="1950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Así podemos observar que las personas mas propensas a tener accidentes son los hombres, y las que menos las mujeres, aunque encontramos algunos accidentados de los que se desconoce el sexo</a:t>
            </a:r>
            <a:endParaRPr lang="es-ES" sz="1200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3157" y="373148"/>
            <a:ext cx="20753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>
                <a:latin typeface="Average" panose="020B0604020202020204" charset="0"/>
              </a:rPr>
              <a:t> .5 Número </a:t>
            </a:r>
            <a:r>
              <a:rPr lang="es-ES" sz="1200" u="sng" dirty="0">
                <a:latin typeface="Average" panose="020B0604020202020204" charset="0"/>
              </a:rPr>
              <a:t>de accidentes por </a:t>
            </a:r>
            <a:r>
              <a:rPr lang="es-ES" sz="1200" u="sng" dirty="0" smtClean="0">
                <a:latin typeface="Average" panose="020B0604020202020204" charset="0"/>
              </a:rPr>
              <a:t>posición del pasajero:</a:t>
            </a:r>
            <a:endParaRPr lang="es-ES" sz="1200" u="sng" dirty="0">
              <a:latin typeface="Average" panose="020B0604020202020204" charset="0"/>
            </a:endParaRP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123344" y="373148"/>
            <a:ext cx="53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Realizaremos los mismos códigos y procedimientos, sustituyendo la variable </a:t>
            </a:r>
            <a:r>
              <a:rPr lang="es-ES" sz="1200" dirty="0" err="1">
                <a:latin typeface="Average" panose="020B0604020202020204" charset="0"/>
              </a:rPr>
              <a:t>v_type</a:t>
            </a:r>
            <a:r>
              <a:rPr lang="es-ES" sz="1200" dirty="0">
                <a:latin typeface="Average" panose="020B0604020202020204" charset="0"/>
              </a:rPr>
              <a:t> </a:t>
            </a:r>
            <a:r>
              <a:rPr lang="es-ES" sz="1200" dirty="0" smtClean="0">
                <a:latin typeface="Average" panose="020B0604020202020204" charset="0"/>
              </a:rPr>
              <a:t>por </a:t>
            </a:r>
            <a:r>
              <a:rPr lang="es-ES" sz="1200" dirty="0" err="1" smtClean="0">
                <a:latin typeface="Average" panose="020B0604020202020204" charset="0"/>
              </a:rPr>
              <a:t>p_psn</a:t>
            </a:r>
            <a:r>
              <a:rPr lang="es-ES" sz="1200" dirty="0" smtClean="0">
                <a:latin typeface="Average" panose="020B0604020202020204" charset="0"/>
              </a:rPr>
              <a:t>, que es la referida a donde iba sentado el accidentado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" y="1438381"/>
            <a:ext cx="6255734" cy="31544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85400" y="1769129"/>
            <a:ext cx="19503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Así podemos observar que las personas mas propensas a tener accidentes son las que van en las posiciones 11, 13 y 23, las referidas al conductor y los asientos delantero y trasero de la derecha.</a:t>
            </a:r>
          </a:p>
          <a:p>
            <a:r>
              <a:rPr lang="es-ES" sz="1200" dirty="0" smtClean="0">
                <a:latin typeface="Average" panose="020B0604020202020204" charset="0"/>
              </a:rPr>
              <a:t>Frente a los que menos que son 97, 31 y 33 que correspondes a los que iban sobre otro pasajero, o en las filas 2 y 3 de la </a:t>
            </a:r>
            <a:r>
              <a:rPr lang="es-ES" sz="1200" dirty="0" err="1" smtClean="0">
                <a:latin typeface="Average" panose="020B0604020202020204" charset="0"/>
              </a:rPr>
              <a:t>izq</a:t>
            </a:r>
            <a:endParaRPr lang="es-ES" sz="1200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-109200" y="332929"/>
            <a:ext cx="9253200" cy="1331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4.  ¿Qué es lo que más contribuye a que existan fallecimientos en un accidente?</a:t>
            </a:r>
            <a:endParaRPr sz="1300" b="1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2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48986" y="767838"/>
            <a:ext cx="729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lo primero que hacemos, es ir haciendo para cada una de las variables un .</a:t>
            </a:r>
            <a:r>
              <a:rPr lang="es-ES" sz="1200" dirty="0" err="1">
                <a:latin typeface="Average" panose="020B0604020202020204" charset="0"/>
              </a:rPr>
              <a:t>replace</a:t>
            </a:r>
            <a:r>
              <a:rPr lang="es-ES" sz="1200" dirty="0">
                <a:latin typeface="Average" panose="020B0604020202020204" charset="0"/>
              </a:rPr>
              <a:t>, para todas aquellas variables que no expresen un valor cuantitativo, y las </a:t>
            </a:r>
            <a:r>
              <a:rPr lang="es-ES" sz="1200" dirty="0" err="1">
                <a:latin typeface="Average" panose="020B0604020202020204" charset="0"/>
              </a:rPr>
              <a:t>replazamos</a:t>
            </a:r>
            <a:r>
              <a:rPr lang="es-ES" sz="1200" dirty="0">
                <a:latin typeface="Average" panose="020B0604020202020204" charset="0"/>
              </a:rPr>
              <a:t> por uno que si lo sea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6" y="1407557"/>
            <a:ext cx="4116578" cy="31076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51190" y="1420201"/>
            <a:ext cx="242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verage" panose="020B0604020202020204" charset="0"/>
              </a:rPr>
              <a:t>Y así sucesivamente con todas las variables a modificar</a:t>
            </a:r>
            <a:endParaRPr lang="es-ES" sz="1200" dirty="0">
              <a:latin typeface="Average" panose="020B060402020202020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351191" y="2099320"/>
            <a:ext cx="242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verage" panose="020B0604020202020204" charset="0"/>
              </a:rPr>
              <a:t>Una vez que tenemos todas las variables en forma cuantitativa, procedemos a la creación de una matriz de correlación, en la que enfrentamos todas las variables con todas las variables, buscando así enfrentar a </a:t>
            </a:r>
            <a:r>
              <a:rPr lang="es-ES" sz="1200" dirty="0" err="1">
                <a:latin typeface="Average" panose="020B0604020202020204" charset="0"/>
              </a:rPr>
              <a:t>c_sev</a:t>
            </a:r>
            <a:r>
              <a:rPr lang="es-ES" sz="1200" dirty="0">
                <a:latin typeface="Average" panose="020B0604020202020204" charset="0"/>
              </a:rPr>
              <a:t> (fallecimientos) todas las variables</a:t>
            </a:r>
            <a:endParaRPr lang="es-ES" sz="1200" dirty="0">
              <a:latin typeface="Average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6" y="3943812"/>
            <a:ext cx="3528638" cy="43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1428</Words>
  <Application>Microsoft Office PowerPoint</Application>
  <PresentationFormat>Presentación en pantalla (16:9)</PresentationFormat>
  <Paragraphs>62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Average</vt:lpstr>
      <vt:lpstr>Arial</vt:lpstr>
      <vt:lpstr>Courier New</vt:lpstr>
      <vt:lpstr>Oswald</vt:lpstr>
      <vt:lpstr>Slate</vt:lpstr>
      <vt:lpstr>Detección de siniestros</vt:lpstr>
      <vt:lpstr>Preguntas del trabajo</vt:lpstr>
      <vt:lpstr>2. ¿Qué tipos de vehículos (modelos, antigüedad, etc.) y conductores son más propensos a tener accidentes (acción correctiva en prima)?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 ¿Qué es lo que más contribuye a que existan fallecimientos en un accidente?  </vt:lpstr>
      <vt:lpstr>Presentación de PowerPoint</vt:lpstr>
      <vt:lpstr>5. Dado un accidente, ¿se puede generar un modelo que prediga si habrá fallecimientos o no? ¿Si se va a necesitar tratamiento médico o no? Las aseguradoras tienen que inmovilizar capital para pagar estas casuísticas.    </vt:lpstr>
      <vt:lpstr>6.  Libertad para generar análisis de valor y nuevas ideas. Se debe atacar mínimo un modelo (estimar si habrá fallecidos o no). Hecho esto, se puede plantear de forma opcional otros alcances (libertad para plantear opciones).   </vt:lpstr>
      <vt:lpstr>Presentación de PowerPoint</vt:lpstr>
      <vt:lpstr>Presentación de PowerPoint</vt:lpstr>
      <vt:lpstr>Presentación de PowerPoint</vt:lpstr>
      <vt:lpstr>7.  Plus: complementar con datos abiertos de clima (aunque Canadá es muy grande) y de otra tipología, ¿hay algún tipo de relación con temperaturas medias, precipitación media del día/mes, nieve...? ¿a más días festivos o de vacaciones, más accidentes? etc.  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siniestros</dc:title>
  <cp:lastModifiedBy>Cuenta Microsoft</cp:lastModifiedBy>
  <cp:revision>9</cp:revision>
  <dcterms:modified xsi:type="dcterms:W3CDTF">2022-06-14T14:18:39Z</dcterms:modified>
</cp:coreProperties>
</file>