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312" r:id="rId3"/>
    <p:sldId id="300" r:id="rId4"/>
    <p:sldId id="313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5" r:id="rId13"/>
    <p:sldId id="314" r:id="rId14"/>
    <p:sldId id="318" r:id="rId15"/>
    <p:sldId id="316" r:id="rId16"/>
    <p:sldId id="317" r:id="rId17"/>
    <p:sldId id="320" r:id="rId18"/>
    <p:sldId id="319" r:id="rId19"/>
    <p:sldId id="321" r:id="rId20"/>
    <p:sldId id="309" r:id="rId21"/>
    <p:sldId id="310" r:id="rId22"/>
    <p:sldId id="311" r:id="rId23"/>
    <p:sldId id="274" r:id="rId24"/>
    <p:sldId id="275" r:id="rId25"/>
    <p:sldId id="322" r:id="rId26"/>
    <p:sldId id="276" r:id="rId27"/>
    <p:sldId id="323" r:id="rId28"/>
    <p:sldId id="277" r:id="rId29"/>
    <p:sldId id="278" r:id="rId30"/>
    <p:sldId id="279" r:id="rId31"/>
    <p:sldId id="280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24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761" autoAdjust="0"/>
    <p:restoredTop sz="94660"/>
  </p:normalViewPr>
  <p:slideViewPr>
    <p:cSldViewPr>
      <p:cViewPr>
        <p:scale>
          <a:sx n="66" d="100"/>
          <a:sy n="66" d="100"/>
        </p:scale>
        <p:origin x="-902" y="-5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4/29/2014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4/29/2014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4/29/2014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4/29/2014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4/29/2014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4/29/2014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rdobbs.com/web-development/a-fundamental-turn-toward-concurrency-in/184405990?pgno=1" TargetMode="External"/><Relationship Id="rId4" Type="http://schemas.openxmlformats.org/officeDocument/2006/relationships/hyperlink" Target="http://www.tomshardware.com/reviews/mother-cpu-charts-2005,1175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reshing.com/20120208/a-look-back-at-single-threaded-cpu-performan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C#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vs. Asynchronous programming, Tasks, C# 4.5 features </a:t>
            </a:r>
            <a:r>
              <a:rPr lang="en-US" dirty="0" err="1"/>
              <a:t>async</a:t>
            </a:r>
            <a:r>
              <a:rPr lang="en-US" dirty="0"/>
              <a:t> and await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CPU-demanding Tasks Problems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7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"Free Lunch" Is Over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Recent limitations in clock speed, transistors and </a:t>
            </a:r>
            <a:r>
              <a:rPr lang="en-US" dirty="0" err="1" smtClean="0"/>
              <a:t>moore's</a:t>
            </a:r>
            <a:r>
              <a:rPr lang="en-US" dirty="0" smtClean="0"/>
              <a:t>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"Free Lunch"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"Tomorrow's </a:t>
            </a:r>
            <a:r>
              <a:rPr lang="en-US" dirty="0"/>
              <a:t>processors will have even more </a:t>
            </a:r>
            <a:r>
              <a:rPr lang="en-US" dirty="0" smtClean="0"/>
              <a:t>throughput"</a:t>
            </a:r>
          </a:p>
          <a:p>
            <a:r>
              <a:rPr lang="en-US" dirty="0" smtClean="0"/>
              <a:t>"Today's </a:t>
            </a:r>
            <a:r>
              <a:rPr lang="en-US" dirty="0"/>
              <a:t>applications are increasingly throttled by factors other than CPU throughput and memory </a:t>
            </a:r>
            <a:r>
              <a:rPr lang="en-US" dirty="0" smtClean="0"/>
              <a:t>speed"</a:t>
            </a:r>
          </a:p>
          <a:p>
            <a:r>
              <a:rPr lang="en-US" dirty="0" smtClean="0"/>
              <a:t>In short, computational power is expected to grow</a:t>
            </a:r>
          </a:p>
          <a:p>
            <a:r>
              <a:rPr lang="en-US" dirty="0" smtClean="0"/>
              <a:t>Code is expected to run better on new hardware</a:t>
            </a:r>
          </a:p>
          <a:p>
            <a:endParaRPr lang="en-US" dirty="0" smtClean="0"/>
          </a:p>
          <a:p>
            <a:r>
              <a:rPr lang="en-US" dirty="0" smtClean="0"/>
              <a:t>So, you can write code however you like (sequentially) and better hardware will run it better?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http://2.bp.blogspot.com/-2QB3g3qZBEY/UapJk7Gz4fI/AAAAAAAAGkc/Rzy7_3PCqsw/s400/grumpy-cat-meme+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066800"/>
            <a:ext cx="4800600" cy="4800600"/>
          </a:xfrm>
          <a:prstGeom prst="roundRect">
            <a:avLst>
              <a:gd name="adj" fmla="val 605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you haven't noticed…</a:t>
            </a:r>
            <a:endParaRPr lang="en-US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1" y="1905000"/>
            <a:ext cx="5113421" cy="4114800"/>
          </a:xfrm>
        </p:spPr>
      </p:pic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27" y="685800"/>
            <a:ext cx="4765485" cy="5334000"/>
          </a:xfrm>
          <a:prstGeom prst="roundRect">
            <a:avLst>
              <a:gd name="adj" fmla="val 4766"/>
            </a:avLst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1217612" y="6066099"/>
            <a:ext cx="4999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Sources:</a:t>
            </a:r>
          </a:p>
          <a:p>
            <a:r>
              <a:rPr lang="en-US" sz="1400" dirty="0">
                <a:hlinkClick r:id="rId4"/>
              </a:rPr>
              <a:t>Tom's Hardware: The Mother of All CPU Charts </a:t>
            </a:r>
            <a:r>
              <a:rPr lang="en-US" sz="1400" dirty="0" smtClean="0">
                <a:hlinkClick r:id="rId4"/>
              </a:rPr>
              <a:t>2005/2006</a:t>
            </a:r>
            <a:endParaRPr lang="en-US" sz="1400" dirty="0" smtClean="0"/>
          </a:p>
          <a:p>
            <a:pPr algn="just"/>
            <a:r>
              <a:rPr lang="en-US" sz="1400" dirty="0" smtClean="0">
                <a:hlinkClick r:id="rId5"/>
              </a:rPr>
              <a:t>Herb Sutter: </a:t>
            </a:r>
            <a:r>
              <a:rPr lang="en-US" sz="1400" dirty="0">
                <a:hlinkClick r:id="rId5"/>
              </a:rPr>
              <a:t>A Fundamental Turn Toward Concurrency in </a:t>
            </a:r>
            <a:r>
              <a:rPr lang="en-US" sz="1400" dirty="0" smtClean="0">
                <a:hlinkClick r:id="rId5"/>
              </a:rPr>
              <a:t>Software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4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recent graph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 metric</a:t>
            </a:r>
          </a:p>
          <a:p>
            <a:r>
              <a:rPr lang="en-US" dirty="0" smtClean="0"/>
              <a:t>Y-axis is logarithmic</a:t>
            </a:r>
          </a:p>
          <a:p>
            <a:pPr lvl="1"/>
            <a:r>
              <a:rPr lang="en-US" dirty="0" smtClean="0"/>
              <a:t>Compared to a </a:t>
            </a:r>
            <a:br>
              <a:rPr lang="en-US" dirty="0" smtClean="0"/>
            </a:br>
            <a:r>
              <a:rPr lang="en-US" dirty="0" smtClean="0"/>
              <a:t>reference machine</a:t>
            </a:r>
          </a:p>
          <a:p>
            <a:r>
              <a:rPr lang="en-US" dirty="0" smtClean="0"/>
              <a:t>Source: </a:t>
            </a:r>
            <a:br>
              <a:rPr lang="en-US" dirty="0" smtClean="0"/>
            </a:br>
            <a:r>
              <a:rPr lang="en-US" dirty="0">
                <a:hlinkClick r:id="rId2"/>
              </a:rPr>
              <a:t>A Look Back at 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Single-Threaded </a:t>
            </a:r>
            <a:r>
              <a:rPr lang="en-US" dirty="0">
                <a:hlinkClick r:id="rId2"/>
              </a:rPr>
              <a:t>CPU 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Performance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  <p:pic>
        <p:nvPicPr>
          <p:cNvPr id="1030" name="Picture 6" descr="http://preshing.com/images/integer-per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986741"/>
            <a:ext cx="5943600" cy="48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Speed Increase Rate Has Been Going Down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26x mainstream performance increase for </a:t>
            </a:r>
            <a:r>
              <a:rPr lang="en-US" dirty="0"/>
              <a:t>1996 – </a:t>
            </a:r>
            <a:r>
              <a:rPr lang="en-US" dirty="0" smtClean="0"/>
              <a:t>2004</a:t>
            </a:r>
          </a:p>
          <a:p>
            <a:r>
              <a:rPr lang="en-US" dirty="0" smtClean="0"/>
              <a:t>4.6x </a:t>
            </a:r>
            <a:r>
              <a:rPr lang="en-US" dirty="0"/>
              <a:t>mainstream performance increase </a:t>
            </a:r>
            <a:r>
              <a:rPr lang="en-US" dirty="0" smtClean="0"/>
              <a:t>since 2004</a:t>
            </a:r>
          </a:p>
          <a:p>
            <a:pPr lvl="1"/>
            <a:r>
              <a:rPr lang="en-US" dirty="0" smtClean="0"/>
              <a:t>We're slowing down</a:t>
            </a:r>
          </a:p>
          <a:p>
            <a:pPr lvl="1"/>
            <a:r>
              <a:rPr lang="en-US" dirty="0" smtClean="0"/>
              <a:t>Even lower if you take out Intel CPUs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Reasons:</a:t>
            </a:r>
            <a:endParaRPr lang="en-US" dirty="0"/>
          </a:p>
          <a:p>
            <a:pPr lvl="1"/>
            <a:r>
              <a:rPr lang="en-US" dirty="0" smtClean="0"/>
              <a:t>Higher clock speeds require much more power</a:t>
            </a:r>
          </a:p>
          <a:p>
            <a:pPr lvl="1"/>
            <a:r>
              <a:rPr lang="en-US" dirty="0" smtClean="0"/>
              <a:t>Higher clock speeds produce much more heat</a:t>
            </a:r>
          </a:p>
          <a:p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new hardware is not improving software?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No, hardware is improving in new areas, software needs to adapt</a:t>
            </a:r>
          </a:p>
          <a:p>
            <a:r>
              <a:rPr lang="en-US" dirty="0" smtClean="0"/>
              <a:t>Main areas of improvement in the past:</a:t>
            </a:r>
          </a:p>
          <a:p>
            <a:pPr lvl="1"/>
            <a:r>
              <a:rPr lang="en-US" dirty="0" smtClean="0"/>
              <a:t>Clock speed</a:t>
            </a:r>
          </a:p>
          <a:p>
            <a:pPr lvl="1"/>
            <a:r>
              <a:rPr lang="en-US" dirty="0" smtClean="0"/>
              <a:t>Execution optimization</a:t>
            </a:r>
          </a:p>
          <a:p>
            <a:pPr lvl="1"/>
            <a:r>
              <a:rPr lang="en-US" dirty="0" smtClean="0"/>
              <a:t>Cache</a:t>
            </a:r>
          </a:p>
          <a:p>
            <a:r>
              <a:rPr lang="en-US" dirty="0" smtClean="0"/>
              <a:t>Main improvement areas in new hardware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1"/>
            <a:r>
              <a:rPr lang="en-US" dirty="0" smtClean="0"/>
              <a:t>Multicore architecture</a:t>
            </a:r>
          </a:p>
          <a:p>
            <a:pPr lvl="1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UTILizing</a:t>
            </a:r>
            <a:r>
              <a:rPr lang="en-US" dirty="0" smtClean="0"/>
              <a:t> new improvements in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Asynchronous Programming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happens in a separate thread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lang="en-US" dirty="0" smtClean="0"/>
              <a:t>Contents (1)</a:t>
            </a:r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Current </a:t>
            </a:r>
            <a:r>
              <a:rPr lang="en-US" dirty="0"/>
              <a:t>Synchronous Programming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CPU-demanding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</a:t>
            </a:r>
            <a:r>
              <a:rPr lang="en-US" dirty="0" smtClean="0"/>
              <a:t>access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"Free Lunch" Is Over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Clock Speed Limitations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</a:t>
            </a:r>
            <a:r>
              <a:rPr lang="en-US" dirty="0"/>
              <a:t>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4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</a:p>
          <a:p>
            <a:pPr lvl="1"/>
            <a:r>
              <a:rPr lang="en-US" dirty="0" smtClean="0"/>
              <a:t>If component blocks, other components still run</a:t>
            </a:r>
          </a:p>
          <a:p>
            <a:pPr lvl="2"/>
            <a:r>
              <a:rPr lang="en-US" sz="2400" dirty="0" smtClean="0"/>
              <a:t>Until they need a resource from blocked component</a:t>
            </a:r>
          </a:p>
          <a:p>
            <a:pPr lvl="1"/>
            <a:r>
              <a:rPr lang="en-US" dirty="0" smtClean="0"/>
              <a:t>UI runs separately</a:t>
            </a:r>
          </a:p>
          <a:p>
            <a:pPr lvl="2"/>
            <a:r>
              <a:rPr lang="en-US" dirty="0" smtClean="0"/>
              <a:t>Always responsive</a:t>
            </a:r>
          </a:p>
          <a:p>
            <a:pPr lvl="1"/>
            <a:r>
              <a:rPr lang="en-US" dirty="0" smtClean="0"/>
              <a:t>Utilization of multi-core systems</a:t>
            </a:r>
          </a:p>
          <a:p>
            <a:pPr lvl="2"/>
            <a:r>
              <a:rPr lang="en-US" dirty="0" smtClean="0"/>
              <a:t>Each core executes one or several threads</a:t>
            </a:r>
          </a:p>
          <a:p>
            <a:pPr lvl="1"/>
            <a:r>
              <a:rPr lang="en-US" dirty="0" smtClean="0"/>
              <a:t>CPU demanding tasks on "background" threads</a:t>
            </a:r>
          </a:p>
          <a:p>
            <a:pPr lvl="1"/>
            <a:r>
              <a:rPr lang="en-US" dirty="0" smtClean="0"/>
              <a:t>Resource access runs on "background" threads</a:t>
            </a:r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imagine which code parts run at specific time</a:t>
            </a:r>
          </a:p>
          <a:p>
            <a:r>
              <a:rPr lang="en-US" dirty="0" smtClean="0"/>
              <a:t>Hard to notify a "component" has executed</a:t>
            </a:r>
          </a:p>
          <a:p>
            <a:pPr lvl="1"/>
            <a:r>
              <a:rPr lang="en-US" dirty="0" smtClean="0"/>
              <a:t>So far, callbacks were the way</a:t>
            </a:r>
          </a:p>
          <a:p>
            <a:r>
              <a:rPr lang="en-US" dirty="0" smtClean="0"/>
              <a:t>Have to protect resources</a:t>
            </a:r>
          </a:p>
          <a:p>
            <a:pPr lvl="1"/>
            <a:r>
              <a:rPr lang="en-US" dirty="0" smtClean="0"/>
              <a:t>One thread uses a resources</a:t>
            </a:r>
          </a:p>
          <a:p>
            <a:pPr lvl="1"/>
            <a:r>
              <a:rPr lang="en-US" dirty="0" smtClean="0"/>
              <a:t>Other threads must wait for the resource</a:t>
            </a:r>
          </a:p>
          <a:p>
            <a:pPr lvl="1"/>
            <a:r>
              <a:rPr lang="en-US" dirty="0" smtClean="0"/>
              <a:t>Hard to synchronize resource access</a:t>
            </a:r>
            <a:endParaRPr lang="en-US" dirty="0"/>
          </a:p>
          <a:p>
            <a:pPr lvl="1"/>
            <a:r>
              <a:rPr lang="en-US" dirty="0" smtClean="0"/>
              <a:t>Deadlocks can occur</a:t>
            </a:r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Processing and Concurrency in .NET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Broad View on the Concurrency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and Concurrency in .NET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.NET framework has introduced several concurrency approaches over the years</a:t>
            </a:r>
          </a:p>
          <a:p>
            <a:pPr lvl="1"/>
            <a:r>
              <a:rPr lang="en-US" dirty="0" smtClean="0"/>
              <a:t>Managed Threading</a:t>
            </a:r>
          </a:p>
          <a:p>
            <a:pPr lvl="1"/>
            <a:r>
              <a:rPr lang="en-US" dirty="0" smtClean="0"/>
              <a:t>Asynchronous Programming Model (APM)</a:t>
            </a:r>
          </a:p>
          <a:p>
            <a:pPr lvl="1"/>
            <a:r>
              <a:rPr lang="en-US" dirty="0" smtClean="0"/>
              <a:t>Event-based Asynchronous Pattern (EAP)</a:t>
            </a:r>
          </a:p>
          <a:p>
            <a:pPr lvl="1"/>
            <a:r>
              <a:rPr lang="en-US" dirty="0" smtClean="0"/>
              <a:t>Task-based Asynchronous Pattern (TAP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an Concurrency in .NET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Threading provides low-level thread operations</a:t>
            </a:r>
          </a:p>
          <a:p>
            <a:pPr lvl="1"/>
            <a:r>
              <a:rPr lang="en-US" dirty="0"/>
              <a:t>Some features still in use, but the approach is generally too low-level</a:t>
            </a:r>
          </a:p>
          <a:p>
            <a:r>
              <a:rPr lang="en-US" dirty="0"/>
              <a:t>APM and EAP are high-level APIs, but are now legacy</a:t>
            </a:r>
          </a:p>
          <a:p>
            <a:r>
              <a:rPr lang="en-US" dirty="0"/>
              <a:t>The recommended approach is </a:t>
            </a:r>
            <a:r>
              <a:rPr lang="en-US" dirty="0" smtClean="0"/>
              <a:t>TAP</a:t>
            </a:r>
          </a:p>
          <a:p>
            <a:pPr lvl="1"/>
            <a:r>
              <a:rPr lang="en-US" dirty="0" smtClean="0"/>
              <a:t>TAP also integrates with new .NET language features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Asynchronous Programming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operations are represented through Tasks</a:t>
            </a:r>
          </a:p>
          <a:p>
            <a:r>
              <a:rPr lang="en-US" dirty="0" smtClean="0"/>
              <a:t>A task is "work</a:t>
            </a:r>
            <a:r>
              <a:rPr lang="en-US" dirty="0" smtClean="0"/>
              <a:t>" that will be done in the future</a:t>
            </a:r>
          </a:p>
          <a:p>
            <a:r>
              <a:rPr lang="en-US" dirty="0" smtClean="0"/>
              <a:t>The API manages </a:t>
            </a:r>
            <a:r>
              <a:rPr lang="en-US" dirty="0" smtClean="0"/>
              <a:t>treads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programmer doesn't need to worry about Thread Pools and Thread management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framework decides </a:t>
            </a:r>
            <a:r>
              <a:rPr lang="en-US" dirty="0" smtClean="0"/>
              <a:t>how to place Tasks on </a:t>
            </a:r>
            <a:r>
              <a:rPr lang="en-US" dirty="0" smtClean="0"/>
              <a:t>threads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has</a:t>
            </a:r>
          </a:p>
          <a:p>
            <a:pPr lvl="1"/>
            <a:r>
              <a:rPr lang="en-US" dirty="0"/>
              <a:t>Code to execute (passed in as a delegate)</a:t>
            </a:r>
          </a:p>
          <a:p>
            <a:pPr lvl="1"/>
            <a:r>
              <a:rPr lang="en-US" dirty="0"/>
              <a:t>A Result, when it finishes</a:t>
            </a:r>
          </a:p>
          <a:p>
            <a:pPr lvl="1"/>
            <a:r>
              <a:rPr lang="en-US" dirty="0"/>
              <a:t>A Status indicating its execution status</a:t>
            </a:r>
          </a:p>
          <a:p>
            <a:pPr lvl="1"/>
            <a:r>
              <a:rPr lang="en-US" dirty="0"/>
              <a:t>Exception property, containing an </a:t>
            </a:r>
            <a:r>
              <a:rPr lang="en-US" dirty="0" err="1"/>
              <a:t>AggregateException</a:t>
            </a:r>
            <a:endParaRPr lang="en-US" dirty="0"/>
          </a:p>
          <a:p>
            <a:r>
              <a:rPr lang="en-US" dirty="0"/>
              <a:t>The Tasks library is called TPL (Task Parallel Library)</a:t>
            </a:r>
          </a:p>
          <a:p>
            <a:r>
              <a:rPr lang="en-US" dirty="0"/>
              <a:t>The Tasks namespace provides some built-in concurrent operations in </a:t>
            </a:r>
            <a:r>
              <a:rPr lang="en-US" dirty="0" err="1"/>
              <a:t>Tasks.Parallel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Parallelism	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built-in concurrency from the TPL</a:t>
            </a:r>
          </a:p>
        </p:txBody>
      </p:sp>
    </p:spTree>
    <p:extLst>
      <p:ext uri="{BB962C8B-B14F-4D97-AF65-F5344CB8AC3E}">
        <p14:creationId xmlns:p14="http://schemas.microsoft.com/office/powerpoint/2010/main" val="10624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Parallelism in the TPL refers to parallelization of loops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Tasks.Parallel</a:t>
            </a:r>
            <a:r>
              <a:rPr lang="en-US" dirty="0" smtClean="0"/>
              <a:t> class supports several variations of</a:t>
            </a:r>
          </a:p>
          <a:p>
            <a:pPr lvl="1"/>
            <a:r>
              <a:rPr lang="en-US" dirty="0" smtClean="0"/>
              <a:t>Asynchronous For loops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r>
              <a:rPr lang="en-US" dirty="0" err="1" smtClean="0"/>
              <a:t>Tasks.Parallel</a:t>
            </a:r>
            <a:r>
              <a:rPr lang="en-US" dirty="0" smtClean="0"/>
              <a:t> also provides the Invoke method</a:t>
            </a:r>
          </a:p>
          <a:p>
            <a:pPr lvl="1"/>
            <a:r>
              <a:rPr lang="en-US" dirty="0" smtClean="0"/>
              <a:t>which executes a collection of Action&lt;T&gt; optimized for multi-core systems</a:t>
            </a:r>
          </a:p>
          <a:p>
            <a:pPr lvl="1"/>
            <a:r>
              <a:rPr lang="en-US" dirty="0" smtClean="0"/>
              <a:t>i.e. compiler decides whether actions will be parallel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Parallel For loop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7612" y="1688298"/>
            <a:ext cx="10352037" cy="4770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MultiplyMatricesParallel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[,] result)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matACols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matA.GetLength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matBCols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matB.GetLength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matA.GetLength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=&gt;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0; j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matBCols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= 0;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 = 0; k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matACols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k++)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temp += matA[i, k] * matB[k, j];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result[i, j] = temp;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Parallel Processing and Concurrency in .NET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Tasks</a:t>
            </a:r>
          </a:p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Tasks.Parallel</a:t>
            </a:r>
            <a:r>
              <a:rPr lang="en-US" dirty="0"/>
              <a:t> </a:t>
            </a:r>
            <a:r>
              <a:rPr lang="en-US" dirty="0" smtClean="0"/>
              <a:t>Class and PLINQ</a:t>
            </a:r>
            <a:endParaRPr lang="en-US" dirty="0"/>
          </a:p>
          <a:p>
            <a:r>
              <a:rPr lang="en-US" dirty="0"/>
              <a:t>Task Parallelism</a:t>
            </a:r>
          </a:p>
          <a:p>
            <a:pPr lvl="1"/>
            <a:r>
              <a:rPr lang="en-US" dirty="0"/>
              <a:t>Task Overview</a:t>
            </a:r>
          </a:p>
          <a:p>
            <a:pPr lvl="1"/>
            <a:r>
              <a:rPr lang="en-US" dirty="0"/>
              <a:t>Creating and Running Tasks</a:t>
            </a:r>
          </a:p>
          <a:p>
            <a:pPr lvl="1"/>
            <a:r>
              <a:rPr lang="en-US" dirty="0"/>
              <a:t>Exceptions in Tasks</a:t>
            </a:r>
          </a:p>
          <a:p>
            <a:r>
              <a:rPr lang="en-US" dirty="0"/>
              <a:t>Using </a:t>
            </a:r>
            <a:r>
              <a:rPr lang="en-US" dirty="0" err="1"/>
              <a:t>async</a:t>
            </a:r>
            <a:r>
              <a:rPr lang="en-US" dirty="0"/>
              <a:t> and await with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Parallel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7612" y="1699873"/>
            <a:ext cx="8828037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filesInDirectory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filename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System.IO.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.GetFileName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Warning: The Console will slow down our loop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"Processing {0} on thread {1}"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filename,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.CurrentThread.ManagedThreadId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System.Drawing.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Bitmap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bitmap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System.Drawing.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Bitmap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currentFile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bitmap.RotateFlip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(System.Drawing.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RotateFlipType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.Rotate180FlipNone);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bitmap.Save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System.IO.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.Combine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targetDirectoryPath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filename));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 for a Loop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&lt;long&gt; means the type of the local variable "subtotal'</a:t>
            </a:r>
          </a:p>
          <a:p>
            <a:r>
              <a:rPr lang="en-US" dirty="0" smtClean="0"/>
              <a:t>Returning inside the lambda sets the third parameter for the next lambda (i.e. "subtotal")</a:t>
            </a:r>
          </a:p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0012" y="1536918"/>
            <a:ext cx="77724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&gt;(0,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nums.Length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() =&gt; 0, (j, loop, subtotal) =&gt;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subtotal +=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subtotal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;`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(x) =&gt;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Interlocked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total, x)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for Parallel Loops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/>
          <a:lstStyle/>
          <a:p>
            <a:r>
              <a:rPr lang="en-US" dirty="0" smtClean="0"/>
              <a:t>Store exceptions from </a:t>
            </a:r>
            <a:r>
              <a:rPr lang="en-US" dirty="0" smtClean="0"/>
              <a:t>inside the lambda </a:t>
            </a:r>
            <a:r>
              <a:rPr lang="en-US" dirty="0" smtClean="0"/>
              <a:t>=&gt; aggregate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0353" y="2590800"/>
            <a:ext cx="9448800" cy="31085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exceptions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ConcurrentQueue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Parallel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(data,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"Element values must be &gt; 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exceptions.Enqueue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(e);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exceptions.Count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AggregateException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(exceptions);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Parallel LINQ operations can be done, thanks to asynchronous looping</a:t>
            </a:r>
          </a:p>
          <a:p>
            <a:r>
              <a:rPr lang="en-US" dirty="0" smtClean="0"/>
              <a:t>Parallel LINQ is an extension to LINQ to Objects</a:t>
            </a:r>
          </a:p>
          <a:p>
            <a:pPr lvl="1"/>
            <a:r>
              <a:rPr lang="en-US" dirty="0" smtClean="0"/>
              <a:t>Not the same as LINQ to SQL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All you need to do is call </a:t>
            </a:r>
            <a:r>
              <a:rPr lang="en-US" dirty="0" err="1" smtClean="0"/>
              <a:t>AsParallel</a:t>
            </a:r>
            <a:r>
              <a:rPr lang="en-US" dirty="0" smtClean="0"/>
              <a:t>() on the collection</a:t>
            </a:r>
          </a:p>
          <a:p>
            <a:pPr lvl="1"/>
            <a:r>
              <a:rPr lang="en-US" dirty="0" smtClean="0"/>
              <a:t>The compiler does the rest</a:t>
            </a:r>
          </a:p>
          <a:p>
            <a:pPr lvl="1"/>
            <a:r>
              <a:rPr lang="en-US" dirty="0" smtClean="0"/>
              <a:t>There are some specifics in some operations, but that is beyond the scope of this lecture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76704" y="3352800"/>
            <a:ext cx="96774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evenNumsParallel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nums.AsParallel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% 2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.NET 4.0 Approach to Parallel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en-US" dirty="0" smtClean="0"/>
              <a:t>As we mentioned, Tasks are high-level representation of  work on Threads</a:t>
            </a:r>
          </a:p>
          <a:p>
            <a:pPr lvl="1"/>
            <a:r>
              <a:rPr lang="en-US" dirty="0" smtClean="0"/>
              <a:t>A task does not always have its own thread (that is for the runtime to decide)</a:t>
            </a:r>
          </a:p>
          <a:p>
            <a:r>
              <a:rPr lang="en-US" dirty="0" smtClean="0"/>
              <a:t>There are several fundamental Task operations</a:t>
            </a:r>
          </a:p>
          <a:p>
            <a:pPr lvl="1"/>
            <a:r>
              <a:rPr lang="en-US" dirty="0" smtClean="0"/>
              <a:t>Creating and Running</a:t>
            </a:r>
          </a:p>
          <a:p>
            <a:pPr lvl="1"/>
            <a:r>
              <a:rPr lang="en-US" dirty="0" smtClean="0"/>
              <a:t>Continuing a task (i.e. attaching a chain of operations)</a:t>
            </a:r>
          </a:p>
          <a:p>
            <a:pPr lvl="1"/>
            <a:r>
              <a:rPr lang="en-US" dirty="0" smtClean="0"/>
              <a:t>Handling Exceptions</a:t>
            </a:r>
          </a:p>
          <a:p>
            <a:pPr lvl="1"/>
            <a:r>
              <a:rPr lang="en-US" dirty="0" smtClean="0"/>
              <a:t>Progress Reporting (optional)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Tasks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methods to create a task</a:t>
            </a:r>
          </a:p>
          <a:p>
            <a:pPr lvl="1"/>
            <a:r>
              <a:rPr lang="en-US" dirty="0" smtClean="0"/>
              <a:t>Task constructor</a:t>
            </a:r>
          </a:p>
          <a:p>
            <a:pPr lvl="1"/>
            <a:r>
              <a:rPr lang="en-US" dirty="0" err="1" smtClean="0"/>
              <a:t>Task.Run</a:t>
            </a:r>
            <a:r>
              <a:rPr lang="en-US" dirty="0" smtClean="0"/>
              <a:t> factory method</a:t>
            </a:r>
          </a:p>
          <a:p>
            <a:pPr lvl="1"/>
            <a:r>
              <a:rPr lang="en-US" dirty="0" err="1" smtClean="0"/>
              <a:t>Tasks.TaskFactory</a:t>
            </a:r>
            <a:r>
              <a:rPr lang="en-US" dirty="0" smtClean="0"/>
              <a:t> factory class</a:t>
            </a:r>
          </a:p>
          <a:p>
            <a:pPr lvl="2"/>
            <a:r>
              <a:rPr lang="en-US" dirty="0" smtClean="0"/>
              <a:t>Various methods for task creation</a:t>
            </a:r>
          </a:p>
          <a:p>
            <a:r>
              <a:rPr lang="en-US" dirty="0" smtClean="0"/>
              <a:t>Using Task constructor</a:t>
            </a:r>
          </a:p>
          <a:p>
            <a:pPr lvl="1"/>
            <a:r>
              <a:rPr lang="en-US" dirty="0" smtClean="0"/>
              <a:t>Task is created, callback is defined</a:t>
            </a:r>
          </a:p>
          <a:p>
            <a:pPr lvl="1"/>
            <a:r>
              <a:rPr lang="en-US" dirty="0" smtClean="0"/>
              <a:t>Task is not executed – user has to call Run() method</a:t>
            </a:r>
          </a:p>
          <a:p>
            <a:pPr lvl="1"/>
            <a:r>
              <a:rPr lang="en-US" dirty="0" smtClean="0"/>
              <a:t>Useful for detailed construction of the Task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Running Tasks (2)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Task.Run</a:t>
            </a:r>
            <a:r>
              <a:rPr lang="en-US" dirty="0" smtClean="0"/>
              <a:t>() static factory method</a:t>
            </a:r>
          </a:p>
          <a:p>
            <a:pPr lvl="1"/>
            <a:r>
              <a:rPr lang="en-US" dirty="0" smtClean="0"/>
              <a:t>Receives a delegate to execute</a:t>
            </a:r>
          </a:p>
          <a:p>
            <a:pPr lvl="1"/>
            <a:r>
              <a:rPr lang="en-US" dirty="0" smtClean="0"/>
              <a:t>Returns a new Task</a:t>
            </a:r>
          </a:p>
          <a:p>
            <a:pPr lvl="1"/>
            <a:r>
              <a:rPr lang="en-US" dirty="0" smtClean="0"/>
              <a:t>The Task begins execution</a:t>
            </a:r>
          </a:p>
          <a:p>
            <a:pPr lvl="1"/>
            <a:r>
              <a:rPr lang="en-US" dirty="0" smtClean="0"/>
              <a:t>Has some customization parameters, but not much</a:t>
            </a:r>
          </a:p>
          <a:p>
            <a:r>
              <a:rPr lang="en-US" dirty="0" err="1" smtClean="0"/>
              <a:t>TaskFactory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Allows a lot of Task customization</a:t>
            </a:r>
          </a:p>
          <a:p>
            <a:pPr lvl="1"/>
            <a:r>
              <a:rPr lang="en-US" dirty="0" smtClean="0"/>
              <a:t>Scheduling, Grouping tasks, etc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most cases, </a:t>
            </a:r>
            <a:r>
              <a:rPr lang="en-US" dirty="0" err="1" smtClean="0"/>
              <a:t>Task.Run</a:t>
            </a:r>
            <a:r>
              <a:rPr lang="en-US" dirty="0" smtClean="0"/>
              <a:t>() will be enough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7612" y="1676400"/>
            <a:ext cx="96774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CalcPrimesAsync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CalcPrimes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59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Tasks with </a:t>
            </a:r>
            <a:r>
              <a:rPr lang="en-US" dirty="0" err="1" smtClean="0"/>
              <a:t>Task.Run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018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347915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Continuation and Returning Values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get a value from a Task is to check the Result property</a:t>
            </a:r>
          </a:p>
          <a:p>
            <a:pPr lvl="1"/>
            <a:r>
              <a:rPr lang="en-US" dirty="0" smtClean="0"/>
              <a:t>Warning: this is a blocking operation</a:t>
            </a:r>
          </a:p>
          <a:p>
            <a:r>
              <a:rPr lang="en-US" dirty="0" smtClean="0"/>
              <a:t>Another way to transfer values is to use </a:t>
            </a:r>
            <a:r>
              <a:rPr lang="en-US" dirty="0" err="1" smtClean="0"/>
              <a:t>ContinueWith</a:t>
            </a:r>
            <a:r>
              <a:rPr lang="en-US" dirty="0" smtClean="0"/>
              <a:t> to call a method with the result</a:t>
            </a:r>
          </a:p>
          <a:p>
            <a:pPr lvl="1"/>
            <a:r>
              <a:rPr lang="en-US" dirty="0" smtClean="0"/>
              <a:t>This does not guarantee </a:t>
            </a:r>
            <a:r>
              <a:rPr lang="en-US" dirty="0" err="1" smtClean="0"/>
              <a:t>ContinueWith</a:t>
            </a:r>
            <a:r>
              <a:rPr lang="en-US" dirty="0" smtClean="0"/>
              <a:t> will execute in the same context!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Programming with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callbacks</a:t>
            </a:r>
          </a:p>
          <a:p>
            <a:pPr lvl="1"/>
            <a:r>
              <a:rPr lang="en-US" dirty="0" smtClean="0"/>
              <a:t>Code becomes hard to track</a:t>
            </a:r>
          </a:p>
          <a:p>
            <a:pPr lvl="1"/>
            <a:r>
              <a:rPr lang="en-US" dirty="0" smtClean="0"/>
              <a:t>Exceptions are not propagated properly</a:t>
            </a:r>
          </a:p>
          <a:p>
            <a:pPr lvl="1"/>
            <a:r>
              <a:rPr lang="en-US" dirty="0" smtClean="0"/>
              <a:t>Thread context is not saved</a:t>
            </a:r>
          </a:p>
          <a:p>
            <a:pPr lvl="2"/>
            <a:r>
              <a:rPr lang="en-US" dirty="0" smtClean="0"/>
              <a:t>i.e. a callback defined in one thread is not guaranteed to work on same thread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with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context problem example:</a:t>
            </a:r>
          </a:p>
          <a:p>
            <a:pPr lvl="1"/>
            <a:r>
              <a:rPr lang="en-US" dirty="0" smtClean="0"/>
              <a:t>UI </a:t>
            </a:r>
            <a:r>
              <a:rPr lang="en-US" dirty="0"/>
              <a:t>thread attaches a callback </a:t>
            </a:r>
            <a:r>
              <a:rPr lang="en-US" dirty="0" smtClean="0"/>
              <a:t>to a calculation method</a:t>
            </a:r>
          </a:p>
          <a:p>
            <a:pPr lvl="1"/>
            <a:r>
              <a:rPr lang="en-US" dirty="0" smtClean="0"/>
              <a:t>Callback should prints </a:t>
            </a:r>
            <a:r>
              <a:rPr lang="en-US" dirty="0"/>
              <a:t>results in a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smtClean="0"/>
              <a:t>Calculation </a:t>
            </a:r>
            <a:r>
              <a:rPr lang="en-US" dirty="0"/>
              <a:t>method </a:t>
            </a:r>
            <a:r>
              <a:rPr lang="en-US" dirty="0" smtClean="0"/>
              <a:t>completes -&gt; </a:t>
            </a:r>
            <a:br>
              <a:rPr lang="en-US" dirty="0" smtClean="0"/>
            </a:br>
            <a:r>
              <a:rPr lang="en-US" dirty="0" smtClean="0"/>
              <a:t>callback </a:t>
            </a:r>
            <a:r>
              <a:rPr lang="en-US" dirty="0"/>
              <a:t>is </a:t>
            </a:r>
            <a:r>
              <a:rPr lang="en-US" dirty="0" smtClean="0"/>
              <a:t>run</a:t>
            </a:r>
          </a:p>
          <a:p>
            <a:pPr lvl="2"/>
            <a:r>
              <a:rPr lang="en-US" dirty="0" smtClean="0"/>
              <a:t>But not on UI thread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callback has no access to the UI thread's resources and we get a "wrong thread" exception</a:t>
            </a:r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C# 5 approach to asynchronous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+ </a:t>
            </a:r>
            <a:r>
              <a:rPr lang="en-US" dirty="0" err="1"/>
              <a:t>async</a:t>
            </a:r>
            <a:r>
              <a:rPr lang="en-US" dirty="0"/>
              <a:t> &amp; await = modern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Tasks  can be "awaited"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can be marked as asynchronous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async</a:t>
            </a:r>
            <a:r>
              <a:rPr lang="en-US" dirty="0"/>
              <a:t> and await keywords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sense when used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"inline" multithreaded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callbacks from code ("flatten")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Code looks like normal sync code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Compiler generates appropriate callbacks</a:t>
            </a:r>
          </a:p>
          <a:p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async</a:t>
            </a:r>
            <a:r>
              <a:rPr lang="en-US" dirty="0"/>
              <a:t> keyword – used on a method signature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a method, which can be asynchronous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Doesn't make it asynchronous – you do, through an "await"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Wraps any returned result in a Task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i.e. method return value is Task (or void)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"this could wait for a resource or operation"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await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in a method which has </a:t>
            </a:r>
            <a:r>
              <a:rPr lang="en-US" dirty="0" err="1"/>
              <a:t>async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T result from Task&lt;T&gt;, when it completes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await the completion of a task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While awaiting -&gt; let the rest of the program run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Awaiting over -&gt; continue executing the next statements in the method</a:t>
            </a:r>
          </a:p>
          <a:p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with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</a:p>
        </p:txBody>
      </p:sp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Synchronous Programming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Programming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one component blocks, </a:t>
            </a:r>
            <a:br>
              <a:rPr lang="en-US" dirty="0" smtClean="0"/>
            </a:br>
            <a:r>
              <a:rPr lang="en-US" dirty="0" smtClean="0"/>
              <a:t>entire program blocks</a:t>
            </a:r>
          </a:p>
          <a:p>
            <a:r>
              <a:rPr lang="en-US" dirty="0" smtClean="0"/>
              <a:t>UI may become unresponsive</a:t>
            </a:r>
          </a:p>
          <a:p>
            <a:r>
              <a:rPr lang="en-US" dirty="0" smtClean="0"/>
              <a:t>No utilization of multi-core systems</a:t>
            </a:r>
          </a:p>
          <a:p>
            <a:r>
              <a:rPr lang="en-US" dirty="0" smtClean="0"/>
              <a:t>CPU demanding tasks delay execution of all other tasks</a:t>
            </a:r>
          </a:p>
          <a:p>
            <a:r>
              <a:rPr lang="en-US" dirty="0" smtClean="0"/>
              <a:t>Accessing resources blocks entire program</a:t>
            </a:r>
          </a:p>
          <a:p>
            <a:pPr lvl="1"/>
            <a:r>
              <a:rPr lang="en-US" dirty="0" smtClean="0"/>
              <a:t>Especially problematic with web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56" y="1676400"/>
            <a:ext cx="2640912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access problems</a:t>
            </a:r>
          </a:p>
          <a:p>
            <a:pPr lvl="1"/>
            <a:r>
              <a:rPr lang="en-US" dirty="0" smtClean="0"/>
              <a:t>Resources may be large</a:t>
            </a:r>
          </a:p>
          <a:p>
            <a:pPr lvl="2"/>
            <a:r>
              <a:rPr lang="en-US" dirty="0" smtClean="0"/>
              <a:t>While loading, UI blocks</a:t>
            </a:r>
          </a:p>
          <a:p>
            <a:pPr lvl="2"/>
            <a:r>
              <a:rPr lang="en-US" dirty="0" smtClean="0"/>
              <a:t>Program stops responding</a:t>
            </a:r>
          </a:p>
          <a:p>
            <a:pPr lvl="1"/>
            <a:r>
              <a:rPr lang="en-US" dirty="0" smtClean="0"/>
              <a:t>Resources may be web-based</a:t>
            </a:r>
          </a:p>
          <a:p>
            <a:pPr lvl="2"/>
            <a:r>
              <a:rPr lang="en-US" dirty="0" smtClean="0"/>
              <a:t>Slow connections mean slow loading</a:t>
            </a:r>
          </a:p>
          <a:p>
            <a:pPr lvl="2"/>
            <a:r>
              <a:rPr lang="en-US" dirty="0" smtClean="0"/>
              <a:t>Server may hang</a:t>
            </a:r>
          </a:p>
          <a:p>
            <a:pPr lvl="1"/>
            <a:r>
              <a:rPr lang="en-US" dirty="0" smtClean="0"/>
              <a:t>While accessing, sync programs stop all other operations</a:t>
            </a:r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Access Problems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5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CPU-demanding tasks problems</a:t>
            </a:r>
          </a:p>
          <a:p>
            <a:pPr lvl="1"/>
            <a:r>
              <a:rPr lang="en-US" dirty="0" smtClean="0"/>
              <a:t>CPU-demanding problems will freeze the program</a:t>
            </a:r>
          </a:p>
          <a:p>
            <a:pPr lvl="2"/>
            <a:r>
              <a:rPr lang="en-US" dirty="0" smtClean="0"/>
              <a:t>Program stops responding</a:t>
            </a:r>
          </a:p>
          <a:p>
            <a:pPr lvl="1"/>
            <a:r>
              <a:rPr lang="en-US" dirty="0" smtClean="0"/>
              <a:t>Some CPU-demanding tasks are many smaller, independent tasks</a:t>
            </a:r>
          </a:p>
          <a:p>
            <a:pPr lvl="2"/>
            <a:r>
              <a:rPr lang="en-US" dirty="0" smtClean="0"/>
              <a:t>Sync programming must sequentially go through them</a:t>
            </a:r>
          </a:p>
          <a:p>
            <a:pPr lvl="2"/>
            <a:endParaRPr lang="en-US" dirty="0" smtClean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1882</Words>
  <Application>Microsoft Office PowerPoint</Application>
  <PresentationFormat>По избор</PresentationFormat>
  <Paragraphs>364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49" baseType="lpstr">
      <vt:lpstr>TS102787990</vt:lpstr>
      <vt:lpstr>Concurrent C#</vt:lpstr>
      <vt:lpstr>Table of Contents (1)</vt:lpstr>
      <vt:lpstr>Table of Contents (2)</vt:lpstr>
      <vt:lpstr>Synchronous Programming</vt:lpstr>
      <vt:lpstr>Synchronous Programming</vt:lpstr>
      <vt:lpstr>Synchronous Programming Problems</vt:lpstr>
      <vt:lpstr>Synchronous Programming Problems</vt:lpstr>
      <vt:lpstr>Resource Access Problems</vt:lpstr>
      <vt:lpstr>Synchronous Programming Problems</vt:lpstr>
      <vt:lpstr>CPU-demanding Tasks Problems</vt:lpstr>
      <vt:lpstr>The "Free Lunch" Is Over</vt:lpstr>
      <vt:lpstr>"Free Lunch"</vt:lpstr>
      <vt:lpstr>Презентация на PowerPoint</vt:lpstr>
      <vt:lpstr>In case you haven't noticed…</vt:lpstr>
      <vt:lpstr>A more recent graph</vt:lpstr>
      <vt:lpstr>Clock Speed Increase Rate Has Been Going Down</vt:lpstr>
      <vt:lpstr>So new hardware is not improving software?</vt:lpstr>
      <vt:lpstr>Asynchronous Programming</vt:lpstr>
      <vt:lpstr>Asynchronous Programming</vt:lpstr>
      <vt:lpstr>Asynchronous Programming Benefits</vt:lpstr>
      <vt:lpstr>Asynchronous Programming Difficulties</vt:lpstr>
      <vt:lpstr>Parallel Processing and Concurrency in .NET</vt:lpstr>
      <vt:lpstr>Parallel Processing and Concurrency in .NET</vt:lpstr>
      <vt:lpstr>Parallel Processing an Concurrency in .NET</vt:lpstr>
      <vt:lpstr>Task-based Asynchronous Programming</vt:lpstr>
      <vt:lpstr>Tasks</vt:lpstr>
      <vt:lpstr>Data Parallelism </vt:lpstr>
      <vt:lpstr>Data Parallelism</vt:lpstr>
      <vt:lpstr>Simple Parallel For loop</vt:lpstr>
      <vt:lpstr>Simple Parallel ForEach loop</vt:lpstr>
      <vt:lpstr>Local Variables for a Loop</vt:lpstr>
      <vt:lpstr>Exception handling for Parallel Loops</vt:lpstr>
      <vt:lpstr>PLINQ</vt:lpstr>
      <vt:lpstr>Task Parallelism</vt:lpstr>
      <vt:lpstr>Task Parallelism</vt:lpstr>
      <vt:lpstr>Creating and Running Tasks</vt:lpstr>
      <vt:lpstr>Creating and Running Tasks (2)</vt:lpstr>
      <vt:lpstr>In most cases, Task.Run() will be enough</vt:lpstr>
      <vt:lpstr>Creating Tasks with Task.Run()</vt:lpstr>
      <vt:lpstr>Task Continuation and Returning Values</vt:lpstr>
      <vt:lpstr>Async Programming with C#</vt:lpstr>
      <vt:lpstr>Async Programming with C#</vt:lpstr>
      <vt:lpstr>Tasks with async &amp; await</vt:lpstr>
      <vt:lpstr>Tasks with async &amp; await</vt:lpstr>
      <vt:lpstr>Tasks with async &amp; await</vt:lpstr>
      <vt:lpstr>Tasks with async &amp; await</vt:lpstr>
      <vt:lpstr>Tasks with async &amp; await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2014-04-29T14:00:54Z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