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push dir="u"/>
      </p:transition>
    </mc:Choice>
    <mc:Fallback xmlns="">
      <p:transition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push dir="u"/>
      </p:transition>
    </mc:Choice>
    <mc:Fallback xmlns="">
      <p:transition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push dir="u"/>
      </p:transition>
    </mc:Choice>
    <mc:Fallback xmlns="">
      <p:transition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push dir="u"/>
      </p:transition>
    </mc:Choice>
    <mc:Fallback xmlns="">
      <p:transition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push dir="u"/>
      </p:transition>
    </mc:Choice>
    <mc:Fallback xmlns="">
      <p:transition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push dir="u"/>
      </p:transition>
    </mc:Choice>
    <mc:Fallback xmlns="">
      <p:transition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push dir="u"/>
      </p:transition>
    </mc:Choice>
    <mc:Fallback xmlns="">
      <p:transition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push dir="u"/>
      </p:transition>
    </mc:Choice>
    <mc:Fallback xmlns="">
      <p:transition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push dir="u"/>
      </p:transition>
    </mc:Choice>
    <mc:Fallback xmlns="">
      <p:transition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push dir="u"/>
      </p:transition>
    </mc:Choice>
    <mc:Fallback xmlns="">
      <p:transition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push dir="u"/>
      </p:transition>
    </mc:Choice>
    <mc:Fallback xmlns="">
      <p:transition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push dir="u"/>
      </p:transition>
    </mc:Choice>
    <mc:Fallback xmlns="">
      <p:transition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push dir="u"/>
      </p:transition>
    </mc:Choice>
    <mc:Fallback xmlns="">
      <p:transition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push dir="u"/>
      </p:transition>
    </mc:Choice>
    <mc:Fallback xmlns="">
      <p:transition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push dir="u"/>
      </p:transition>
    </mc:Choice>
    <mc:Fallback xmlns="">
      <p:transition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push dir="u"/>
      </p:transition>
    </mc:Choice>
    <mc:Fallback xmlns="">
      <p:transition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push dir="u"/>
      </p:transition>
    </mc:Choice>
    <mc:Fallback xmlns="">
      <p:transition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p14:dur="100">
        <p:push dir="u"/>
      </p:transition>
    </mc:Choice>
    <mc:Fallback xmlns="">
      <p:transition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Smartphone" TargetMode="External"/><Relationship Id="rId2" Type="http://schemas.openxmlformats.org/officeDocument/2006/relationships/hyperlink" Target="https://it.wikipedia.org/wiki/E-lear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.wikipedia.org/wiki/Tablet_P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260472" y="1524699"/>
            <a:ext cx="8791575" cy="2387600"/>
          </a:xfrm>
        </p:spPr>
        <p:txBody>
          <a:bodyPr/>
          <a:lstStyle/>
          <a:p>
            <a:r>
              <a:rPr lang="it-IT" dirty="0" smtClean="0"/>
              <a:t>Manuale per l’organizzazione di un corso in modalità </a:t>
            </a:r>
            <a:r>
              <a:rPr lang="it-IT" dirty="0" err="1" smtClean="0"/>
              <a:t>blended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1616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8000">
        <p:push dir="u"/>
      </p:transition>
    </mc:Choice>
    <mc:Fallback>
      <p:transition advClick="0" advTm="800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271046"/>
            <a:ext cx="9905998" cy="1478570"/>
          </a:xfrm>
        </p:spPr>
        <p:txBody>
          <a:bodyPr/>
          <a:lstStyle/>
          <a:p>
            <a:r>
              <a:rPr lang="it-IT" dirty="0" smtClean="0"/>
              <a:t>introduzione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41412" y="1902015"/>
            <a:ext cx="9905999" cy="3541714"/>
          </a:xfrm>
        </p:spPr>
        <p:txBody>
          <a:bodyPr/>
          <a:lstStyle/>
          <a:p>
            <a:r>
              <a:rPr lang="it-IT" b="1" i="1" dirty="0" err="1"/>
              <a:t>Blended</a:t>
            </a:r>
            <a:r>
              <a:rPr lang="it-IT" b="1" i="1" dirty="0"/>
              <a:t> </a:t>
            </a:r>
            <a:r>
              <a:rPr lang="it-IT" b="1" i="1" dirty="0" err="1"/>
              <a:t>learning</a:t>
            </a:r>
            <a:r>
              <a:rPr lang="it-IT" dirty="0"/>
              <a:t> o </a:t>
            </a:r>
            <a:r>
              <a:rPr lang="it-IT" b="1" dirty="0"/>
              <a:t>apprendimento </a:t>
            </a:r>
            <a:r>
              <a:rPr lang="it-IT" b="1" dirty="0" smtClean="0"/>
              <a:t>misto</a:t>
            </a:r>
            <a:r>
              <a:rPr lang="it-IT" dirty="0" smtClean="0"/>
              <a:t>, </a:t>
            </a:r>
            <a:r>
              <a:rPr lang="it-IT" dirty="0"/>
              <a:t>nella ricerca educativa si riferisce ad un mix di ambienti d'apprendimento diversi.</a:t>
            </a:r>
            <a:br>
              <a:rPr lang="it-IT" dirty="0"/>
            </a:br>
            <a:r>
              <a:rPr lang="it-IT" dirty="0"/>
              <a:t>Esso combina il metodo tradizionale frontale in aula con attività mediata dal computer (ad esempio </a:t>
            </a:r>
            <a:r>
              <a:rPr lang="it-IT" i="1" dirty="0">
                <a:hlinkClick r:id="rId2" tooltip="E-learning"/>
              </a:rPr>
              <a:t>e-learning</a:t>
            </a:r>
            <a:r>
              <a:rPr lang="it-IT" dirty="0"/>
              <a:t>, uso di DVD, ecc.) e/o da sistemi mobili (come </a:t>
            </a:r>
            <a:r>
              <a:rPr lang="it-IT" dirty="0" err="1">
                <a:hlinkClick r:id="rId3" tooltip="Smartphone"/>
              </a:rPr>
              <a:t>smartphone</a:t>
            </a:r>
            <a:r>
              <a:rPr lang="it-IT" dirty="0"/>
              <a:t> e </a:t>
            </a:r>
            <a:r>
              <a:rPr lang="it-IT" dirty="0" err="1">
                <a:hlinkClick r:id="rId4" tooltip="Tablet PC"/>
              </a:rPr>
              <a:t>tablet</a:t>
            </a:r>
            <a:r>
              <a:rPr lang="it-IT" dirty="0"/>
              <a:t>). Secondo i suoi fautori, la strategia crea un approccio più integrato tra docenti e discenti.</a:t>
            </a:r>
          </a:p>
        </p:txBody>
      </p:sp>
    </p:spTree>
    <p:extLst>
      <p:ext uri="{BB962C8B-B14F-4D97-AF65-F5344CB8AC3E}">
        <p14:creationId xmlns:p14="http://schemas.microsoft.com/office/powerpoint/2010/main" val="1618319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15000">
        <p:push dir="u"/>
      </p:transition>
    </mc:Choice>
    <mc:Fallback>
      <p:transition advClick="0" advTm="1500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336" y="3145658"/>
            <a:ext cx="3368589" cy="3230783"/>
          </a:xfrm>
        </p:spPr>
      </p:pic>
      <p:sp>
        <p:nvSpPr>
          <p:cNvPr id="5" name="Rettangolo 4"/>
          <p:cNvSpPr/>
          <p:nvPr/>
        </p:nvSpPr>
        <p:spPr>
          <a:xfrm>
            <a:off x="1331096" y="1024128"/>
            <a:ext cx="52342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Con l’utilizzo della modalità </a:t>
            </a:r>
            <a:r>
              <a:rPr lang="it-IT" dirty="0" err="1" smtClean="0"/>
              <a:t>Blended</a:t>
            </a:r>
            <a:r>
              <a:rPr lang="it-IT" dirty="0" smtClean="0"/>
              <a:t>, </a:t>
            </a:r>
            <a:r>
              <a:rPr lang="it-IT" dirty="0"/>
              <a:t>può verificarsi un maggiore utilizzo della tecnologia all'interno dell'aula. Attività possono essere strutturate con l'accesso a risorse online, comunicazione via social media o l'interazione con gli studenti a distanza in altre aule o in altri ambienti di apprendimento.</a:t>
            </a:r>
            <a:br>
              <a:rPr lang="it-IT" dirty="0"/>
            </a:br>
            <a:r>
              <a:rPr lang="it-IT" dirty="0"/>
              <a:t>Ci sono diversi approcci all'apprendimento </a:t>
            </a:r>
            <a:r>
              <a:rPr lang="it-IT" dirty="0" err="1"/>
              <a:t>blended</a:t>
            </a:r>
            <a:r>
              <a:rPr lang="it-IT" dirty="0"/>
              <a:t> e può assumere molte forme, a seconda degli insegnanti e degli studenti coinvolti. </a:t>
            </a:r>
          </a:p>
        </p:txBody>
      </p:sp>
    </p:spTree>
    <p:extLst>
      <p:ext uri="{BB962C8B-B14F-4D97-AF65-F5344CB8AC3E}">
        <p14:creationId xmlns:p14="http://schemas.microsoft.com/office/powerpoint/2010/main" val="2478349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15000">
        <p:push dir="u"/>
      </p:transition>
    </mc:Choice>
    <mc:Fallback>
      <p:transition advClick="0" advTm="1500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7" y="1682544"/>
            <a:ext cx="10608627" cy="3304587"/>
          </a:xfrm>
        </p:spPr>
      </p:pic>
    </p:spTree>
    <p:extLst>
      <p:ext uri="{BB962C8B-B14F-4D97-AF65-F5344CB8AC3E}">
        <p14:creationId xmlns:p14="http://schemas.microsoft.com/office/powerpoint/2010/main" val="468408791"/>
      </p:ext>
    </p:extLst>
  </p:cSld>
  <p:clrMapOvr>
    <a:masterClrMapping/>
  </p:clrMapOvr>
  <p:transition advClick="0" advTm="20000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98448" y="420624"/>
            <a:ext cx="9602659" cy="6108192"/>
          </a:xfrm>
        </p:spPr>
        <p:txBody>
          <a:bodyPr>
            <a:normAutofit fontScale="70000" lnSpcReduction="20000"/>
          </a:bodyPr>
          <a:lstStyle/>
          <a:p>
            <a:r>
              <a:rPr lang="it-IT" sz="2900" b="1" i="1" u="sng" dirty="0"/>
              <a:t>Esempio pratico di </a:t>
            </a:r>
            <a:r>
              <a:rPr lang="it-IT" sz="2900" b="1" i="1" u="sng" dirty="0" err="1"/>
              <a:t>blended</a:t>
            </a:r>
            <a:r>
              <a:rPr lang="it-IT" sz="2900" b="1" i="1" u="sng" dirty="0"/>
              <a:t> </a:t>
            </a:r>
            <a:r>
              <a:rPr lang="it-IT" sz="2900" b="1" i="1" u="sng" dirty="0" err="1"/>
              <a:t>learning</a:t>
            </a:r>
            <a:r>
              <a:rPr lang="it-IT" sz="2900" b="1" i="1" u="sng" dirty="0"/>
              <a:t>:</a:t>
            </a:r>
            <a:endParaRPr lang="it-IT" sz="2900" i="1" u="sng" dirty="0"/>
          </a:p>
          <a:p>
            <a:pPr marL="0" indent="0">
              <a:buNone/>
            </a:pPr>
            <a:r>
              <a:rPr lang="it-IT" dirty="0"/>
              <a:t>Immaginate di trascorrere 16 ore in aula per conoscere le nuove strategie di vendita e il relativo gestionale aziendale. Difficile resistere in aula e ancora più difficile </a:t>
            </a:r>
            <a:r>
              <a:rPr lang="it-IT" b="1" dirty="0"/>
              <a:t>ricordare i </a:t>
            </a:r>
            <a:r>
              <a:rPr lang="it-IT" b="1" dirty="0" smtClean="0"/>
              <a:t>contenuti</a:t>
            </a:r>
            <a:r>
              <a:rPr lang="it-IT" dirty="0" smtClean="0"/>
              <a:t>. Facciamo </a:t>
            </a:r>
            <a:r>
              <a:rPr lang="it-IT" dirty="0"/>
              <a:t>conoscere le funzioni base del gestionale tramite un corso online. Il corso è interattivo, dura 60 minuti e permette agli utenti di sperimentare l’uso effettivo del software. Al termine è possibile inviare al docente eventuali dubbi e domande.</a:t>
            </a:r>
          </a:p>
          <a:p>
            <a:pPr marL="0" indent="0">
              <a:buNone/>
            </a:pPr>
            <a:r>
              <a:rPr lang="it-IT" b="1" dirty="0"/>
              <a:t>Le domande permettono al docente di preparare una lezione in aula mirata e focalizzata sui passaggi più complessi.</a:t>
            </a:r>
            <a:r>
              <a:rPr lang="it-IT" dirty="0"/>
              <a:t> Dura 4 ore invece di 8 perché le funzioni base sono state apprese e sperimentate dagli studenti in </a:t>
            </a:r>
            <a:r>
              <a:rPr lang="it-IT" dirty="0" err="1"/>
              <a:t>elearning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La parte relativa alle strategie di vendita è fissata fra due settimane. Nel frattempo i partecipanti accedono ad un altro corso multimediale che spiega le caratteristiche dei nuovi prodotti, le categorie e gli approcci al cliente e affronta la gestione dell’agenda settimanale in base alle zone. Il corso dura 75 minuti ed è suddiviso in brevi pillole formative per facilitare la gestione dei tempi della formazione.</a:t>
            </a:r>
          </a:p>
          <a:p>
            <a:pPr marL="0" indent="0">
              <a:buNone/>
            </a:pPr>
            <a:r>
              <a:rPr lang="it-IT" dirty="0"/>
              <a:t> Anche in questo caso la sessione d’aula si riduce da 8 a 4 ore. Le parti teoriche sono state trasmesse online e verificate tramite test di apprendimento. </a:t>
            </a:r>
            <a:r>
              <a:rPr lang="it-IT" b="1" dirty="0"/>
              <a:t>La lezione d’aula parte da un livello alto, affrontando i casi pratici, gli aspetti comportamenti e riservando spazio alle domande.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Una volta terminata la lezione pubblichiamo online materiali del corso ed approfondimenti. A distanza di due settimane organizziamo una </a:t>
            </a:r>
            <a:r>
              <a:rPr lang="it-IT" b="1" dirty="0"/>
              <a:t>web conference</a:t>
            </a:r>
            <a:r>
              <a:rPr lang="it-IT" dirty="0"/>
              <a:t> riprendendo i contenuti del corso e lasciando spazio alla condivisione delle esperienze. La web conference viene registrata e messa a disposizione di chi non ha potuto partecipare.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4239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20000">
        <p:push dir="u"/>
      </p:transition>
    </mc:Choice>
    <mc:Fallback>
      <p:transition spd="slow" advClick="0" advTm="12000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61872" y="384048"/>
            <a:ext cx="9785539" cy="5407153"/>
          </a:xfrm>
        </p:spPr>
        <p:txBody>
          <a:bodyPr>
            <a:normAutofit fontScale="77500" lnSpcReduction="20000"/>
          </a:bodyPr>
          <a:lstStyle/>
          <a:p>
            <a:r>
              <a:rPr lang="it-IT" sz="2600" b="1" i="1" u="sng" dirty="0"/>
              <a:t>I risultati</a:t>
            </a:r>
          </a:p>
          <a:p>
            <a:pPr marL="0" indent="0">
              <a:buNone/>
            </a:pPr>
            <a:r>
              <a:rPr lang="it-IT" dirty="0"/>
              <a:t>Il nostro progetto formativo:</a:t>
            </a:r>
          </a:p>
          <a:p>
            <a:pPr marL="0" indent="0">
              <a:buNone/>
            </a:pPr>
            <a:r>
              <a:rPr lang="it-IT" b="1" dirty="0" smtClean="0"/>
              <a:t>1. </a:t>
            </a:r>
            <a:r>
              <a:rPr lang="it-IT" dirty="0" smtClean="0"/>
              <a:t>ha </a:t>
            </a:r>
            <a:r>
              <a:rPr lang="it-IT" dirty="0"/>
              <a:t>ridotto notevolmente i costi in termini di spostamenti, gestione delle aule, tempistiche e </a:t>
            </a:r>
            <a:r>
              <a:rPr lang="it-IT" dirty="0" smtClean="0"/>
              <a:t>                                                                                                  assenze </a:t>
            </a:r>
            <a:r>
              <a:rPr lang="it-IT" dirty="0"/>
              <a:t>dal lavoro. </a:t>
            </a:r>
          </a:p>
          <a:p>
            <a:pPr marL="0" indent="0">
              <a:buNone/>
            </a:pPr>
            <a:r>
              <a:rPr lang="it-IT" b="1" dirty="0" smtClean="0"/>
              <a:t>2. </a:t>
            </a:r>
            <a:r>
              <a:rPr lang="it-IT" dirty="0" smtClean="0"/>
              <a:t>grazie </a:t>
            </a:r>
            <a:r>
              <a:rPr lang="it-IT" dirty="0"/>
              <a:t>all’uso dell’</a:t>
            </a:r>
            <a:r>
              <a:rPr lang="it-IT" dirty="0" err="1"/>
              <a:t>elearning</a:t>
            </a:r>
            <a:r>
              <a:rPr lang="it-IT" dirty="0"/>
              <a:t> è stato possibile seguire i tempi di apprendimento individuali e rivedere le parti più difficili. </a:t>
            </a:r>
          </a:p>
          <a:p>
            <a:pPr marL="0" indent="0">
              <a:buNone/>
            </a:pPr>
            <a:r>
              <a:rPr lang="it-IT" b="1" dirty="0" smtClean="0"/>
              <a:t>3. </a:t>
            </a:r>
            <a:r>
              <a:rPr lang="it-IT" dirty="0" smtClean="0"/>
              <a:t>ha </a:t>
            </a:r>
            <a:r>
              <a:rPr lang="it-IT" dirty="0"/>
              <a:t>lasciato il tempo per riflettere e preparare le domande. </a:t>
            </a:r>
          </a:p>
          <a:p>
            <a:pPr marL="0" indent="0">
              <a:buNone/>
            </a:pPr>
            <a:r>
              <a:rPr lang="it-IT" b="1" dirty="0" smtClean="0"/>
              <a:t>4. </a:t>
            </a:r>
            <a:r>
              <a:rPr lang="it-IT" dirty="0" smtClean="0"/>
              <a:t>la </a:t>
            </a:r>
            <a:r>
              <a:rPr lang="it-IT" dirty="0"/>
              <a:t>web conference ha rafforzato l’apprendimento anche grazie alla condivisione delle esperienze. </a:t>
            </a:r>
          </a:p>
          <a:p>
            <a:pPr marL="0" indent="0">
              <a:buNone/>
            </a:pPr>
            <a:r>
              <a:rPr lang="it-IT" dirty="0"/>
              <a:t>I materiali prodotti: corsi multimediali, FAQ, dispense, approfondimenti, </a:t>
            </a:r>
            <a:r>
              <a:rPr lang="it-IT" dirty="0" err="1"/>
              <a:t>ecc</a:t>
            </a:r>
            <a:r>
              <a:rPr lang="it-IT" dirty="0"/>
              <a:t>, concorrono a realizzare il </a:t>
            </a:r>
            <a:r>
              <a:rPr lang="it-IT" b="1" dirty="0"/>
              <a:t>database aziendale della formazione</a:t>
            </a:r>
            <a:r>
              <a:rPr lang="it-IT" dirty="0"/>
              <a:t>. Nella prossima edizione saranno a disposizione.</a:t>
            </a:r>
            <a:br>
              <a:rPr lang="it-IT" dirty="0"/>
            </a:br>
            <a:r>
              <a:rPr lang="it-IT" dirty="0"/>
              <a:t>Anche se dovesse cambiare il formatore abituale o l’esperto aziendale andasse in pensione, potremo organizzare velocemente il corso con la certezza di trasmettere i contenuti correttamente e in maniera completa.</a:t>
            </a:r>
          </a:p>
        </p:txBody>
      </p:sp>
    </p:spTree>
    <p:extLst>
      <p:ext uri="{BB962C8B-B14F-4D97-AF65-F5344CB8AC3E}">
        <p14:creationId xmlns:p14="http://schemas.microsoft.com/office/powerpoint/2010/main" val="3782681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20000">
        <p:push dir="u"/>
      </p:transition>
    </mc:Choice>
    <mc:Fallback>
      <p:transition spd="slow" advClick="0" advTm="12000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30</TotalTime>
  <Words>375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Circuito</vt:lpstr>
      <vt:lpstr>Manuale per l’organizzazione di un corso in modalità blended</vt:lpstr>
      <vt:lpstr>introduzione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Manuale per l’organizzazione di un corso in modalità blended</dc:title>
  <dc:creator>utente</dc:creator>
  <cp:lastModifiedBy>utente</cp:lastModifiedBy>
  <cp:revision>7</cp:revision>
  <dcterms:created xsi:type="dcterms:W3CDTF">2018-05-11T09:00:14Z</dcterms:created>
  <dcterms:modified xsi:type="dcterms:W3CDTF">2018-05-11T09:32:14Z</dcterms:modified>
</cp:coreProperties>
</file>