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C716-6E9F-4331-8975-BE495883367C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8DAE-A2EE-4952-A0F9-F897064E901B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76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C716-6E9F-4331-8975-BE495883367C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8DAE-A2EE-4952-A0F9-F897064E9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46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C716-6E9F-4331-8975-BE495883367C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8DAE-A2EE-4952-A0F9-F897064E9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9590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C716-6E9F-4331-8975-BE495883367C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8DAE-A2EE-4952-A0F9-F897064E901B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4830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C716-6E9F-4331-8975-BE495883367C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8DAE-A2EE-4952-A0F9-F897064E9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4046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C716-6E9F-4331-8975-BE495883367C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8DAE-A2EE-4952-A0F9-F897064E901B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1374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C716-6E9F-4331-8975-BE495883367C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8DAE-A2EE-4952-A0F9-F897064E9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4172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C716-6E9F-4331-8975-BE495883367C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8DAE-A2EE-4952-A0F9-F897064E9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4419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C716-6E9F-4331-8975-BE495883367C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8DAE-A2EE-4952-A0F9-F897064E9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9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C716-6E9F-4331-8975-BE495883367C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8DAE-A2EE-4952-A0F9-F897064E9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244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C716-6E9F-4331-8975-BE495883367C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8DAE-A2EE-4952-A0F9-F897064E9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748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C716-6E9F-4331-8975-BE495883367C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8DAE-A2EE-4952-A0F9-F897064E9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083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C716-6E9F-4331-8975-BE495883367C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8DAE-A2EE-4952-A0F9-F897064E9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84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C716-6E9F-4331-8975-BE495883367C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8DAE-A2EE-4952-A0F9-F897064E9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96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C716-6E9F-4331-8975-BE495883367C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8DAE-A2EE-4952-A0F9-F897064E9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596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C716-6E9F-4331-8975-BE495883367C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8DAE-A2EE-4952-A0F9-F897064E9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59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C716-6E9F-4331-8975-BE495883367C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8DAE-A2EE-4952-A0F9-F897064E9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354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3AAC716-6E9F-4331-8975-BE495883367C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4A18DAE-A2EE-4952-A0F9-F897064E9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4207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6236" y="2317009"/>
            <a:ext cx="8534400" cy="1913468"/>
          </a:xfrm>
        </p:spPr>
        <p:txBody>
          <a:bodyPr/>
          <a:lstStyle/>
          <a:p>
            <a:pPr algn="ctr"/>
            <a:r>
              <a:rPr lang="it-IT" dirty="0" smtClean="0">
                <a:latin typeface="OCR A Extended" panose="02010509020102010303" pitchFamily="50" charset="0"/>
              </a:rPr>
              <a:t>Manuale per l’organizzazione di un corso in modalità </a:t>
            </a:r>
            <a:r>
              <a:rPr lang="it-IT" dirty="0" err="1" smtClean="0">
                <a:latin typeface="OCR A Extended" panose="02010509020102010303" pitchFamily="50" charset="0"/>
              </a:rPr>
              <a:t>blended</a:t>
            </a:r>
            <a:endParaRPr lang="it-IT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31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>
            <a:spLocks noGrp="1"/>
          </p:cNvSpPr>
          <p:nvPr>
            <p:ph idx="1"/>
          </p:nvPr>
        </p:nvSpPr>
        <p:spPr>
          <a:xfrm>
            <a:off x="1653697" y="1236643"/>
            <a:ext cx="8534400" cy="3615267"/>
          </a:xfrm>
        </p:spPr>
        <p:txBody>
          <a:bodyPr/>
          <a:lstStyle/>
          <a:p>
            <a:r>
              <a:rPr lang="it-IT" dirty="0"/>
              <a:t>Un corso </a:t>
            </a:r>
            <a:r>
              <a:rPr lang="it-IT" dirty="0" err="1"/>
              <a:t>blended</a:t>
            </a:r>
            <a:r>
              <a:rPr lang="it-IT" dirty="0"/>
              <a:t> è un corso misto, ossia un corso che si svolge parte tramite una piattaforma e-learning, parte in presenza.</a:t>
            </a:r>
            <a:br>
              <a:rPr lang="it-IT" dirty="0"/>
            </a:br>
            <a:r>
              <a:rPr lang="it-IT" dirty="0"/>
              <a:t/>
            </a:r>
            <a:br>
              <a:rPr lang="it-IT" dirty="0"/>
            </a:br>
            <a:r>
              <a:rPr lang="it-IT" dirty="0"/>
              <a:t>Solitamente all’interno della piattaforma e-learning </a:t>
            </a:r>
            <a:r>
              <a:rPr lang="it-IT" dirty="0" smtClean="0"/>
              <a:t>vi </a:t>
            </a:r>
            <a:r>
              <a:rPr lang="it-IT" dirty="0"/>
              <a:t>sono diversi ambienti di apprendimento in cui i corsisti e i tutor possono scambiarsi e</a:t>
            </a:r>
            <a:br>
              <a:rPr lang="it-IT" dirty="0"/>
            </a:br>
            <a:r>
              <a:rPr lang="it-IT" dirty="0"/>
              <a:t>condividere materiale, interagire tra loro in modalità sincrona </a:t>
            </a:r>
            <a:r>
              <a:rPr lang="it-IT" dirty="0" smtClean="0"/>
              <a:t> </a:t>
            </a:r>
            <a:r>
              <a:rPr lang="it-IT" dirty="0"/>
              <a:t>e </a:t>
            </a:r>
            <a:r>
              <a:rPr lang="it-IT" dirty="0" smtClean="0"/>
              <a:t>asincrona, </a:t>
            </a:r>
            <a:r>
              <a:rPr lang="it-IT" dirty="0"/>
              <a:t>svolgere attività varie, seguire lezioni tramite i laboratori sincroni </a:t>
            </a:r>
            <a:r>
              <a:rPr lang="it-IT" dirty="0" smtClean="0"/>
              <a:t>o le </a:t>
            </a:r>
            <a:r>
              <a:rPr lang="it-IT" dirty="0"/>
              <a:t>videoconferenze.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458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i="1" dirty="0" err="1"/>
              <a:t>blended</a:t>
            </a:r>
            <a:r>
              <a:rPr lang="it-IT" i="1" dirty="0"/>
              <a:t> </a:t>
            </a:r>
            <a:r>
              <a:rPr lang="it-IT" i="1" dirty="0" err="1"/>
              <a:t>learning</a:t>
            </a:r>
            <a:r>
              <a:rPr lang="it-IT" i="1" dirty="0"/>
              <a:t> </a:t>
            </a:r>
            <a:r>
              <a:rPr lang="it-IT" dirty="0"/>
              <a:t>è una metodologia tesa a valorizzare, in un progetto didattico, sia i punti di forza della formazione in presenza che le specificità della formazione a distanza, in particolare della formazione in rete. </a:t>
            </a:r>
          </a:p>
          <a:p>
            <a:r>
              <a:rPr lang="it-IT" dirty="0"/>
              <a:t>Tale scelta viene ritenuta un metodo equilibrato per intervenire su processi complessi di sviluppo e cambiamento organizzativo.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163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4212" y="994271"/>
            <a:ext cx="8001000" cy="2971801"/>
          </a:xfrm>
        </p:spPr>
        <p:txBody>
          <a:bodyPr/>
          <a:lstStyle/>
          <a:p>
            <a:r>
              <a:rPr lang="it-IT" dirty="0" err="1" smtClean="0"/>
              <a:t>Modalita’</a:t>
            </a:r>
            <a:r>
              <a:rPr lang="it-IT" dirty="0" smtClean="0"/>
              <a:t> </a:t>
            </a:r>
            <a:r>
              <a:rPr lang="it-IT" dirty="0" err="1" smtClean="0"/>
              <a:t>blended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Il corso </a:t>
            </a:r>
            <a:r>
              <a:rPr lang="it-IT" dirty="0" err="1"/>
              <a:t>blended</a:t>
            </a:r>
            <a:r>
              <a:rPr lang="it-IT" dirty="0"/>
              <a:t>, per essere concluso con esito positivo, prevede una presenza minima da parte di ogni corsista che viene verificata dalla firma, per quanto riguarda gli incontri in presenza,</a:t>
            </a:r>
            <a:br>
              <a:rPr lang="it-IT" dirty="0"/>
            </a:br>
            <a:r>
              <a:rPr lang="it-IT" dirty="0"/>
              <a:t>dal tracciamento online, per quanto riguarda le attività svolte in piattaforma.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1423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13" y="1163596"/>
            <a:ext cx="11210084" cy="430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9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440675" y="132202"/>
            <a:ext cx="10301937" cy="6422834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Il </a:t>
            </a:r>
            <a:r>
              <a:rPr lang="it-IT" dirty="0" err="1" smtClean="0"/>
              <a:t>Blended</a:t>
            </a:r>
            <a:r>
              <a:rPr lang="it-IT" dirty="0" smtClean="0"/>
              <a:t> Conta quattro modalità d’utilizzo: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1</a:t>
            </a:r>
            <a:r>
              <a:rPr lang="it-IT" sz="1400" dirty="0"/>
              <a:t>. </a:t>
            </a:r>
            <a:r>
              <a:rPr lang="it-IT" sz="1400" b="1" dirty="0"/>
              <a:t>Modello a rotazione</a:t>
            </a:r>
            <a:r>
              <a:rPr lang="it-IT" sz="1400" dirty="0"/>
              <a:t>: un corso o soggetto in cui gli studenti ruotano (con uno schema che può essere fisso o a discrezione del docente) tra le modalità di apprendimento, almeno uno dei quali è online. Altre modalità possono includere attività come piccoli gruppi, gruppi di progetto, tutoraggio individuale, ricerche. Gli studenti imparano soprattutto a scuola, salvo eventuali compiti a casa</a:t>
            </a:r>
            <a:r>
              <a:rPr lang="it-IT" sz="1400" dirty="0" smtClean="0"/>
              <a:t>.</a:t>
            </a:r>
            <a:br>
              <a:rPr lang="it-IT" sz="1400" dirty="0" smtClean="0"/>
            </a:b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2</a:t>
            </a:r>
            <a:r>
              <a:rPr lang="it-IT" smtClean="0"/>
              <a:t>.</a:t>
            </a:r>
            <a:r>
              <a:rPr lang="it-IT" sz="1400"/>
              <a:t> </a:t>
            </a:r>
            <a:r>
              <a:rPr lang="it-IT" sz="1400" smtClean="0"/>
              <a:t> </a:t>
            </a:r>
            <a:r>
              <a:rPr lang="it-IT" sz="1400" b="1" dirty="0"/>
              <a:t>Modello flessibile</a:t>
            </a:r>
            <a:r>
              <a:rPr lang="it-IT" sz="1400" dirty="0"/>
              <a:t>: un corso in cui l'apprendimento on-line è la spina dorsale dell'apprendimento, anche se indirizza gli studenti anche ad attività offline. Gli studenti si muovono in maniera fluida tra le modalità di apprendimento. L'insegnante è presente in loco, e gli studenti imparano soprattutto a scuola, salvo eventuali compiti a casa. L'insegnante fornisce un supporto faccia a faccia flessibile, attraverso attività quali piccoli gruppi, progetti di gruppo, e tutoraggio individuale</a:t>
            </a:r>
            <a:r>
              <a:rPr lang="it-IT" sz="1400" dirty="0" smtClean="0"/>
              <a:t>.</a:t>
            </a:r>
            <a:br>
              <a:rPr lang="it-IT" sz="1400" dirty="0" smtClean="0"/>
            </a:b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3.</a:t>
            </a:r>
            <a:r>
              <a:rPr lang="it-IT" sz="1400" dirty="0"/>
              <a:t> </a:t>
            </a:r>
            <a:r>
              <a:rPr lang="it-IT" sz="1400" dirty="0" smtClean="0"/>
              <a:t> </a:t>
            </a:r>
            <a:r>
              <a:rPr lang="it-IT" sz="1400" b="1" dirty="0"/>
              <a:t>Modello “à la carte”</a:t>
            </a:r>
            <a:r>
              <a:rPr lang="it-IT" sz="1400" dirty="0"/>
              <a:t>: un corso che uno studente segue interamente online per accompagnare altre esperienze che lo studente sta avendo in una scuola o in un centro di apprendimento. L'insegnante è online. Gli studenti possono partecipare al corso anche a scuola. Gli studenti seguono alcuni corsi à la carte e altri faccia a faccia a scuola</a:t>
            </a:r>
            <a:r>
              <a:rPr lang="it-IT" sz="1400" dirty="0" smtClean="0"/>
              <a:t>.</a:t>
            </a:r>
            <a:br>
              <a:rPr lang="it-IT" sz="1400" dirty="0" smtClean="0"/>
            </a:b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4.</a:t>
            </a:r>
            <a:r>
              <a:rPr lang="it-IT" sz="1400" dirty="0"/>
              <a:t> </a:t>
            </a:r>
            <a:r>
              <a:rPr lang="it-IT" sz="1400" dirty="0" smtClean="0"/>
              <a:t> </a:t>
            </a:r>
            <a:r>
              <a:rPr lang="it-IT" sz="1400" b="1" dirty="0"/>
              <a:t>Modello virtuale arricchito</a:t>
            </a:r>
            <a:r>
              <a:rPr lang="it-IT" sz="1400" dirty="0"/>
              <a:t>: un corso o materia in cui gli studenti hanno richiesto sessioni di apprendimento faccia a faccia con i loro insegnanti e poi sono liberi di completare i loro corsi con attività online.</a:t>
            </a:r>
            <a:r>
              <a:rPr lang="it-IT" sz="1400" dirty="0" smtClean="0"/>
              <a:t/>
            </a:r>
            <a:br>
              <a:rPr lang="it-IT" sz="1400" dirty="0" smtClean="0"/>
            </a:b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94945865"/>
      </p:ext>
    </p:extLst>
  </p:cSld>
  <p:clrMapOvr>
    <a:masterClrMapping/>
  </p:clrMapOvr>
</p:sld>
</file>

<file path=ppt/theme/theme1.xml><?xml version="1.0" encoding="utf-8"?>
<a:theme xmlns:a="http://schemas.openxmlformats.org/drawingml/2006/main" name="Sezione">
  <a:themeElements>
    <a:clrScheme name="Sezion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48</TotalTime>
  <Words>100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Century Gothic</vt:lpstr>
      <vt:lpstr>OCR A Extended</vt:lpstr>
      <vt:lpstr>Wingdings 3</vt:lpstr>
      <vt:lpstr>Sezione</vt:lpstr>
      <vt:lpstr>Manuale per l’organizzazione di un corso in modalità blended</vt:lpstr>
      <vt:lpstr>Presentazione standard di PowerPoint</vt:lpstr>
      <vt:lpstr>Presentazione standard di PowerPoint</vt:lpstr>
      <vt:lpstr>Modalita’ blended </vt:lpstr>
      <vt:lpstr>Presentazione standard di PowerPoint</vt:lpstr>
      <vt:lpstr>Il Blended Conta quattro modalità d’utilizzo:  1. Modello a rotazione: un corso o soggetto in cui gli studenti ruotano (con uno schema che può essere fisso o a discrezione del docente) tra le modalità di apprendimento, almeno uno dei quali è online. Altre modalità possono includere attività come piccoli gruppi, gruppi di progetto, tutoraggio individuale, ricerche. Gli studenti imparano soprattutto a scuola, salvo eventuali compiti a casa.  2.  Modello flessibile: un corso in cui l'apprendimento on-line è la spina dorsale dell'apprendimento, anche se indirizza gli studenti anche ad attività offline. Gli studenti si muovono in maniera fluida tra le modalità di apprendimento. L'insegnante è presente in loco, e gli studenti imparano soprattutto a scuola, salvo eventuali compiti a casa. L'insegnante fornisce un supporto faccia a faccia flessibile, attraverso attività quali piccoli gruppi, progetti di gruppo, e tutoraggio individuale.  3.  Modello “à la carte”: un corso che uno studente segue interamente online per accompagnare altre esperienze che lo studente sta avendo in una scuola o in un centro di apprendimento. L'insegnante è online. Gli studenti possono partecipare al corso anche a scuola. Gli studenti seguono alcuni corsi à la carte e altri faccia a faccia a scuola.  4.  Modello virtuale arricchito: un corso o materia in cui gli studenti hanno richiesto sessioni di apprendimento faccia a faccia con i loro insegnanti e poi sono liberi di completare i loro corsi con attività online.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Manuale per l’organizzazione di un corso in modalità Blended</dc:title>
  <dc:creator>utente</dc:creator>
  <cp:lastModifiedBy>utente</cp:lastModifiedBy>
  <cp:revision>6</cp:revision>
  <dcterms:created xsi:type="dcterms:W3CDTF">2018-05-11T09:05:00Z</dcterms:created>
  <dcterms:modified xsi:type="dcterms:W3CDTF">2018-05-11T09:53:44Z</dcterms:modified>
</cp:coreProperties>
</file>