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60" r:id="rId6"/>
    <p:sldId id="259" r:id="rId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63F386-F55F-4278-820B-8B1DE15C192D}" type="datetimeFigureOut">
              <a:rPr lang="it-IT" smtClean="0"/>
              <a:t>11/05/2018</a:t>
            </a:fld>
            <a:endParaRPr lang="it-IT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CF62C6-7A64-4745-8A66-9F3D04BFC2EC}" type="slidenum">
              <a:rPr lang="it-IT" smtClean="0"/>
              <a:t>‹N›</a:t>
            </a:fld>
            <a:endParaRPr lang="it-IT"/>
          </a:p>
        </p:txBody>
      </p:sp>
      <p:sp>
        <p:nvSpPr>
          <p:cNvPr id="32" name="Rettangolo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ttangolo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ttangolo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ttangolo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ttangolo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56" name="Rettangolo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ttangolo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ttangolo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ttangolo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63F386-F55F-4278-820B-8B1DE15C192D}" type="datetimeFigureOut">
              <a:rPr lang="it-IT" smtClean="0"/>
              <a:t>11/05/2018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CF62C6-7A64-4745-8A66-9F3D04BFC2E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63F386-F55F-4278-820B-8B1DE15C192D}" type="datetimeFigureOut">
              <a:rPr lang="it-IT" smtClean="0"/>
              <a:t>11/05/2018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CF62C6-7A64-4745-8A66-9F3D04BFC2E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63F386-F55F-4278-820B-8B1DE15C192D}" type="datetimeFigureOut">
              <a:rPr lang="it-IT" smtClean="0"/>
              <a:t>11/05/2018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CF62C6-7A64-4745-8A66-9F3D04BFC2E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igura a mano libera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igura a mano libera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igura a mano libera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igura a mano libera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igura a mano libera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igura a mano libera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igura a mano libera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igura a mano libera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igura a mano libera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igura a mano libera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igura a mano libera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igura a mano libera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igura a mano libera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igura a mano libera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igura a mano libera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63F386-F55F-4278-820B-8B1DE15C192D}" type="datetimeFigureOut">
              <a:rPr lang="it-IT" smtClean="0"/>
              <a:t>11/05/2018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CF62C6-7A64-4745-8A66-9F3D04BFC2EC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8" name="Rettangolo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ttangolo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ttangolo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ttangolo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ttangolo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63F386-F55F-4278-820B-8B1DE15C192D}" type="datetimeFigureOut">
              <a:rPr lang="it-IT" smtClean="0"/>
              <a:t>11/05/2018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CF62C6-7A64-4745-8A66-9F3D04BFC2E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tangolo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63F386-F55F-4278-820B-8B1DE15C192D}" type="datetimeFigureOut">
              <a:rPr lang="it-IT" smtClean="0"/>
              <a:t>11/05/2018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CF62C6-7A64-4745-8A66-9F3D04BFC2EC}" type="slidenum">
              <a:rPr lang="it-IT" smtClean="0"/>
              <a:t>‹N›</a:t>
            </a:fld>
            <a:endParaRPr lang="it-IT"/>
          </a:p>
        </p:txBody>
      </p:sp>
      <p:sp>
        <p:nvSpPr>
          <p:cNvPr id="16" name="Rettangolo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ttangolo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ttangolo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ttangolo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ttangolo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ttangolo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ttangolo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ttangolo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ttangolo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63F386-F55F-4278-820B-8B1DE15C192D}" type="datetimeFigureOut">
              <a:rPr lang="it-IT" smtClean="0"/>
              <a:t>11/05/2018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CF62C6-7A64-4745-8A66-9F3D04BFC2E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63F386-F55F-4278-820B-8B1DE15C192D}" type="datetimeFigureOut">
              <a:rPr lang="it-IT" smtClean="0"/>
              <a:t>11/05/2018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CF62C6-7A64-4745-8A66-9F3D04BFC2E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63F386-F55F-4278-820B-8B1DE15C192D}" type="datetimeFigureOut">
              <a:rPr lang="it-IT" smtClean="0"/>
              <a:t>11/05/2018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CF62C6-7A64-4745-8A66-9F3D04BFC2E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Connettore 1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po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Connettore 1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it-IT" smtClean="0"/>
              <a:t>Fare clic sull'icona per inserire un'immagine</a:t>
            </a:r>
            <a:endParaRPr kumimoji="0"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grpSp>
        <p:nvGrpSpPr>
          <p:cNvPr id="14" name="Gruppo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Connettore 1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po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Connettore 1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A563F386-F55F-4278-820B-8B1DE15C192D}" type="datetimeFigureOut">
              <a:rPr lang="it-IT" smtClean="0"/>
              <a:t>11/05/2018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CCF62C6-7A64-4745-8A66-9F3D04BFC2E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tangolo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tangolo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ttangolo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ttangolo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ttangolo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ttangolo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ttangolo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ttangolo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563F386-F55F-4278-820B-8B1DE15C192D}" type="datetimeFigureOut">
              <a:rPr lang="it-IT" smtClean="0"/>
              <a:t>11/05/2018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it-IT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CCF62C6-7A64-4745-8A66-9F3D04BFC2EC}" type="slidenum">
              <a:rPr lang="it-IT" smtClean="0"/>
              <a:t>‹N›</a:t>
            </a:fld>
            <a:endParaRPr lang="it-I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285720" y="1928802"/>
            <a:ext cx="8643998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Manuale per l’organizzazione di un corso in modalità </a:t>
            </a:r>
            <a:r>
              <a:rPr lang="it-IT" sz="5400" b="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blended</a:t>
            </a:r>
            <a:endParaRPr lang="it-IT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428596" y="428604"/>
            <a:ext cx="4929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 smtClean="0"/>
              <a:t>Cos’è un corso </a:t>
            </a:r>
            <a:r>
              <a:rPr lang="it-IT" sz="3600" dirty="0" err="1" smtClean="0"/>
              <a:t>blended</a:t>
            </a:r>
            <a:r>
              <a:rPr lang="it-IT" sz="3600" dirty="0" smtClean="0"/>
              <a:t>?</a:t>
            </a:r>
            <a:endParaRPr lang="it-IT" sz="36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357158" y="1571612"/>
            <a:ext cx="635798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È un mix di ambienti d’apprendimento diversi, infatti combina il metodo tradizionale in aula con un’attività online.</a:t>
            </a:r>
          </a:p>
          <a:p>
            <a:r>
              <a:rPr lang="it-IT" sz="2800" dirty="0" smtClean="0"/>
              <a:t>Il corso </a:t>
            </a:r>
            <a:r>
              <a:rPr lang="it-IT" sz="2800" dirty="0" err="1" smtClean="0"/>
              <a:t>blended</a:t>
            </a:r>
            <a:r>
              <a:rPr lang="it-IT" sz="2800" dirty="0" smtClean="0"/>
              <a:t> può essere tenuto da uno o più tutor che realizzano le diverse sequenze del corso, seguono le attività online, offline e in presenza, verificano e valutano il materiale</a:t>
            </a:r>
            <a:br>
              <a:rPr lang="it-IT" sz="2800" dirty="0" smtClean="0"/>
            </a:br>
            <a:r>
              <a:rPr lang="it-IT" sz="2800" dirty="0" smtClean="0"/>
              <a:t>prodotto dai corsisti e le attività svolte.</a:t>
            </a:r>
            <a:br>
              <a:rPr lang="it-IT" sz="2800" dirty="0" smtClean="0"/>
            </a:br>
            <a:endParaRPr lang="it-IT" sz="2800" dirty="0"/>
          </a:p>
        </p:txBody>
      </p:sp>
      <p:pic>
        <p:nvPicPr>
          <p:cNvPr id="6" name="Immagine 5" descr="220px-Blended-learning-methodolo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702" y="428604"/>
            <a:ext cx="2011680" cy="192938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5720" y="428604"/>
            <a:ext cx="7500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smtClean="0"/>
              <a:t>Perché fare un corso in modalità </a:t>
            </a:r>
            <a:r>
              <a:rPr lang="it-IT" sz="3200" dirty="0" err="1" smtClean="0"/>
              <a:t>blended</a:t>
            </a:r>
            <a:r>
              <a:rPr lang="it-IT" sz="3200" dirty="0" smtClean="0"/>
              <a:t>?</a:t>
            </a:r>
            <a:endParaRPr lang="it-IT" sz="32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57158" y="1071546"/>
            <a:ext cx="800105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800" dirty="0" smtClean="0"/>
          </a:p>
          <a:p>
            <a:pPr>
              <a:buFont typeface="Arial" pitchFamily="34" charset="0"/>
              <a:buChar char="•"/>
            </a:pPr>
            <a:r>
              <a:rPr lang="it-IT" sz="2800" dirty="0" smtClean="0"/>
              <a:t> C’è un maggiore utilizzo della tecnologia.</a:t>
            </a:r>
          </a:p>
          <a:p>
            <a:pPr>
              <a:buFont typeface="Arial" pitchFamily="34" charset="0"/>
              <a:buChar char="•"/>
            </a:pPr>
            <a:r>
              <a:rPr lang="it-IT" sz="2800" dirty="0"/>
              <a:t> </a:t>
            </a:r>
            <a:r>
              <a:rPr lang="it-IT" sz="2800" dirty="0" smtClean="0"/>
              <a:t>Condivisione immediata del proprio artefatto.</a:t>
            </a:r>
          </a:p>
          <a:p>
            <a:pPr>
              <a:buFont typeface="Arial" pitchFamily="34" charset="0"/>
              <a:buChar char="•"/>
            </a:pPr>
            <a:r>
              <a:rPr lang="it-IT" sz="2800" dirty="0"/>
              <a:t> </a:t>
            </a:r>
            <a:r>
              <a:rPr lang="it-IT" sz="2800" dirty="0" smtClean="0"/>
              <a:t>Possibilità di lavoro da casa.</a:t>
            </a:r>
          </a:p>
          <a:p>
            <a:pPr>
              <a:buFont typeface="Arial" pitchFamily="34" charset="0"/>
              <a:buChar char="•"/>
            </a:pPr>
            <a:r>
              <a:rPr lang="it-IT" sz="2800" dirty="0"/>
              <a:t> </a:t>
            </a:r>
            <a:r>
              <a:rPr lang="it-IT" sz="2800" dirty="0" smtClean="0"/>
              <a:t>Esperienza di </a:t>
            </a:r>
            <a:r>
              <a:rPr lang="it-IT" sz="2800" dirty="0" err="1" smtClean="0"/>
              <a:t>teamworking</a:t>
            </a:r>
            <a:r>
              <a:rPr lang="it-IT" sz="28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it-IT" sz="2800" dirty="0"/>
              <a:t>Flessibilità nella divisione del tuo </a:t>
            </a:r>
            <a:r>
              <a:rPr lang="it-IT" sz="2800" dirty="0" smtClean="0"/>
              <a:t>tempo.</a:t>
            </a:r>
            <a:endParaRPr lang="it-IT" sz="2800" dirty="0"/>
          </a:p>
          <a:p>
            <a:pPr>
              <a:buFont typeface="Arial" pitchFamily="34" charset="0"/>
              <a:buChar char="•"/>
            </a:pPr>
            <a:endParaRPr lang="it-IT" dirty="0"/>
          </a:p>
        </p:txBody>
      </p:sp>
      <p:pic>
        <p:nvPicPr>
          <p:cNvPr id="4" name="Immagine 3" descr="apprendimento-misto-blended-learn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728" y="4528378"/>
            <a:ext cx="6072230" cy="23296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5720" y="428604"/>
            <a:ext cx="7215238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smtClean="0"/>
              <a:t>Svantaggi rispetto ad un corso normale:</a:t>
            </a:r>
          </a:p>
          <a:p>
            <a:endParaRPr lang="it-IT" sz="3200" dirty="0" smtClean="0"/>
          </a:p>
          <a:p>
            <a:pPr>
              <a:buFont typeface="Arial" pitchFamily="34" charset="0"/>
              <a:buChar char="•"/>
            </a:pPr>
            <a:r>
              <a:rPr lang="it-IT" sz="3200" dirty="0"/>
              <a:t> </a:t>
            </a:r>
            <a:r>
              <a:rPr lang="it-IT" sz="3200" dirty="0" smtClean="0"/>
              <a:t>Mancanza di interazioni fisiche </a:t>
            </a:r>
          </a:p>
          <a:p>
            <a:pPr>
              <a:buFont typeface="Arial" pitchFamily="34" charset="0"/>
              <a:buChar char="•"/>
            </a:pPr>
            <a:r>
              <a:rPr lang="it-IT" sz="3200" dirty="0"/>
              <a:t> </a:t>
            </a:r>
            <a:r>
              <a:rPr lang="it-IT" sz="3200" dirty="0" smtClean="0"/>
              <a:t>Necessità di una connessione ad internet</a:t>
            </a:r>
          </a:p>
          <a:p>
            <a:pPr>
              <a:buFont typeface="Arial" pitchFamily="34" charset="0"/>
              <a:buChar char="•"/>
            </a:pPr>
            <a:r>
              <a:rPr lang="it-IT" sz="3200" dirty="0"/>
              <a:t> Riduzione della competizione con gli altri </a:t>
            </a:r>
            <a:r>
              <a:rPr lang="it-IT" sz="3200" dirty="0" smtClean="0"/>
              <a:t>studenti.</a:t>
            </a:r>
          </a:p>
          <a:p>
            <a:pPr>
              <a:buFont typeface="Arial" pitchFamily="34" charset="0"/>
              <a:buChar char="•"/>
            </a:pPr>
            <a:r>
              <a:rPr lang="it-IT" sz="3200" dirty="0"/>
              <a:t> </a:t>
            </a:r>
            <a:r>
              <a:rPr lang="it-IT" sz="3200" dirty="0" smtClean="0"/>
              <a:t>Mancanza di concentrazione.</a:t>
            </a:r>
          </a:p>
          <a:p>
            <a:endParaRPr lang="it-IT" dirty="0"/>
          </a:p>
        </p:txBody>
      </p:sp>
      <p:pic>
        <p:nvPicPr>
          <p:cNvPr id="3" name="Immagine 2" descr="fondazione-telecom-italia-e-anp-insieme-per-linnovazione-didattica-nella-scuola-italiana--ANP_didattic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29322" y="4500570"/>
            <a:ext cx="2438400" cy="18196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428604"/>
            <a:ext cx="7358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/>
              <a:t>Come formare un gruppo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285720" y="2071678"/>
            <a:ext cx="6643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3600" dirty="0" smtClean="0"/>
              <a:t> Il gruppo deve essere piccolo.</a:t>
            </a:r>
          </a:p>
          <a:p>
            <a:pPr>
              <a:buFont typeface="Arial" pitchFamily="34" charset="0"/>
              <a:buChar char="•"/>
            </a:pPr>
            <a:r>
              <a:rPr lang="it-IT" sz="3600" dirty="0"/>
              <a:t> </a:t>
            </a:r>
            <a:r>
              <a:rPr lang="it-IT" sz="3600" dirty="0" smtClean="0"/>
              <a:t>I membri del gruppo devono andare d’accordo.</a:t>
            </a:r>
          </a:p>
          <a:p>
            <a:pPr>
              <a:buFont typeface="Arial" pitchFamily="34" charset="0"/>
              <a:buChar char="•"/>
            </a:pPr>
            <a:r>
              <a:rPr lang="it-IT" sz="3600" dirty="0"/>
              <a:t> </a:t>
            </a:r>
            <a:r>
              <a:rPr lang="it-IT" sz="3600" dirty="0" smtClean="0"/>
              <a:t>Deve esserci impegno costante da ogni membro del gruppo.</a:t>
            </a:r>
          </a:p>
          <a:p>
            <a:pPr>
              <a:buFont typeface="Arial" pitchFamily="34" charset="0"/>
              <a:buChar char="•"/>
            </a:pPr>
            <a:r>
              <a:rPr lang="it-IT" sz="3600" dirty="0"/>
              <a:t> </a:t>
            </a:r>
            <a:r>
              <a:rPr lang="it-IT" sz="3600" dirty="0" smtClean="0"/>
              <a:t>I componenti del gruppo devono saper collaborare.</a:t>
            </a:r>
            <a:endParaRPr lang="it-IT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5720" y="285728"/>
            <a:ext cx="10072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/>
              <a:t>Esempi di siti dove fare dei corsi </a:t>
            </a:r>
            <a:r>
              <a:rPr lang="it-IT" sz="4000" dirty="0" err="1" smtClean="0"/>
              <a:t>blended</a:t>
            </a:r>
            <a:endParaRPr lang="it-IT" sz="40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785786" y="2214554"/>
            <a:ext cx="4500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smtClean="0"/>
              <a:t>PSSE</a:t>
            </a:r>
            <a:endParaRPr lang="it-IT" sz="32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714480" y="3643314"/>
            <a:ext cx="1714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 smtClean="0"/>
              <a:t>GitHub</a:t>
            </a:r>
            <a:endParaRPr lang="it-IT" sz="3200" dirty="0" smtClean="0"/>
          </a:p>
        </p:txBody>
      </p:sp>
      <p:sp>
        <p:nvSpPr>
          <p:cNvPr id="5" name="CasellaDiTesto 4"/>
          <p:cNvSpPr txBox="1"/>
          <p:nvPr/>
        </p:nvSpPr>
        <p:spPr>
          <a:xfrm>
            <a:off x="714348" y="5429264"/>
            <a:ext cx="2857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smtClean="0"/>
              <a:t>Google Drive</a:t>
            </a:r>
          </a:p>
        </p:txBody>
      </p:sp>
      <p:pic>
        <p:nvPicPr>
          <p:cNvPr id="6" name="Immagine 5" descr="pBeeJQDQ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686" y="1214422"/>
            <a:ext cx="2357454" cy="2357454"/>
          </a:xfrm>
          <a:prstGeom prst="rect">
            <a:avLst/>
          </a:prstGeom>
        </p:spPr>
      </p:pic>
      <p:pic>
        <p:nvPicPr>
          <p:cNvPr id="7" name="Immagine 6" descr="1184px-Google_Drive_Logo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0694" y="3714752"/>
            <a:ext cx="3143304" cy="2713224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71</TotalTime>
  <Words>184</Words>
  <Application>Microsoft Office PowerPoint</Application>
  <PresentationFormat>Presentazione su schermo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7" baseType="lpstr">
      <vt:lpstr>Metro</vt:lpstr>
      <vt:lpstr>Diapositiva 1</vt:lpstr>
      <vt:lpstr>Diapositiva 2</vt:lpstr>
      <vt:lpstr>Diapositiva 3</vt:lpstr>
      <vt:lpstr>Diapositiva 4</vt:lpstr>
      <vt:lpstr>Diapositiva 5</vt:lpstr>
      <vt:lpstr>Diapositiva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Diego Di Bona</dc:creator>
  <cp:lastModifiedBy>Diego Di Bona</cp:lastModifiedBy>
  <cp:revision>8</cp:revision>
  <dcterms:created xsi:type="dcterms:W3CDTF">2018-05-11T08:55:42Z</dcterms:created>
  <dcterms:modified xsi:type="dcterms:W3CDTF">2018-05-11T10:07:33Z</dcterms:modified>
</cp:coreProperties>
</file>