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Syncopate"/>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yncopate-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Syncopate-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i.imgur.com/PgYKaSd.jpg" TargetMode="External"/><Relationship Id="rId4" Type="http://schemas.openxmlformats.org/officeDocument/2006/relationships/hyperlink" Target="http://stackoverflow.com/questions/14171856/javafx-2-circle-path-for-animation" TargetMode="External"/><Relationship Id="rId5" Type="http://schemas.openxmlformats.org/officeDocument/2006/relationships/hyperlink" Target="http://hyperphysics.phy-astr.gsu.edu/hbase/kepler.html" TargetMode="External"/><Relationship Id="rId6" Type="http://schemas.openxmlformats.org/officeDocument/2006/relationships/hyperlink" Target="http://www.softschools.com/math/calculus/writing_the_equation_of_an_ellipse/" TargetMode="External"/><Relationship Id="rId7"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892975" y="302350"/>
            <a:ext cx="4534200" cy="3175200"/>
          </a:xfrm>
          <a:prstGeom prst="rect">
            <a:avLst/>
          </a:prstGeom>
        </p:spPr>
        <p:txBody>
          <a:bodyPr anchorCtr="0" anchor="b" bIns="91425" lIns="91425" rIns="91425" tIns="91425">
            <a:noAutofit/>
          </a:bodyPr>
          <a:lstStyle/>
          <a:p>
            <a:pPr lvl="0" rtl="0" algn="r">
              <a:spcBef>
                <a:spcPts val="0"/>
              </a:spcBef>
              <a:buNone/>
            </a:pPr>
            <a:r>
              <a:rPr lang="en"/>
              <a:t>CSCI205 </a:t>
            </a:r>
          </a:p>
          <a:p>
            <a:pPr lvl="0" rtl="0" algn="r">
              <a:spcBef>
                <a:spcPts val="0"/>
              </a:spcBef>
              <a:buNone/>
            </a:pPr>
            <a:r>
              <a:rPr lang="en"/>
              <a:t>Final Project</a:t>
            </a:r>
          </a:p>
          <a:p>
            <a:pPr lvl="0" algn="r">
              <a:spcBef>
                <a:spcPts val="0"/>
              </a:spcBef>
              <a:buNone/>
            </a:pPr>
            <a:r>
              <a:rPr lang="en" sz="3600"/>
              <a:t>Solar System Simulator</a:t>
            </a:r>
          </a:p>
        </p:txBody>
      </p:sp>
      <p:sp>
        <p:nvSpPr>
          <p:cNvPr id="68" name="Shape 68"/>
          <p:cNvSpPr txBox="1"/>
          <p:nvPr>
            <p:ph idx="1" type="subTitle"/>
          </p:nvPr>
        </p:nvSpPr>
        <p:spPr>
          <a:xfrm>
            <a:off x="4817125" y="3753725"/>
            <a:ext cx="3694500" cy="763500"/>
          </a:xfrm>
          <a:prstGeom prst="rect">
            <a:avLst/>
          </a:prstGeom>
        </p:spPr>
        <p:txBody>
          <a:bodyPr anchorCtr="0" anchor="t" bIns="91425" lIns="91425" rIns="91425" tIns="91425">
            <a:noAutofit/>
          </a:bodyPr>
          <a:lstStyle/>
          <a:p>
            <a:pPr lvl="0">
              <a:spcBef>
                <a:spcPts val="0"/>
              </a:spcBef>
              <a:buNone/>
            </a:pPr>
            <a:r>
              <a:rPr lang="en"/>
              <a:t>b</a:t>
            </a:r>
            <a:r>
              <a:rPr lang="en"/>
              <a:t>y Gabe Gomez, Zach Brill, John Venditti, and Tyler DiBartolo</a:t>
            </a:r>
          </a:p>
        </p:txBody>
      </p:sp>
      <p:pic>
        <p:nvPicPr>
          <p:cNvPr id="69" name="Shape 69"/>
          <p:cNvPicPr preferRelativeResize="0"/>
          <p:nvPr/>
        </p:nvPicPr>
        <p:blipFill>
          <a:blip r:embed="rId3">
            <a:alphaModFix/>
          </a:blip>
          <a:stretch>
            <a:fillRect/>
          </a:stretch>
        </p:blipFill>
        <p:spPr>
          <a:xfrm rot="-1364791">
            <a:off x="755524" y="231562"/>
            <a:ext cx="3955572" cy="42769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Things to Add in Version 2.0</a:t>
            </a:r>
          </a:p>
          <a:p>
            <a:pPr lvl="0">
              <a:spcBef>
                <a:spcPts val="0"/>
              </a:spcBef>
              <a:buNone/>
            </a:pPr>
            <a:r>
              <a:t/>
            </a:r>
            <a:endParaRPr/>
          </a:p>
        </p:txBody>
      </p:sp>
      <p:sp>
        <p:nvSpPr>
          <p:cNvPr id="135" name="Shape 135"/>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Ability to add moons to planet</a:t>
            </a:r>
          </a:p>
          <a:p>
            <a:pPr indent="-228600" lvl="1" marL="914400" rtl="0">
              <a:spcBef>
                <a:spcPts val="0"/>
              </a:spcBef>
            </a:pPr>
            <a:r>
              <a:rPr lang="en"/>
              <a:t>Give planets the moons that they have revolving around them and the paths that they would have while revolving around the planets</a:t>
            </a:r>
          </a:p>
          <a:p>
            <a:pPr indent="-228600" lvl="0" marL="457200" rtl="0">
              <a:spcBef>
                <a:spcPts val="0"/>
              </a:spcBef>
            </a:pPr>
            <a:r>
              <a:rPr lang="en"/>
              <a:t>More of a physics simulator feel</a:t>
            </a:r>
          </a:p>
          <a:p>
            <a:pPr indent="-228600" lvl="1" marL="914400" rtl="0">
              <a:spcBef>
                <a:spcPts val="0"/>
              </a:spcBef>
            </a:pPr>
            <a:r>
              <a:rPr lang="en"/>
              <a:t>Let the user decide on most of the aspects of the model’s state (ie. the gravitational constant, other physical constants) </a:t>
            </a:r>
          </a:p>
          <a:p>
            <a:pPr indent="-228600" lvl="0" marL="457200" rtl="0">
              <a:spcBef>
                <a:spcPts val="0"/>
              </a:spcBef>
            </a:pPr>
            <a:r>
              <a:rPr lang="en"/>
              <a:t>Ability to create a solar system model</a:t>
            </a:r>
          </a:p>
          <a:p>
            <a:pPr indent="-228600" lvl="1" marL="914400" rtl="0">
              <a:spcBef>
                <a:spcPts val="0"/>
              </a:spcBef>
            </a:pPr>
            <a:r>
              <a:rPr lang="en"/>
              <a:t>Give the user the option to create their own solar system model with their own created planets, proper information, and user chosen planet locations and paths</a:t>
            </a:r>
          </a:p>
        </p:txBody>
      </p:sp>
      <p:pic>
        <p:nvPicPr>
          <p:cNvPr id="136" name="Shape 136"/>
          <p:cNvPicPr preferRelativeResize="0"/>
          <p:nvPr/>
        </p:nvPicPr>
        <p:blipFill>
          <a:blip r:embed="rId3">
            <a:alphaModFix/>
          </a:blip>
          <a:stretch>
            <a:fillRect/>
          </a:stretch>
        </p:blipFill>
        <p:spPr>
          <a:xfrm>
            <a:off x="6460876" y="93250"/>
            <a:ext cx="1031050" cy="2136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Resources and Links</a:t>
            </a:r>
          </a:p>
          <a:p>
            <a:pPr lvl="0">
              <a:spcBef>
                <a:spcPts val="0"/>
              </a:spcBef>
              <a:buNone/>
            </a:pPr>
            <a:r>
              <a:t/>
            </a:r>
            <a:endParaRPr/>
          </a:p>
        </p:txBody>
      </p:sp>
      <p:sp>
        <p:nvSpPr>
          <p:cNvPr id="142" name="Shape 142"/>
          <p:cNvSpPr txBox="1"/>
          <p:nvPr>
            <p:ph idx="1" type="body"/>
          </p:nvPr>
        </p:nvSpPr>
        <p:spPr>
          <a:xfrm>
            <a:off x="471900" y="1919075"/>
            <a:ext cx="8222100" cy="2961600"/>
          </a:xfrm>
          <a:prstGeom prst="rect">
            <a:avLst/>
          </a:prstGeom>
        </p:spPr>
        <p:txBody>
          <a:bodyPr anchorCtr="0" anchor="t" bIns="91425" lIns="91425" rIns="91425" tIns="91425">
            <a:noAutofit/>
          </a:bodyPr>
          <a:lstStyle/>
          <a:p>
            <a:pPr lvl="0">
              <a:spcBef>
                <a:spcPts val="0"/>
              </a:spcBef>
              <a:buNone/>
            </a:pPr>
            <a:r>
              <a:rPr b="1" lang="en"/>
              <a:t>Background Photo</a:t>
            </a:r>
            <a:r>
              <a:rPr lang="en"/>
              <a:t>:  </a:t>
            </a:r>
            <a:r>
              <a:rPr lang="en" u="sng">
                <a:solidFill>
                  <a:schemeClr val="hlink"/>
                </a:solidFill>
                <a:hlinkClick r:id="rId3"/>
              </a:rPr>
              <a:t>http://i.imgur.com/PgYKaSd.jpg</a:t>
            </a:r>
          </a:p>
          <a:p>
            <a:pPr lvl="0">
              <a:spcBef>
                <a:spcPts val="0"/>
              </a:spcBef>
              <a:buNone/>
            </a:pPr>
            <a:r>
              <a:rPr b="1" lang="en"/>
              <a:t>Formulas and Algorithms (Concise)</a:t>
            </a:r>
            <a:r>
              <a:rPr lang="en"/>
              <a:t>:</a:t>
            </a:r>
          </a:p>
          <a:p>
            <a:pPr lvl="0">
              <a:spcBef>
                <a:spcPts val="0"/>
              </a:spcBef>
              <a:buNone/>
            </a:pPr>
            <a:r>
              <a:rPr lang="en" sz="1600" u="sng">
                <a:solidFill>
                  <a:schemeClr val="hlink"/>
                </a:solidFill>
                <a:hlinkClick r:id="rId4"/>
              </a:rPr>
              <a:t>http://stackoverflow.com/questions/14171856/javafx-2-circle-path-for-animation</a:t>
            </a:r>
          </a:p>
          <a:p>
            <a:pPr lvl="0">
              <a:spcBef>
                <a:spcPts val="0"/>
              </a:spcBef>
              <a:buNone/>
            </a:pPr>
            <a:r>
              <a:rPr lang="en" sz="1600" u="sng">
                <a:solidFill>
                  <a:schemeClr val="hlink"/>
                </a:solidFill>
                <a:hlinkClick r:id="rId5"/>
              </a:rPr>
              <a:t>http://hyperphysics.phy-astr.gsu.edu/hbase/kepler.html</a:t>
            </a:r>
          </a:p>
          <a:p>
            <a:pPr lvl="0">
              <a:spcBef>
                <a:spcPts val="0"/>
              </a:spcBef>
              <a:buNone/>
            </a:pPr>
            <a:r>
              <a:rPr lang="en" sz="1600" u="sng">
                <a:solidFill>
                  <a:schemeClr val="hlink"/>
                </a:solidFill>
                <a:hlinkClick r:id="rId6"/>
              </a:rPr>
              <a:t>http://www.softschools.com/math/calculus/writing_the_equation_of_an_ellipse/</a:t>
            </a:r>
          </a:p>
          <a:p>
            <a:pPr lvl="0">
              <a:spcBef>
                <a:spcPts val="0"/>
              </a:spcBef>
              <a:buNone/>
            </a:pPr>
            <a:r>
              <a:rPr lang="en" sz="1600"/>
              <a:t>(</a:t>
            </a:r>
            <a:r>
              <a:rPr b="1" lang="en" sz="1600"/>
              <a:t>Note</a:t>
            </a:r>
            <a:r>
              <a:rPr lang="en" sz="1600"/>
              <a:t>: Full list of external references can be found in UsefulEquations.txt)</a:t>
            </a:r>
          </a:p>
        </p:txBody>
      </p:sp>
      <p:pic>
        <p:nvPicPr>
          <p:cNvPr id="143" name="Shape 143"/>
          <p:cNvPicPr preferRelativeResize="0"/>
          <p:nvPr/>
        </p:nvPicPr>
        <p:blipFill>
          <a:blip r:embed="rId7">
            <a:alphaModFix/>
          </a:blip>
          <a:stretch>
            <a:fillRect/>
          </a:stretch>
        </p:blipFill>
        <p:spPr>
          <a:xfrm>
            <a:off x="5827824" y="-72050"/>
            <a:ext cx="3169674" cy="3169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71900" y="438175"/>
            <a:ext cx="8222100" cy="1068300"/>
          </a:xfrm>
          <a:prstGeom prst="rect">
            <a:avLst/>
          </a:prstGeom>
        </p:spPr>
        <p:txBody>
          <a:bodyPr anchorCtr="0" anchor="b" bIns="91425" lIns="91425" rIns="91425" tIns="91425">
            <a:noAutofit/>
          </a:bodyPr>
          <a:lstStyle/>
          <a:p>
            <a:pPr lvl="0">
              <a:spcBef>
                <a:spcPts val="0"/>
              </a:spcBef>
              <a:buNone/>
            </a:pPr>
            <a:r>
              <a:rPr lang="en"/>
              <a:t>Our Purpose</a:t>
            </a:r>
          </a:p>
          <a:p>
            <a:pPr lvl="0">
              <a:spcBef>
                <a:spcPts val="0"/>
              </a:spcBef>
              <a:buNone/>
            </a:pPr>
            <a:r>
              <a:t/>
            </a:r>
            <a:endParaRPr/>
          </a:p>
        </p:txBody>
      </p:sp>
      <p:sp>
        <p:nvSpPr>
          <p:cNvPr id="75" name="Shape 75"/>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We didn’t want to make a game per se; rather, we wanted to make an interactive application that could be both graphically complex and educational in some regards.</a:t>
            </a:r>
          </a:p>
          <a:p>
            <a:pPr indent="-228600" lvl="0" marL="457200" rtl="0">
              <a:spcBef>
                <a:spcPts val="0"/>
              </a:spcBef>
            </a:pPr>
            <a:r>
              <a:rPr lang="en"/>
              <a:t>We all liked the idea of working on a project that would be very math-oriented, where the significant part of the tasks required would be related to coding the model being represented - and not focused necessarily on data parsing or artificial intelligence.</a:t>
            </a:r>
          </a:p>
          <a:p>
            <a:pPr indent="-228600" lvl="0" marL="457200">
              <a:spcBef>
                <a:spcPts val="0"/>
              </a:spcBef>
            </a:pPr>
            <a:r>
              <a:rPr lang="en"/>
              <a:t>With the above points in mind, we decided on a Solar System Simulator (SSS).</a:t>
            </a:r>
          </a:p>
        </p:txBody>
      </p:sp>
      <p:pic>
        <p:nvPicPr>
          <p:cNvPr id="76" name="Shape 76"/>
          <p:cNvPicPr preferRelativeResize="0"/>
          <p:nvPr/>
        </p:nvPicPr>
        <p:blipFill>
          <a:blip r:embed="rId3">
            <a:alphaModFix/>
          </a:blip>
          <a:stretch>
            <a:fillRect/>
          </a:stretch>
        </p:blipFill>
        <p:spPr>
          <a:xfrm>
            <a:off x="7541725" y="119048"/>
            <a:ext cx="1602274" cy="1458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Some Background Information</a:t>
            </a:r>
          </a:p>
          <a:p>
            <a:pPr lvl="0">
              <a:spcBef>
                <a:spcPts val="0"/>
              </a:spcBef>
              <a:buNone/>
            </a:pPr>
            <a:r>
              <a:t/>
            </a:r>
            <a:endParaRPr/>
          </a:p>
        </p:txBody>
      </p:sp>
      <p:sp>
        <p:nvSpPr>
          <p:cNvPr id="82" name="Shape 82"/>
          <p:cNvSpPr txBox="1"/>
          <p:nvPr>
            <p:ph idx="1" type="body"/>
          </p:nvPr>
        </p:nvSpPr>
        <p:spPr>
          <a:xfrm>
            <a:off x="471900" y="1838175"/>
            <a:ext cx="8222100" cy="3163800"/>
          </a:xfrm>
          <a:prstGeom prst="rect">
            <a:avLst/>
          </a:prstGeom>
        </p:spPr>
        <p:txBody>
          <a:bodyPr anchorCtr="0" anchor="t" bIns="91425" lIns="91425" rIns="91425" tIns="91425">
            <a:noAutofit/>
          </a:bodyPr>
          <a:lstStyle/>
          <a:p>
            <a:pPr indent="-228600" lvl="0" marL="457200" rtl="0">
              <a:spcBef>
                <a:spcPts val="0"/>
              </a:spcBef>
            </a:pPr>
            <a:r>
              <a:rPr lang="en"/>
              <a:t>For our project, we have been creating an orbital simulator based off of the planets within our own solar system. </a:t>
            </a:r>
          </a:p>
          <a:p>
            <a:pPr indent="-228600" lvl="0" marL="457200" rtl="0">
              <a:spcBef>
                <a:spcPts val="0"/>
              </a:spcBef>
            </a:pPr>
            <a:r>
              <a:rPr lang="en"/>
              <a:t>Terms associated with project : </a:t>
            </a:r>
          </a:p>
          <a:p>
            <a:pPr indent="-298450" lvl="1" marL="914400" rtl="0">
              <a:spcBef>
                <a:spcPts val="0"/>
              </a:spcBef>
              <a:buSzPct val="100000"/>
            </a:pPr>
            <a:r>
              <a:rPr lang="en" sz="1100"/>
              <a:t>Period : How long a planet takes to revolve around the sun in Earth years</a:t>
            </a:r>
          </a:p>
          <a:p>
            <a:pPr indent="-298450" lvl="1" marL="914400" rtl="0">
              <a:spcBef>
                <a:spcPts val="0"/>
              </a:spcBef>
              <a:buSzPct val="100000"/>
            </a:pPr>
            <a:r>
              <a:rPr lang="en" sz="1100"/>
              <a:t>Semi-Minor Axis : Shortest radius of the ellipse in AU (Astronomical Units), but kilometer representation is put into constructor.</a:t>
            </a:r>
          </a:p>
          <a:p>
            <a:pPr indent="-298450" lvl="1" marL="914400" rtl="0">
              <a:spcBef>
                <a:spcPts val="0"/>
              </a:spcBef>
              <a:buSzPct val="100000"/>
            </a:pPr>
            <a:r>
              <a:rPr lang="en" sz="1100"/>
              <a:t>Semi-Major Axis : Longest radius of the ellipse and the average distance from the sun in AU, but kilometer representation is put into constructor</a:t>
            </a:r>
          </a:p>
          <a:p>
            <a:pPr indent="-298450" lvl="1" marL="914400" rtl="0">
              <a:spcBef>
                <a:spcPts val="0"/>
              </a:spcBef>
              <a:buSzPct val="100000"/>
            </a:pPr>
            <a:r>
              <a:rPr lang="en" sz="1100"/>
              <a:t>Eccentricity : How ovular an ellipse is. If 0, ellipse is a circle. If between 0 and 1, elliptical. If equal to 1, then it is a parabolic escape orbit. If greater than 1, then it has a hyperbolic orbit. (Unitless)</a:t>
            </a:r>
          </a:p>
          <a:p>
            <a:pPr indent="-298450" lvl="1" marL="914400" rtl="0">
              <a:spcBef>
                <a:spcPts val="0"/>
              </a:spcBef>
              <a:buSzPct val="100000"/>
            </a:pPr>
            <a:r>
              <a:rPr lang="en" sz="1100"/>
              <a:t>Planet radius : the radius of a planet in kilometers</a:t>
            </a:r>
          </a:p>
          <a:p>
            <a:pPr indent="-298450" lvl="1" marL="914400" rtl="0">
              <a:spcBef>
                <a:spcPts val="0"/>
              </a:spcBef>
              <a:buSzPct val="100000"/>
            </a:pPr>
            <a:r>
              <a:rPr lang="en" sz="1100"/>
              <a:t>Mass : Amount of matter within the planet in kilograms</a:t>
            </a:r>
          </a:p>
          <a:p>
            <a:pPr indent="-298450" lvl="1" marL="914400" rtl="0">
              <a:spcBef>
                <a:spcPts val="0"/>
              </a:spcBef>
              <a:buSzPct val="100000"/>
            </a:pPr>
            <a:r>
              <a:rPr lang="en" sz="1100"/>
              <a:t>Apoapsis : Planet’s farthest distance from the sun in units similar to semi-minor/major axis</a:t>
            </a:r>
          </a:p>
          <a:p>
            <a:pPr indent="-298450" lvl="1" marL="914400" rtl="0">
              <a:spcBef>
                <a:spcPts val="0"/>
              </a:spcBef>
              <a:buSzPct val="100000"/>
            </a:pPr>
            <a:r>
              <a:rPr lang="en" sz="1100"/>
              <a:t>Periapsis : Planets’ closest distance from the sun in units similar to above</a:t>
            </a:r>
          </a:p>
        </p:txBody>
      </p:sp>
      <p:pic>
        <p:nvPicPr>
          <p:cNvPr id="83" name="Shape 83"/>
          <p:cNvPicPr preferRelativeResize="0"/>
          <p:nvPr/>
        </p:nvPicPr>
        <p:blipFill>
          <a:blip r:embed="rId3">
            <a:alphaModFix/>
          </a:blip>
          <a:stretch>
            <a:fillRect/>
          </a:stretch>
        </p:blipFill>
        <p:spPr>
          <a:xfrm>
            <a:off x="7541725" y="133448"/>
            <a:ext cx="1602274" cy="1458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Initial Challenges and </a:t>
            </a:r>
          </a:p>
          <a:p>
            <a:pPr lvl="0">
              <a:spcBef>
                <a:spcPts val="0"/>
              </a:spcBef>
              <a:buNone/>
            </a:pPr>
            <a:r>
              <a:rPr lang="en"/>
              <a:t>Project Importance/Motivation :</a:t>
            </a:r>
          </a:p>
        </p:txBody>
      </p:sp>
      <p:sp>
        <p:nvSpPr>
          <p:cNvPr id="89" name="Shape 89"/>
          <p:cNvSpPr txBox="1"/>
          <p:nvPr>
            <p:ph idx="1" type="body"/>
          </p:nvPr>
        </p:nvSpPr>
        <p:spPr>
          <a:xfrm>
            <a:off x="471900" y="1831450"/>
            <a:ext cx="8222100" cy="3271500"/>
          </a:xfrm>
          <a:prstGeom prst="rect">
            <a:avLst/>
          </a:prstGeom>
        </p:spPr>
        <p:txBody>
          <a:bodyPr anchorCtr="0" anchor="t" bIns="91425" lIns="91425" rIns="91425" tIns="91425">
            <a:noAutofit/>
          </a:bodyPr>
          <a:lstStyle/>
          <a:p>
            <a:pPr indent="-228600" lvl="0" marL="457200" rtl="0">
              <a:spcBef>
                <a:spcPts val="0"/>
              </a:spcBef>
            </a:pPr>
            <a:r>
              <a:rPr lang="en"/>
              <a:t>From the start, we knew that the majority of our work would lie in adapting physics formulas to work with algorithms that take care of:</a:t>
            </a:r>
          </a:p>
          <a:p>
            <a:pPr indent="-228600" lvl="1" marL="914400" rtl="0">
              <a:spcBef>
                <a:spcPts val="0"/>
              </a:spcBef>
            </a:pPr>
            <a:r>
              <a:rPr lang="en"/>
              <a:t>determining orbit patterns,</a:t>
            </a:r>
          </a:p>
          <a:p>
            <a:pPr indent="-228600" lvl="1" marL="914400" rtl="0">
              <a:spcBef>
                <a:spcPts val="0"/>
              </a:spcBef>
            </a:pPr>
            <a:r>
              <a:rPr lang="en"/>
              <a:t>executing single planet movement,</a:t>
            </a:r>
          </a:p>
          <a:p>
            <a:pPr indent="-228600" lvl="1" marL="914400" rtl="0">
              <a:spcBef>
                <a:spcPts val="0"/>
              </a:spcBef>
            </a:pPr>
            <a:r>
              <a:rPr lang="en"/>
              <a:t>carrying out synchronous movement of multiple planets,</a:t>
            </a:r>
          </a:p>
          <a:p>
            <a:pPr indent="-228600" lvl="1" marL="914400" rtl="0">
              <a:spcBef>
                <a:spcPts val="0"/>
              </a:spcBef>
            </a:pPr>
            <a:r>
              <a:rPr lang="en"/>
              <a:t>a</a:t>
            </a:r>
            <a:r>
              <a:rPr lang="en"/>
              <a:t>nd handling scaling and viewpoint control. </a:t>
            </a:r>
          </a:p>
          <a:p>
            <a:pPr indent="-228600" lvl="0" marL="457200" rtl="0">
              <a:spcBef>
                <a:spcPts val="0"/>
              </a:spcBef>
            </a:pPr>
            <a:r>
              <a:rPr lang="en"/>
              <a:t>We believe this to be an important project:</a:t>
            </a:r>
          </a:p>
          <a:p>
            <a:pPr indent="-228600" lvl="1" marL="914400" rtl="0">
              <a:spcBef>
                <a:spcPts val="0"/>
              </a:spcBef>
            </a:pPr>
            <a:r>
              <a:rPr lang="en"/>
              <a:t>A). because science education is lacking within the US and our project might be utilized to help this problem.</a:t>
            </a:r>
          </a:p>
          <a:p>
            <a:pPr indent="-228600" lvl="1" marL="914400" rtl="0">
              <a:spcBef>
                <a:spcPts val="0"/>
              </a:spcBef>
            </a:pPr>
            <a:r>
              <a:rPr lang="en"/>
              <a:t>B). because many real world projects involve the computerized modeling of complex real world scenarios; this one is complex enough to challenge us, but simple enough to fit the project’s time constraints.</a:t>
            </a:r>
          </a:p>
        </p:txBody>
      </p:sp>
      <p:pic>
        <p:nvPicPr>
          <p:cNvPr id="90" name="Shape 90"/>
          <p:cNvPicPr preferRelativeResize="0"/>
          <p:nvPr/>
        </p:nvPicPr>
        <p:blipFill>
          <a:blip r:embed="rId3">
            <a:alphaModFix/>
          </a:blip>
          <a:stretch>
            <a:fillRect/>
          </a:stretch>
        </p:blipFill>
        <p:spPr>
          <a:xfrm>
            <a:off x="7055900" y="2197174"/>
            <a:ext cx="1721024" cy="1609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Major Classes Implemented</a:t>
            </a:r>
          </a:p>
          <a:p>
            <a:pPr lvl="0">
              <a:spcBef>
                <a:spcPts val="0"/>
              </a:spcBef>
              <a:buNone/>
            </a:pPr>
            <a:r>
              <a:t/>
            </a:r>
            <a:endParaRPr/>
          </a:p>
        </p:txBody>
      </p:sp>
      <p:sp>
        <p:nvSpPr>
          <p:cNvPr id="96" name="Shape 9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Planet class :</a:t>
            </a:r>
          </a:p>
          <a:p>
            <a:pPr indent="-228600" lvl="1" marL="914400" rtl="0">
              <a:spcBef>
                <a:spcPts val="0"/>
              </a:spcBef>
            </a:pPr>
            <a:r>
              <a:rPr lang="en"/>
              <a:t>The representation for planets created. From here, all of the relevant calculations for the planet are done, it’s path is created, wrapper image can be set and where sphere object representing the planet is</a:t>
            </a:r>
          </a:p>
          <a:p>
            <a:pPr indent="-228600" lvl="0" marL="457200" rtl="0">
              <a:spcBef>
                <a:spcPts val="0"/>
              </a:spcBef>
            </a:pPr>
            <a:r>
              <a:rPr lang="en"/>
              <a:t>Algorithms class :</a:t>
            </a:r>
          </a:p>
          <a:p>
            <a:pPr indent="-228600" lvl="1" marL="914400" rtl="0">
              <a:spcBef>
                <a:spcPts val="0"/>
              </a:spcBef>
            </a:pPr>
            <a:r>
              <a:rPr lang="en"/>
              <a:t>A utility class that has all of the methods in order to calculate any information for a planet that needs to be done. Also creates the path for the planet in question</a:t>
            </a:r>
          </a:p>
          <a:p>
            <a:pPr indent="-228600" lvl="0" marL="457200" rtl="0">
              <a:spcBef>
                <a:spcPts val="0"/>
              </a:spcBef>
            </a:pPr>
            <a:r>
              <a:rPr lang="en"/>
              <a:t>Solar System class :</a:t>
            </a:r>
          </a:p>
          <a:p>
            <a:pPr indent="-228600" lvl="1" marL="914400" rtl="0">
              <a:spcBef>
                <a:spcPts val="0"/>
              </a:spcBef>
            </a:pPr>
            <a:r>
              <a:rPr lang="en"/>
              <a:t>A class that holds all of the planets within the solar system that we create. Also has the method that sets all of the planets and their path to the root that they will be displayed upon.</a:t>
            </a:r>
          </a:p>
        </p:txBody>
      </p:sp>
      <p:pic>
        <p:nvPicPr>
          <p:cNvPr id="97" name="Shape 97"/>
          <p:cNvPicPr preferRelativeResize="0"/>
          <p:nvPr/>
        </p:nvPicPr>
        <p:blipFill>
          <a:blip r:embed="rId3">
            <a:alphaModFix/>
          </a:blip>
          <a:stretch>
            <a:fillRect/>
          </a:stretch>
        </p:blipFill>
        <p:spPr>
          <a:xfrm>
            <a:off x="6460876" y="93250"/>
            <a:ext cx="1031050" cy="2136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ctrTitle"/>
          </p:nvPr>
        </p:nvSpPr>
        <p:spPr>
          <a:xfrm>
            <a:off x="390525" y="313700"/>
            <a:ext cx="8222100" cy="933600"/>
          </a:xfrm>
          <a:prstGeom prst="rect">
            <a:avLst/>
          </a:prstGeom>
        </p:spPr>
        <p:txBody>
          <a:bodyPr anchorCtr="0" anchor="b" bIns="91425" lIns="91425" rIns="91425" tIns="91425">
            <a:noAutofit/>
          </a:bodyPr>
          <a:lstStyle/>
          <a:p>
            <a:pPr lvl="0" algn="ctr">
              <a:spcBef>
                <a:spcPts val="0"/>
              </a:spcBef>
              <a:buNone/>
            </a:pPr>
            <a:r>
              <a:rPr lang="en"/>
              <a:t>UML Diagram</a:t>
            </a:r>
          </a:p>
        </p:txBody>
      </p:sp>
      <p:pic>
        <p:nvPicPr>
          <p:cNvPr descr="SSS UML - Page 1.jpeg" id="103" name="Shape 103"/>
          <p:cNvPicPr preferRelativeResize="0"/>
          <p:nvPr/>
        </p:nvPicPr>
        <p:blipFill>
          <a:blip r:embed="rId3">
            <a:alphaModFix/>
          </a:blip>
          <a:stretch>
            <a:fillRect/>
          </a:stretch>
        </p:blipFill>
        <p:spPr>
          <a:xfrm>
            <a:off x="1156074" y="1164325"/>
            <a:ext cx="6146276" cy="3850352"/>
          </a:xfrm>
          <a:prstGeom prst="rect">
            <a:avLst/>
          </a:prstGeom>
          <a:noFill/>
          <a:ln>
            <a:noFill/>
          </a:ln>
        </p:spPr>
      </p:pic>
      <p:pic>
        <p:nvPicPr>
          <p:cNvPr id="104" name="Shape 104"/>
          <p:cNvPicPr preferRelativeResize="0"/>
          <p:nvPr/>
        </p:nvPicPr>
        <p:blipFill>
          <a:blip r:embed="rId4">
            <a:alphaModFix/>
          </a:blip>
          <a:stretch>
            <a:fillRect/>
          </a:stretch>
        </p:blipFill>
        <p:spPr>
          <a:xfrm>
            <a:off x="5035635" y="3143000"/>
            <a:ext cx="1820664" cy="17808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226077" y="357800"/>
            <a:ext cx="2808000" cy="953400"/>
          </a:xfrm>
          <a:prstGeom prst="rect">
            <a:avLst/>
          </a:prstGeom>
        </p:spPr>
        <p:txBody>
          <a:bodyPr anchorCtr="0" anchor="b" bIns="91425" lIns="91425" rIns="91425" tIns="91425">
            <a:noAutofit/>
          </a:bodyPr>
          <a:lstStyle/>
          <a:p>
            <a:pPr lvl="0">
              <a:spcBef>
                <a:spcPts val="0"/>
              </a:spcBef>
              <a:buNone/>
            </a:pPr>
            <a:r>
              <a:rPr lang="en" sz="4800"/>
              <a:t>GUI</a:t>
            </a:r>
          </a:p>
        </p:txBody>
      </p:sp>
      <p:pic>
        <p:nvPicPr>
          <p:cNvPr id="110" name="Shape 110"/>
          <p:cNvPicPr preferRelativeResize="0"/>
          <p:nvPr/>
        </p:nvPicPr>
        <p:blipFill>
          <a:blip r:embed="rId3">
            <a:alphaModFix/>
          </a:blip>
          <a:stretch>
            <a:fillRect/>
          </a:stretch>
        </p:blipFill>
        <p:spPr>
          <a:xfrm>
            <a:off x="3073850" y="89500"/>
            <a:ext cx="5905500" cy="4876800"/>
          </a:xfrm>
          <a:prstGeom prst="rect">
            <a:avLst/>
          </a:prstGeom>
          <a:noFill/>
          <a:ln>
            <a:noFill/>
          </a:ln>
        </p:spPr>
      </p:pic>
      <p:sp>
        <p:nvSpPr>
          <p:cNvPr id="111" name="Shape 111"/>
          <p:cNvSpPr txBox="1"/>
          <p:nvPr/>
        </p:nvSpPr>
        <p:spPr>
          <a:xfrm>
            <a:off x="4442750" y="314250"/>
            <a:ext cx="4253700" cy="1509900"/>
          </a:xfrm>
          <a:prstGeom prst="rect">
            <a:avLst/>
          </a:prstGeom>
          <a:noFill/>
          <a:ln>
            <a:noFill/>
          </a:ln>
        </p:spPr>
        <p:txBody>
          <a:bodyPr anchorCtr="0" anchor="t" bIns="91425" lIns="91425" rIns="91425" tIns="91425">
            <a:noAutofit/>
          </a:bodyPr>
          <a:lstStyle/>
          <a:p>
            <a:pPr lvl="0" algn="ctr">
              <a:spcBef>
                <a:spcPts val="0"/>
              </a:spcBef>
              <a:buNone/>
            </a:pPr>
            <a:r>
              <a:rPr lang="en" sz="2400">
                <a:latin typeface="Syncopate"/>
                <a:ea typeface="Syncopate"/>
                <a:cs typeface="Syncopate"/>
                <a:sym typeface="Syncopate"/>
              </a:rPr>
              <a:t>Simulation goes here.</a:t>
            </a:r>
          </a:p>
        </p:txBody>
      </p:sp>
      <p:sp>
        <p:nvSpPr>
          <p:cNvPr id="112" name="Shape 112"/>
          <p:cNvSpPr txBox="1"/>
          <p:nvPr/>
        </p:nvSpPr>
        <p:spPr>
          <a:xfrm>
            <a:off x="474025" y="1732500"/>
            <a:ext cx="2312100" cy="31617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In the “Planets Overview” tab, we plan to display some basic data points for every planet, such as:</a:t>
            </a:r>
          </a:p>
          <a:p>
            <a:pPr lv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Planet Name</a:t>
            </a:r>
          </a:p>
          <a:p>
            <a:pPr indent="-228600" lvl="0" marL="457200" rtl="0">
              <a:spcBef>
                <a:spcPts val="0"/>
              </a:spcBef>
              <a:buClr>
                <a:srgbClr val="FFFFFF"/>
              </a:buClr>
              <a:buChar char="●"/>
            </a:pPr>
            <a:r>
              <a:rPr lang="en">
                <a:solidFill>
                  <a:srgbClr val="FFFFFF"/>
                </a:solidFill>
              </a:rPr>
              <a:t>Radius</a:t>
            </a:r>
          </a:p>
          <a:p>
            <a:pPr indent="-228600" lvl="0" marL="457200" rtl="0">
              <a:spcBef>
                <a:spcPts val="0"/>
              </a:spcBef>
              <a:buClr>
                <a:srgbClr val="FFFFFF"/>
              </a:buClr>
              <a:buChar char="●"/>
            </a:pPr>
            <a:r>
              <a:rPr lang="en">
                <a:solidFill>
                  <a:srgbClr val="FFFFFF"/>
                </a:solidFill>
              </a:rPr>
              <a:t>Period</a:t>
            </a:r>
          </a:p>
          <a:p>
            <a:pPr indent="-228600" lvl="0" marL="457200">
              <a:spcBef>
                <a:spcPts val="0"/>
              </a:spcBef>
              <a:buClr>
                <a:srgbClr val="FFFFFF"/>
              </a:buClr>
              <a:buChar char="●"/>
            </a:pPr>
            <a:r>
              <a:rPr lang="en">
                <a:solidFill>
                  <a:srgbClr val="FFFFFF"/>
                </a:solidFill>
              </a:rPr>
              <a:t>Mass</a:t>
            </a:r>
          </a:p>
          <a:p>
            <a:pPr lvl="0">
              <a:spcBef>
                <a:spcPts val="0"/>
              </a:spcBef>
              <a:buNone/>
            </a:pPr>
            <a:r>
              <a:t/>
            </a:r>
            <a:endParaRPr/>
          </a:p>
        </p:txBody>
      </p:sp>
      <p:pic>
        <p:nvPicPr>
          <p:cNvPr id="113" name="Shape 113"/>
          <p:cNvPicPr preferRelativeResize="0"/>
          <p:nvPr/>
        </p:nvPicPr>
        <p:blipFill>
          <a:blip r:embed="rId4">
            <a:alphaModFix/>
          </a:blip>
          <a:stretch>
            <a:fillRect/>
          </a:stretch>
        </p:blipFill>
        <p:spPr>
          <a:xfrm>
            <a:off x="3364175" y="965425"/>
            <a:ext cx="2946324" cy="177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226077" y="357800"/>
            <a:ext cx="2808000" cy="953400"/>
          </a:xfrm>
          <a:prstGeom prst="rect">
            <a:avLst/>
          </a:prstGeom>
        </p:spPr>
        <p:txBody>
          <a:bodyPr anchorCtr="0" anchor="b" bIns="91425" lIns="91425" rIns="91425" tIns="91425">
            <a:noAutofit/>
          </a:bodyPr>
          <a:lstStyle/>
          <a:p>
            <a:pPr lvl="0" rtl="0">
              <a:spcBef>
                <a:spcPts val="0"/>
              </a:spcBef>
              <a:buNone/>
            </a:pPr>
            <a:r>
              <a:rPr lang="en" sz="4800"/>
              <a:t>GUI</a:t>
            </a:r>
          </a:p>
        </p:txBody>
      </p:sp>
      <p:sp>
        <p:nvSpPr>
          <p:cNvPr id="119" name="Shape 119"/>
          <p:cNvSpPr txBox="1"/>
          <p:nvPr/>
        </p:nvSpPr>
        <p:spPr>
          <a:xfrm>
            <a:off x="474025" y="1361750"/>
            <a:ext cx="2312100" cy="35322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In the “Planet Detail” tab, the left panel will have a list of all the planets.</a:t>
            </a:r>
          </a:p>
          <a:p>
            <a:pPr lvl="0">
              <a:spcBef>
                <a:spcPts val="0"/>
              </a:spcBef>
              <a:buNone/>
            </a:pPr>
            <a:r>
              <a:t/>
            </a:r>
            <a:endParaRPr>
              <a:solidFill>
                <a:srgbClr val="FFFFFF"/>
              </a:solidFill>
            </a:endParaRPr>
          </a:p>
          <a:p>
            <a:pPr lvl="0" rtl="0">
              <a:spcBef>
                <a:spcPts val="0"/>
              </a:spcBef>
              <a:buNone/>
            </a:pPr>
            <a:r>
              <a:rPr lang="en">
                <a:solidFill>
                  <a:srgbClr val="FFFFFF"/>
                </a:solidFill>
              </a:rPr>
              <a:t>The user will be able to select one of these planets for further inspection, at which point the right pane will populate with all the data points for that planet. A pop-up window will appear containing the selected planet, allowing the user to visually examine the planet at a closer vantage point.</a:t>
            </a:r>
          </a:p>
        </p:txBody>
      </p:sp>
      <p:pic>
        <p:nvPicPr>
          <p:cNvPr id="120" name="Shape 120"/>
          <p:cNvPicPr preferRelativeResize="0"/>
          <p:nvPr/>
        </p:nvPicPr>
        <p:blipFill>
          <a:blip r:embed="rId3">
            <a:alphaModFix/>
          </a:blip>
          <a:stretch>
            <a:fillRect/>
          </a:stretch>
        </p:blipFill>
        <p:spPr>
          <a:xfrm>
            <a:off x="3034075" y="162325"/>
            <a:ext cx="5945149" cy="4901124"/>
          </a:xfrm>
          <a:prstGeom prst="rect">
            <a:avLst/>
          </a:prstGeom>
          <a:noFill/>
          <a:ln>
            <a:noFill/>
          </a:ln>
        </p:spPr>
      </p:pic>
      <p:sp>
        <p:nvSpPr>
          <p:cNvPr id="121" name="Shape 121"/>
          <p:cNvSpPr txBox="1"/>
          <p:nvPr/>
        </p:nvSpPr>
        <p:spPr>
          <a:xfrm>
            <a:off x="4615575" y="414625"/>
            <a:ext cx="4253700" cy="1509900"/>
          </a:xfrm>
          <a:prstGeom prst="rect">
            <a:avLst/>
          </a:prstGeom>
          <a:noFill/>
          <a:ln>
            <a:noFill/>
          </a:ln>
        </p:spPr>
        <p:txBody>
          <a:bodyPr anchorCtr="0" anchor="t" bIns="91425" lIns="91425" rIns="91425" tIns="91425">
            <a:noAutofit/>
          </a:bodyPr>
          <a:lstStyle/>
          <a:p>
            <a:pPr lvl="0" rtl="0" algn="ctr">
              <a:spcBef>
                <a:spcPts val="0"/>
              </a:spcBef>
              <a:buNone/>
            </a:pPr>
            <a:r>
              <a:rPr lang="en" sz="2400">
                <a:latin typeface="Syncopate"/>
                <a:ea typeface="Syncopate"/>
                <a:cs typeface="Syncopate"/>
                <a:sym typeface="Syncopate"/>
              </a:rPr>
              <a:t>Simulation goes here.</a:t>
            </a:r>
          </a:p>
        </p:txBody>
      </p:sp>
      <p:pic>
        <p:nvPicPr>
          <p:cNvPr id="122" name="Shape 122"/>
          <p:cNvPicPr preferRelativeResize="0"/>
          <p:nvPr/>
        </p:nvPicPr>
        <p:blipFill>
          <a:blip r:embed="rId4">
            <a:alphaModFix/>
          </a:blip>
          <a:stretch>
            <a:fillRect/>
          </a:stretch>
        </p:blipFill>
        <p:spPr>
          <a:xfrm>
            <a:off x="3364175" y="965425"/>
            <a:ext cx="2946324" cy="177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Scrum Experience </a:t>
            </a:r>
          </a:p>
          <a:p>
            <a:pPr lvl="0">
              <a:spcBef>
                <a:spcPts val="0"/>
              </a:spcBef>
              <a:buNone/>
            </a:pPr>
            <a:r>
              <a:t/>
            </a:r>
            <a:endParaRPr/>
          </a:p>
        </p:txBody>
      </p:sp>
      <p:sp>
        <p:nvSpPr>
          <p:cNvPr id="128" name="Shape 128"/>
          <p:cNvSpPr txBox="1"/>
          <p:nvPr>
            <p:ph idx="1" type="body"/>
          </p:nvPr>
        </p:nvSpPr>
        <p:spPr>
          <a:xfrm>
            <a:off x="471900" y="1608975"/>
            <a:ext cx="8222100" cy="3447000"/>
          </a:xfrm>
          <a:prstGeom prst="rect">
            <a:avLst/>
          </a:prstGeom>
        </p:spPr>
        <p:txBody>
          <a:bodyPr anchorCtr="0" anchor="t" bIns="91425" lIns="91425" rIns="91425" tIns="91425">
            <a:noAutofit/>
          </a:bodyPr>
          <a:lstStyle/>
          <a:p>
            <a:pPr indent="-228600" lvl="0" marL="457200" rtl="0">
              <a:spcBef>
                <a:spcPts val="0"/>
              </a:spcBef>
              <a:buChar char="●"/>
            </a:pPr>
            <a:r>
              <a:rPr lang="en" sz="1600"/>
              <a:t>Some of our Key User Stories :</a:t>
            </a:r>
            <a:r>
              <a:rPr lang="en"/>
              <a:t> </a:t>
            </a:r>
          </a:p>
          <a:p>
            <a:pPr indent="-304800" lvl="1" marL="914400" marR="0" rtl="0" algn="l">
              <a:lnSpc>
                <a:spcPct val="115000"/>
              </a:lnSpc>
              <a:spcBef>
                <a:spcPts val="0"/>
              </a:spcBef>
              <a:spcAft>
                <a:spcPts val="1600"/>
              </a:spcAft>
              <a:buClr>
                <a:schemeClr val="lt2"/>
              </a:buClr>
              <a:buSzPct val="100000"/>
              <a:buFont typeface="Roboto"/>
              <a:buChar char="○"/>
            </a:pPr>
            <a:r>
              <a:rPr lang="en" sz="1200"/>
              <a:t>Base Solar System Creation</a:t>
            </a:r>
          </a:p>
          <a:p>
            <a:pPr indent="-304800" lvl="2" marL="1371600" marR="0" rtl="0" algn="l">
              <a:lnSpc>
                <a:spcPct val="115000"/>
              </a:lnSpc>
              <a:spcBef>
                <a:spcPts val="0"/>
              </a:spcBef>
              <a:spcAft>
                <a:spcPts val="1600"/>
              </a:spcAft>
              <a:buSzPct val="100000"/>
              <a:buChar char="■"/>
            </a:pPr>
            <a:r>
              <a:rPr lang="en" sz="1200"/>
              <a:t>Within this user story, we create much of the calculations and object representation of planets. This gave way to the creation of the JavaFX GUI Creation user story since it uses calculations that were done for a planet, and much more .</a:t>
            </a:r>
          </a:p>
          <a:p>
            <a:pPr indent="-304800" lvl="1" marL="914400" rtl="0">
              <a:spcBef>
                <a:spcPts val="0"/>
              </a:spcBef>
              <a:buSzPct val="100000"/>
              <a:buChar char="○"/>
            </a:pPr>
            <a:r>
              <a:rPr lang="en" sz="1200"/>
              <a:t>JavaFX GUI Creation</a:t>
            </a:r>
          </a:p>
          <a:p>
            <a:pPr indent="-304800" lvl="2" marL="1371600" rtl="0">
              <a:spcBef>
                <a:spcPts val="0"/>
              </a:spcBef>
              <a:buSzPct val="100000"/>
              <a:buChar char="■"/>
            </a:pPr>
            <a:r>
              <a:rPr lang="en" sz="1200"/>
              <a:t>A user story associated with the creation of our GUI. One of the most important pieces associated with the project because it puts all our calculated information to display with relative size.</a:t>
            </a:r>
          </a:p>
          <a:p>
            <a:pPr indent="-330200" lvl="0" marL="457200" rtl="0">
              <a:spcBef>
                <a:spcPts val="0"/>
              </a:spcBef>
              <a:buSzPct val="100000"/>
              <a:buChar char="●"/>
            </a:pPr>
            <a:r>
              <a:rPr lang="en" sz="1600"/>
              <a:t>Strengths : </a:t>
            </a:r>
          </a:p>
          <a:p>
            <a:pPr indent="-304800" lvl="1" marL="914400" rtl="0">
              <a:spcBef>
                <a:spcPts val="0"/>
              </a:spcBef>
              <a:buSzPct val="100000"/>
              <a:buChar char="○"/>
            </a:pPr>
            <a:r>
              <a:rPr lang="en" sz="1200"/>
              <a:t>Scrum allowed us to plan the bulk of our project before a single line of code was written. This enabled us to be more productive, with a more focused goal. With Scrum, we were better able to manage our time.</a:t>
            </a:r>
          </a:p>
          <a:p>
            <a:pPr indent="-330200" lvl="0" marL="457200" rtl="0">
              <a:spcBef>
                <a:spcPts val="0"/>
              </a:spcBef>
              <a:buSzPct val="100000"/>
              <a:buChar char="●"/>
            </a:pPr>
            <a:r>
              <a:rPr lang="en" sz="1600"/>
              <a:t>Weakness : </a:t>
            </a:r>
          </a:p>
          <a:p>
            <a:pPr indent="-304800" lvl="1" marL="914400" rtl="0">
              <a:spcBef>
                <a:spcPts val="0"/>
              </a:spcBef>
              <a:buSzPct val="100000"/>
              <a:buChar char="○"/>
            </a:pPr>
            <a:r>
              <a:rPr lang="en" sz="1200"/>
              <a:t>As a team, we did not have enough scrum meetings. This led to different understandings of what had been done at different times. This is an area we can improve on for next time.</a:t>
            </a:r>
          </a:p>
        </p:txBody>
      </p:sp>
      <p:pic>
        <p:nvPicPr>
          <p:cNvPr id="129" name="Shape 129"/>
          <p:cNvPicPr preferRelativeResize="0"/>
          <p:nvPr/>
        </p:nvPicPr>
        <p:blipFill>
          <a:blip r:embed="rId3">
            <a:alphaModFix/>
          </a:blip>
          <a:stretch>
            <a:fillRect/>
          </a:stretch>
        </p:blipFill>
        <p:spPr>
          <a:xfrm rot="-4387275">
            <a:off x="5401000" y="-154549"/>
            <a:ext cx="1847849" cy="2476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