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0" r:id="rId3"/>
    <p:sldId id="281" r:id="rId4"/>
    <p:sldId id="282" r:id="rId5"/>
    <p:sldId id="325" r:id="rId6"/>
    <p:sldId id="326" r:id="rId7"/>
    <p:sldId id="327" r:id="rId8"/>
    <p:sldId id="328" r:id="rId9"/>
    <p:sldId id="329" r:id="rId10"/>
    <p:sldId id="285" r:id="rId11"/>
    <p:sldId id="286" r:id="rId12"/>
    <p:sldId id="304" r:id="rId13"/>
    <p:sldId id="307" r:id="rId14"/>
    <p:sldId id="311" r:id="rId15"/>
    <p:sldId id="312" r:id="rId16"/>
    <p:sldId id="313" r:id="rId17"/>
    <p:sldId id="315" r:id="rId18"/>
    <p:sldId id="317" r:id="rId19"/>
    <p:sldId id="319" r:id="rId20"/>
    <p:sldId id="320" r:id="rId21"/>
    <p:sldId id="322" r:id="rId22"/>
    <p:sldId id="323" r:id="rId23"/>
    <p:sldId id="324" r:id="rId24"/>
    <p:sldId id="321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66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6214" y="381723"/>
            <a:ext cx="11199571" cy="2324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19705" y="2113610"/>
            <a:ext cx="7502525" cy="1717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FF66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04293" y="8509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5823"/>
            <a:ext cx="11378565" cy="256540"/>
          </a:xfrm>
          <a:custGeom>
            <a:avLst/>
            <a:gdLst/>
            <a:ahLst/>
            <a:cxn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13403" y="3276600"/>
            <a:ext cx="9067799" cy="1552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dirty="0" smtClean="0">
                <a:latin typeface="Times New Roman"/>
                <a:cs typeface="Times New Roman"/>
              </a:rPr>
              <a:t>		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      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By</a:t>
            </a:r>
            <a:r>
              <a:rPr lang="en-US" sz="2800" dirty="0" smtClean="0">
                <a:latin typeface="Times New Roman"/>
                <a:cs typeface="Times New Roman"/>
              </a:rPr>
              <a:t/>
            </a:r>
            <a:br>
              <a:rPr lang="en-US" sz="2800" dirty="0" smtClean="0">
                <a:latin typeface="Times New Roman"/>
                <a:cs typeface="Times New Roman"/>
              </a:rPr>
            </a:br>
            <a:r>
              <a:rPr lang="en-US" sz="2800" dirty="0" smtClean="0">
                <a:latin typeface="Times New Roman"/>
                <a:cs typeface="Times New Roman"/>
              </a:rPr>
              <a:t>	  </a:t>
            </a:r>
            <a:r>
              <a:rPr lang="en-US" sz="2800" dirty="0" err="1" smtClean="0">
                <a:latin typeface="Times New Roman"/>
                <a:cs typeface="Times New Roman"/>
              </a:rPr>
              <a:t>Vendra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Durga</a:t>
            </a:r>
            <a:r>
              <a:rPr lang="en-US" sz="2800" dirty="0" smtClean="0">
                <a:latin typeface="Times New Roman"/>
                <a:cs typeface="Times New Roman"/>
              </a:rPr>
              <a:t> Prasad</a:t>
            </a:r>
            <a:br>
              <a:rPr lang="en-US" sz="2800" dirty="0" smtClean="0">
                <a:latin typeface="Times New Roman"/>
                <a:cs typeface="Times New Roman"/>
              </a:rPr>
            </a:br>
            <a:r>
              <a:rPr lang="en-US" sz="2800" dirty="0">
                <a:latin typeface="Times New Roman"/>
                <a:cs typeface="Times New Roman"/>
              </a:rPr>
              <a:t>	 </a:t>
            </a:r>
            <a:r>
              <a:rPr lang="en-US" sz="2800" dirty="0" smtClean="0">
                <a:latin typeface="Times New Roman"/>
                <a:cs typeface="Times New Roman"/>
              </a:rPr>
              <a:t>         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213079014</a:t>
            </a:r>
            <a:endParaRPr sz="2800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8000" y="2081459"/>
            <a:ext cx="5830697" cy="936154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>
              <a:lnSpc>
                <a:spcPts val="6090"/>
              </a:lnSpc>
              <a:buSzPct val="98333"/>
              <a:tabLst>
                <a:tab pos="648970" algn="l"/>
              </a:tabLst>
            </a:pPr>
            <a:r>
              <a:rPr lang="en-US" sz="6000" b="1" dirty="0" smtClean="0">
                <a:solidFill>
                  <a:srgbClr val="FF6600"/>
                </a:solidFill>
                <a:latin typeface="Times New Roman"/>
                <a:cs typeface="Times New Roman"/>
              </a:rPr>
              <a:t>Dual </a:t>
            </a:r>
            <a:r>
              <a:rPr sz="6000" b="1" dirty="0" smtClean="0">
                <a:solidFill>
                  <a:srgbClr val="FF6600"/>
                </a:solidFill>
                <a:latin typeface="Times New Roman"/>
                <a:cs typeface="Times New Roman"/>
              </a:rPr>
              <a:t>clock</a:t>
            </a:r>
            <a:r>
              <a:rPr lang="en-US" sz="6000" b="1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6000" b="1" dirty="0" smtClean="0">
                <a:solidFill>
                  <a:srgbClr val="FF6600"/>
                </a:solidFill>
                <a:latin typeface="Times New Roman"/>
                <a:cs typeface="Times New Roman"/>
              </a:rPr>
              <a:t>FIFO</a:t>
            </a:r>
            <a:endParaRPr sz="6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18950" y="85090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30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5823"/>
            <a:ext cx="11378565" cy="256540"/>
          </a:xfrm>
          <a:custGeom>
            <a:avLst/>
            <a:gdLst/>
            <a:ahLst/>
            <a:cxn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81816" y="9144"/>
            <a:ext cx="710565" cy="335280"/>
          </a:xfrm>
          <a:custGeom>
            <a:avLst/>
            <a:gdLst/>
            <a:ahLst/>
            <a:cxnLst/>
            <a:rect l="l" t="t" r="r" b="b"/>
            <a:pathLst>
              <a:path w="710565" h="335280">
                <a:moveTo>
                  <a:pt x="0" y="167639"/>
                </a:moveTo>
                <a:lnTo>
                  <a:pt x="22218" y="109145"/>
                </a:lnTo>
                <a:lnTo>
                  <a:pt x="83521" y="59632"/>
                </a:lnTo>
                <a:lnTo>
                  <a:pt x="126320" y="39427"/>
                </a:lnTo>
                <a:lnTo>
                  <a:pt x="175880" y="22888"/>
                </a:lnTo>
                <a:lnTo>
                  <a:pt x="231198" y="10488"/>
                </a:lnTo>
                <a:lnTo>
                  <a:pt x="291270" y="2700"/>
                </a:lnTo>
                <a:lnTo>
                  <a:pt x="355091" y="0"/>
                </a:lnTo>
                <a:lnTo>
                  <a:pt x="418913" y="2700"/>
                </a:lnTo>
                <a:lnTo>
                  <a:pt x="478985" y="10488"/>
                </a:lnTo>
                <a:lnTo>
                  <a:pt x="534303" y="22888"/>
                </a:lnTo>
                <a:lnTo>
                  <a:pt x="583863" y="39427"/>
                </a:lnTo>
                <a:lnTo>
                  <a:pt x="626662" y="59632"/>
                </a:lnTo>
                <a:lnTo>
                  <a:pt x="661698" y="83029"/>
                </a:lnTo>
                <a:lnTo>
                  <a:pt x="704462" y="137507"/>
                </a:lnTo>
                <a:lnTo>
                  <a:pt x="710183" y="167639"/>
                </a:lnTo>
                <a:lnTo>
                  <a:pt x="704462" y="197772"/>
                </a:lnTo>
                <a:lnTo>
                  <a:pt x="661698" y="252250"/>
                </a:lnTo>
                <a:lnTo>
                  <a:pt x="626662" y="275647"/>
                </a:lnTo>
                <a:lnTo>
                  <a:pt x="583863" y="295852"/>
                </a:lnTo>
                <a:lnTo>
                  <a:pt x="534303" y="312391"/>
                </a:lnTo>
                <a:lnTo>
                  <a:pt x="478985" y="324791"/>
                </a:lnTo>
                <a:lnTo>
                  <a:pt x="418913" y="332579"/>
                </a:lnTo>
                <a:lnTo>
                  <a:pt x="355091" y="335279"/>
                </a:lnTo>
                <a:lnTo>
                  <a:pt x="291270" y="332579"/>
                </a:lnTo>
                <a:lnTo>
                  <a:pt x="231198" y="324791"/>
                </a:lnTo>
                <a:lnTo>
                  <a:pt x="175880" y="312391"/>
                </a:lnTo>
                <a:lnTo>
                  <a:pt x="126320" y="295852"/>
                </a:lnTo>
                <a:lnTo>
                  <a:pt x="83521" y="275647"/>
                </a:lnTo>
                <a:lnTo>
                  <a:pt x="48485" y="252250"/>
                </a:lnTo>
                <a:lnTo>
                  <a:pt x="5721" y="197772"/>
                </a:lnTo>
                <a:lnTo>
                  <a:pt x="0" y="1676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2900" y="2814827"/>
            <a:ext cx="2417445" cy="3267710"/>
          </a:xfrm>
          <a:custGeom>
            <a:avLst/>
            <a:gdLst/>
            <a:ahLst/>
            <a:cxnLst/>
            <a:rect l="l" t="t" r="r" b="b"/>
            <a:pathLst>
              <a:path w="2417445" h="3267710">
                <a:moveTo>
                  <a:pt x="0" y="3267455"/>
                </a:moveTo>
                <a:lnTo>
                  <a:pt x="2417063" y="3267455"/>
                </a:lnTo>
                <a:lnTo>
                  <a:pt x="2417063" y="0"/>
                </a:lnTo>
                <a:lnTo>
                  <a:pt x="0" y="0"/>
                </a:lnTo>
                <a:lnTo>
                  <a:pt x="0" y="3267455"/>
                </a:lnTo>
                <a:close/>
              </a:path>
            </a:pathLst>
          </a:custGeom>
          <a:ln w="13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18859" y="2900575"/>
            <a:ext cx="370205" cy="949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just">
              <a:lnSpc>
                <a:spcPct val="144300"/>
              </a:lnSpc>
              <a:spcBef>
                <a:spcPts val="105"/>
              </a:spcBef>
            </a:pPr>
            <a:r>
              <a:rPr sz="1400" spc="65" dirty="0">
                <a:latin typeface="Cambria"/>
                <a:cs typeface="Cambria"/>
              </a:rPr>
              <a:t>RA2  </a:t>
            </a:r>
            <a:r>
              <a:rPr sz="1400" spc="75" dirty="0">
                <a:latin typeface="Cambria"/>
                <a:cs typeface="Cambria"/>
              </a:rPr>
              <a:t>RA1  RA0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3225" y="4154170"/>
            <a:ext cx="45910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spc="150" dirty="0">
                <a:latin typeface="Cambria"/>
                <a:cs typeface="Cambria"/>
              </a:rPr>
              <a:t>WEN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5590" y="4154170"/>
            <a:ext cx="413384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spc="170" dirty="0">
                <a:latin typeface="Cambria"/>
                <a:cs typeface="Cambria"/>
              </a:rPr>
              <a:t>REN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8432" y="4600332"/>
            <a:ext cx="431165" cy="1256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5715" algn="just">
              <a:lnSpc>
                <a:spcPct val="144300"/>
              </a:lnSpc>
              <a:spcBef>
                <a:spcPts val="95"/>
              </a:spcBef>
            </a:pPr>
            <a:r>
              <a:rPr sz="1400" spc="55" dirty="0">
                <a:latin typeface="Cambria"/>
                <a:cs typeface="Cambria"/>
              </a:rPr>
              <a:t>WD3  </a:t>
            </a:r>
            <a:r>
              <a:rPr sz="1400" spc="135" dirty="0">
                <a:latin typeface="Cambria"/>
                <a:cs typeface="Cambria"/>
              </a:rPr>
              <a:t>W</a:t>
            </a:r>
            <a:r>
              <a:rPr sz="1400" spc="90" dirty="0">
                <a:latin typeface="Cambria"/>
                <a:cs typeface="Cambria"/>
              </a:rPr>
              <a:t>D</a:t>
            </a:r>
            <a:r>
              <a:rPr sz="1400" dirty="0">
                <a:latin typeface="Cambria"/>
                <a:cs typeface="Cambria"/>
              </a:rPr>
              <a:t>2  </a:t>
            </a:r>
            <a:r>
              <a:rPr sz="1400" spc="60" dirty="0">
                <a:latin typeface="Cambria"/>
                <a:cs typeface="Cambria"/>
              </a:rPr>
              <a:t>WD1  WD0</a:t>
            </a:r>
            <a:endParaRPr sz="1400" dirty="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58534" y="4596395"/>
            <a:ext cx="385445" cy="1256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5080" algn="just">
              <a:lnSpc>
                <a:spcPct val="144300"/>
              </a:lnSpc>
              <a:spcBef>
                <a:spcPts val="95"/>
              </a:spcBef>
            </a:pPr>
            <a:r>
              <a:rPr sz="1400" spc="65" dirty="0">
                <a:latin typeface="Cambria"/>
                <a:cs typeface="Cambria"/>
              </a:rPr>
              <a:t>RD3  RD2  </a:t>
            </a:r>
            <a:r>
              <a:rPr sz="1400" spc="75" dirty="0">
                <a:latin typeface="Cambria"/>
                <a:cs typeface="Cambria"/>
              </a:rPr>
              <a:t>RD1  RD0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35985" y="2795777"/>
            <a:ext cx="4853940" cy="3678554"/>
            <a:chOff x="2935985" y="2795777"/>
            <a:chExt cx="4853940" cy="3678554"/>
          </a:xfrm>
        </p:grpSpPr>
        <p:sp>
          <p:nvSpPr>
            <p:cNvPr id="12" name="object 12"/>
            <p:cNvSpPr/>
            <p:nvPr/>
          </p:nvSpPr>
          <p:spPr>
            <a:xfrm>
              <a:off x="2955035" y="2814827"/>
              <a:ext cx="0" cy="3640454"/>
            </a:xfrm>
            <a:custGeom>
              <a:avLst/>
              <a:gdLst/>
              <a:ahLst/>
              <a:cxnLst/>
              <a:rect l="l" t="t" r="r" b="b"/>
              <a:pathLst>
                <a:path h="3640454">
                  <a:moveTo>
                    <a:pt x="0" y="0"/>
                  </a:moveTo>
                  <a:lnTo>
                    <a:pt x="0" y="363984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55035" y="3119627"/>
              <a:ext cx="1198880" cy="591820"/>
            </a:xfrm>
            <a:custGeom>
              <a:avLst/>
              <a:gdLst/>
              <a:ahLst/>
              <a:cxnLst/>
              <a:rect l="l" t="t" r="r" b="b"/>
              <a:pathLst>
                <a:path w="1198879" h="591820">
                  <a:moveTo>
                    <a:pt x="1198499" y="0"/>
                  </a:moveTo>
                  <a:lnTo>
                    <a:pt x="0" y="0"/>
                  </a:lnTo>
                </a:path>
                <a:path w="1198879" h="591820">
                  <a:moveTo>
                    <a:pt x="1198499" y="286512"/>
                  </a:moveTo>
                  <a:lnTo>
                    <a:pt x="0" y="286512"/>
                  </a:lnTo>
                </a:path>
                <a:path w="1198879" h="591820">
                  <a:moveTo>
                    <a:pt x="1198499" y="591312"/>
                  </a:moveTo>
                  <a:lnTo>
                    <a:pt x="0" y="59131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70876" y="2814827"/>
              <a:ext cx="0" cy="3640454"/>
            </a:xfrm>
            <a:custGeom>
              <a:avLst/>
              <a:gdLst/>
              <a:ahLst/>
              <a:cxnLst/>
              <a:rect l="l" t="t" r="r" b="b"/>
              <a:pathLst>
                <a:path h="3640454">
                  <a:moveTo>
                    <a:pt x="0" y="0"/>
                  </a:moveTo>
                  <a:lnTo>
                    <a:pt x="0" y="363984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69964" y="3159252"/>
              <a:ext cx="1198880" cy="603885"/>
            </a:xfrm>
            <a:custGeom>
              <a:avLst/>
              <a:gdLst/>
              <a:ahLst/>
              <a:cxnLst/>
              <a:rect l="l" t="t" r="r" b="b"/>
              <a:pathLst>
                <a:path w="1198879" h="603885">
                  <a:moveTo>
                    <a:pt x="1198499" y="0"/>
                  </a:moveTo>
                  <a:lnTo>
                    <a:pt x="0" y="0"/>
                  </a:lnTo>
                </a:path>
                <a:path w="1198879" h="603885">
                  <a:moveTo>
                    <a:pt x="1198499" y="277368"/>
                  </a:moveTo>
                  <a:lnTo>
                    <a:pt x="0" y="277368"/>
                  </a:lnTo>
                </a:path>
                <a:path w="1198879" h="603885">
                  <a:moveTo>
                    <a:pt x="1198499" y="603504"/>
                  </a:moveTo>
                  <a:lnTo>
                    <a:pt x="0" y="60350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37204" y="4204715"/>
              <a:ext cx="3683635" cy="109855"/>
            </a:xfrm>
            <a:custGeom>
              <a:avLst/>
              <a:gdLst/>
              <a:ahLst/>
              <a:cxnLst/>
              <a:rect l="l" t="t" r="r" b="b"/>
              <a:pathLst>
                <a:path w="3683634" h="109854">
                  <a:moveTo>
                    <a:pt x="615442" y="31750"/>
                  </a:moveTo>
                  <a:lnTo>
                    <a:pt x="74917" y="31750"/>
                  </a:lnTo>
                  <a:lnTo>
                    <a:pt x="73202" y="23253"/>
                  </a:lnTo>
                  <a:lnTo>
                    <a:pt x="65049" y="11150"/>
                  </a:lnTo>
                  <a:lnTo>
                    <a:pt x="52946" y="2997"/>
                  </a:lnTo>
                  <a:lnTo>
                    <a:pt x="38100" y="0"/>
                  </a:lnTo>
                  <a:lnTo>
                    <a:pt x="23241" y="2997"/>
                  </a:lnTo>
                  <a:lnTo>
                    <a:pt x="11137" y="11150"/>
                  </a:lnTo>
                  <a:lnTo>
                    <a:pt x="2984" y="23253"/>
                  </a:lnTo>
                  <a:lnTo>
                    <a:pt x="0" y="38100"/>
                  </a:lnTo>
                  <a:lnTo>
                    <a:pt x="2984" y="52959"/>
                  </a:lnTo>
                  <a:lnTo>
                    <a:pt x="11137" y="65062"/>
                  </a:lnTo>
                  <a:lnTo>
                    <a:pt x="23241" y="73215"/>
                  </a:lnTo>
                  <a:lnTo>
                    <a:pt x="38100" y="76200"/>
                  </a:lnTo>
                  <a:lnTo>
                    <a:pt x="52946" y="73215"/>
                  </a:lnTo>
                  <a:lnTo>
                    <a:pt x="65049" y="65062"/>
                  </a:lnTo>
                  <a:lnTo>
                    <a:pt x="73202" y="52959"/>
                  </a:lnTo>
                  <a:lnTo>
                    <a:pt x="74917" y="44450"/>
                  </a:lnTo>
                  <a:lnTo>
                    <a:pt x="615442" y="44450"/>
                  </a:lnTo>
                  <a:lnTo>
                    <a:pt x="615442" y="31750"/>
                  </a:lnTo>
                  <a:close/>
                </a:path>
                <a:path w="3683634" h="109854">
                  <a:moveTo>
                    <a:pt x="3683635" y="71628"/>
                  </a:moveTo>
                  <a:lnTo>
                    <a:pt x="3682339" y="65278"/>
                  </a:lnTo>
                  <a:lnTo>
                    <a:pt x="3680625" y="56781"/>
                  </a:lnTo>
                  <a:lnTo>
                    <a:pt x="3672433" y="44678"/>
                  </a:lnTo>
                  <a:lnTo>
                    <a:pt x="3660317" y="36525"/>
                  </a:lnTo>
                  <a:lnTo>
                    <a:pt x="3645535" y="33528"/>
                  </a:lnTo>
                  <a:lnTo>
                    <a:pt x="3630676" y="36525"/>
                  </a:lnTo>
                  <a:lnTo>
                    <a:pt x="3618573" y="44678"/>
                  </a:lnTo>
                  <a:lnTo>
                    <a:pt x="3610419" y="56781"/>
                  </a:lnTo>
                  <a:lnTo>
                    <a:pt x="3608705" y="65278"/>
                  </a:lnTo>
                  <a:lnTo>
                    <a:pt x="3034284" y="65278"/>
                  </a:lnTo>
                  <a:lnTo>
                    <a:pt x="3034284" y="77978"/>
                  </a:lnTo>
                  <a:lnTo>
                    <a:pt x="3608705" y="77978"/>
                  </a:lnTo>
                  <a:lnTo>
                    <a:pt x="3610419" y="86487"/>
                  </a:lnTo>
                  <a:lnTo>
                    <a:pt x="3618573" y="98590"/>
                  </a:lnTo>
                  <a:lnTo>
                    <a:pt x="3630676" y="106743"/>
                  </a:lnTo>
                  <a:lnTo>
                    <a:pt x="3645535" y="109728"/>
                  </a:lnTo>
                  <a:lnTo>
                    <a:pt x="3660317" y="106743"/>
                  </a:lnTo>
                  <a:lnTo>
                    <a:pt x="3672433" y="98590"/>
                  </a:lnTo>
                  <a:lnTo>
                    <a:pt x="3680625" y="86487"/>
                  </a:lnTo>
                  <a:lnTo>
                    <a:pt x="3682339" y="77978"/>
                  </a:lnTo>
                  <a:lnTo>
                    <a:pt x="3683635" y="716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72255" y="4794504"/>
              <a:ext cx="3596640" cy="939800"/>
            </a:xfrm>
            <a:custGeom>
              <a:avLst/>
              <a:gdLst/>
              <a:ahLst/>
              <a:cxnLst/>
              <a:rect l="l" t="t" r="r" b="b"/>
              <a:pathLst>
                <a:path w="3596640" h="939800">
                  <a:moveTo>
                    <a:pt x="0" y="18288"/>
                  </a:moveTo>
                  <a:lnTo>
                    <a:pt x="578739" y="22225"/>
                  </a:lnTo>
                </a:path>
                <a:path w="3596640" h="939800">
                  <a:moveTo>
                    <a:pt x="0" y="301752"/>
                  </a:moveTo>
                  <a:lnTo>
                    <a:pt x="578739" y="305689"/>
                  </a:lnTo>
                </a:path>
                <a:path w="3596640" h="939800">
                  <a:moveTo>
                    <a:pt x="0" y="621792"/>
                  </a:moveTo>
                  <a:lnTo>
                    <a:pt x="578739" y="625729"/>
                  </a:lnTo>
                </a:path>
                <a:path w="3596640" h="939800">
                  <a:moveTo>
                    <a:pt x="3048" y="935736"/>
                  </a:moveTo>
                  <a:lnTo>
                    <a:pt x="581787" y="939685"/>
                  </a:lnTo>
                </a:path>
                <a:path w="3596640" h="939800">
                  <a:moveTo>
                    <a:pt x="3014472" y="0"/>
                  </a:moveTo>
                  <a:lnTo>
                    <a:pt x="3593211" y="3937"/>
                  </a:lnTo>
                </a:path>
                <a:path w="3596640" h="939800">
                  <a:moveTo>
                    <a:pt x="3011424" y="280416"/>
                  </a:moveTo>
                  <a:lnTo>
                    <a:pt x="3590163" y="284353"/>
                  </a:lnTo>
                </a:path>
                <a:path w="3596640" h="939800">
                  <a:moveTo>
                    <a:pt x="3011424" y="600456"/>
                  </a:moveTo>
                  <a:lnTo>
                    <a:pt x="3590163" y="604393"/>
                  </a:lnTo>
                </a:path>
                <a:path w="3596640" h="939800">
                  <a:moveTo>
                    <a:pt x="3017520" y="917448"/>
                  </a:moveTo>
                  <a:lnTo>
                    <a:pt x="3596259" y="92139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395853" y="2922854"/>
            <a:ext cx="31369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5" dirty="0">
                <a:latin typeface="Cambria"/>
                <a:cs typeface="Cambria"/>
              </a:rPr>
              <a:t>W</a:t>
            </a:r>
            <a:r>
              <a:rPr sz="1000" spc="95" dirty="0">
                <a:latin typeface="Cambria"/>
                <a:cs typeface="Cambria"/>
              </a:rPr>
              <a:t>A</a:t>
            </a:r>
            <a:r>
              <a:rPr sz="1000" spc="5" dirty="0">
                <a:latin typeface="Cambria"/>
                <a:cs typeface="Cambria"/>
              </a:rPr>
              <a:t>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74085" y="3200857"/>
            <a:ext cx="117221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24765" algn="ctr">
              <a:lnSpc>
                <a:spcPct val="100000"/>
              </a:lnSpc>
              <a:spcBef>
                <a:spcPts val="110"/>
              </a:spcBef>
            </a:pPr>
            <a:r>
              <a:rPr sz="1000" spc="50" dirty="0">
                <a:latin typeface="Cambria"/>
                <a:cs typeface="Cambria"/>
              </a:rPr>
              <a:t>WA1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74085" y="3534536"/>
            <a:ext cx="11722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4765" algn="ctr">
              <a:lnSpc>
                <a:spcPct val="100000"/>
              </a:lnSpc>
              <a:spcBef>
                <a:spcPts val="105"/>
              </a:spcBef>
            </a:pPr>
            <a:r>
              <a:rPr sz="1000" spc="50" dirty="0">
                <a:latin typeface="Cambria"/>
                <a:cs typeface="Cambria"/>
              </a:rPr>
              <a:t>WA0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40422" y="2991104"/>
            <a:ext cx="27876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60" dirty="0">
                <a:latin typeface="Cambria"/>
                <a:cs typeface="Cambria"/>
              </a:rPr>
              <a:t>RA2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76938" y="3245866"/>
            <a:ext cx="117538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5920">
              <a:lnSpc>
                <a:spcPct val="100000"/>
              </a:lnSpc>
              <a:spcBef>
                <a:spcPts val="105"/>
              </a:spcBef>
            </a:pPr>
            <a:r>
              <a:rPr sz="1000" spc="60" dirty="0">
                <a:latin typeface="Cambria"/>
                <a:cs typeface="Cambria"/>
              </a:rPr>
              <a:t>RA1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76938" y="3571748"/>
            <a:ext cx="117538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6715">
              <a:lnSpc>
                <a:spcPct val="100000"/>
              </a:lnSpc>
              <a:spcBef>
                <a:spcPts val="105"/>
              </a:spcBef>
            </a:pPr>
            <a:r>
              <a:rPr sz="1000" spc="60" dirty="0">
                <a:latin typeface="Cambria"/>
                <a:cs typeface="Cambria"/>
              </a:rPr>
              <a:t>RA0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07129" y="4598035"/>
            <a:ext cx="3225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60" dirty="0">
                <a:latin typeface="Cambria"/>
                <a:cs typeface="Cambria"/>
              </a:rPr>
              <a:t>W</a:t>
            </a:r>
            <a:r>
              <a:rPr sz="1000" spc="125" dirty="0">
                <a:latin typeface="Cambria"/>
                <a:cs typeface="Cambria"/>
              </a:rPr>
              <a:t>D</a:t>
            </a:r>
            <a:r>
              <a:rPr sz="1000" spc="5" dirty="0">
                <a:latin typeface="Cambria"/>
                <a:cs typeface="Cambria"/>
              </a:rPr>
              <a:t>3</a:t>
            </a:r>
            <a:endParaRPr sz="1000" dirty="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83432" y="5523991"/>
            <a:ext cx="5626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05"/>
              </a:spcBef>
            </a:pPr>
            <a:r>
              <a:rPr sz="1000" spc="65" dirty="0">
                <a:latin typeface="Cambria"/>
                <a:cs typeface="Cambria"/>
              </a:rPr>
              <a:t>WD0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83432" y="5228082"/>
            <a:ext cx="5626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05"/>
              </a:spcBef>
            </a:pPr>
            <a:r>
              <a:rPr sz="1000" spc="65" dirty="0">
                <a:latin typeface="Cambria"/>
                <a:cs typeface="Cambria"/>
              </a:rPr>
              <a:t>WD1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83432" y="4902454"/>
            <a:ext cx="5626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05"/>
              </a:spcBef>
            </a:pPr>
            <a:r>
              <a:rPr sz="1000" spc="65" dirty="0">
                <a:latin typeface="Cambria"/>
                <a:cs typeface="Cambria"/>
              </a:rPr>
              <a:t>WD2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17918" y="4598035"/>
            <a:ext cx="2889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95" dirty="0">
                <a:latin typeface="Cambria"/>
                <a:cs typeface="Cambria"/>
              </a:rPr>
              <a:t>R</a:t>
            </a:r>
            <a:r>
              <a:rPr sz="1000" spc="125" dirty="0">
                <a:latin typeface="Cambria"/>
                <a:cs typeface="Cambria"/>
              </a:rPr>
              <a:t>D</a:t>
            </a:r>
            <a:r>
              <a:rPr sz="1000" spc="5" dirty="0">
                <a:latin typeface="Cambria"/>
                <a:cs typeface="Cambria"/>
              </a:rPr>
              <a:t>3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76938" y="5523991"/>
            <a:ext cx="5810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05"/>
              </a:spcBef>
            </a:pPr>
            <a:r>
              <a:rPr sz="1000" spc="75" dirty="0">
                <a:latin typeface="Cambria"/>
                <a:cs typeface="Cambria"/>
              </a:rPr>
              <a:t>RD0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76938" y="5228082"/>
            <a:ext cx="5810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5"/>
              </a:spcBef>
            </a:pPr>
            <a:r>
              <a:rPr sz="1000" spc="75" dirty="0">
                <a:latin typeface="Cambria"/>
                <a:cs typeface="Cambria"/>
              </a:rPr>
              <a:t>RD1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76938" y="4902454"/>
            <a:ext cx="5810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5"/>
              </a:spcBef>
            </a:pPr>
            <a:r>
              <a:rPr sz="1000" spc="75" dirty="0">
                <a:latin typeface="Cambria"/>
                <a:cs typeface="Cambria"/>
              </a:rPr>
              <a:t>RD2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61435" y="3960114"/>
            <a:ext cx="545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45" dirty="0">
                <a:solidFill>
                  <a:srgbClr val="FF0000"/>
                </a:solidFill>
                <a:latin typeface="Cambria"/>
                <a:cs typeface="Cambria"/>
              </a:rPr>
              <a:t>WE</a:t>
            </a:r>
            <a:r>
              <a:rPr sz="1200" b="1" spc="135" dirty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sz="1200" b="1" spc="165" dirty="0">
                <a:solidFill>
                  <a:srgbClr val="FF0000"/>
                </a:solidFill>
                <a:latin typeface="Cambria"/>
                <a:cs typeface="Cambria"/>
              </a:rPr>
              <a:t>Q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78522" y="4007942"/>
            <a:ext cx="5219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85" dirty="0">
                <a:solidFill>
                  <a:srgbClr val="006FC0"/>
                </a:solidFill>
                <a:latin typeface="Cambria"/>
                <a:cs typeface="Cambria"/>
              </a:rPr>
              <a:t>RE</a:t>
            </a:r>
            <a:r>
              <a:rPr sz="1200" b="1" spc="220" dirty="0">
                <a:solidFill>
                  <a:srgbClr val="006FC0"/>
                </a:solidFill>
                <a:latin typeface="Cambria"/>
                <a:cs typeface="Cambria"/>
              </a:rPr>
              <a:t>N</a:t>
            </a:r>
            <a:r>
              <a:rPr sz="1200" b="1" spc="165" dirty="0">
                <a:solidFill>
                  <a:srgbClr val="006FC0"/>
                </a:solidFill>
                <a:latin typeface="Cambria"/>
                <a:cs typeface="Cambria"/>
              </a:rPr>
              <a:t>Q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536441" y="4548378"/>
            <a:ext cx="3668395" cy="2242820"/>
            <a:chOff x="3536441" y="4548378"/>
            <a:chExt cx="3668395" cy="2242820"/>
          </a:xfrm>
        </p:grpSpPr>
        <p:sp>
          <p:nvSpPr>
            <p:cNvPr id="35" name="object 35"/>
            <p:cNvSpPr/>
            <p:nvPr/>
          </p:nvSpPr>
          <p:spPr>
            <a:xfrm>
              <a:off x="3555491" y="4567428"/>
              <a:ext cx="3630295" cy="1629410"/>
            </a:xfrm>
            <a:custGeom>
              <a:avLst/>
              <a:gdLst/>
              <a:ahLst/>
              <a:cxnLst/>
              <a:rect l="l" t="t" r="r" b="b"/>
              <a:pathLst>
                <a:path w="3630295" h="1629410">
                  <a:moveTo>
                    <a:pt x="0" y="0"/>
                  </a:moveTo>
                  <a:lnTo>
                    <a:pt x="8890" y="1628902"/>
                  </a:lnTo>
                </a:path>
                <a:path w="3630295" h="1629410">
                  <a:moveTo>
                    <a:pt x="3621024" y="0"/>
                  </a:moveTo>
                  <a:lnTo>
                    <a:pt x="3629914" y="162890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10555" y="6019800"/>
              <a:ext cx="76200" cy="771525"/>
            </a:xfrm>
            <a:custGeom>
              <a:avLst/>
              <a:gdLst/>
              <a:ahLst/>
              <a:cxnLst/>
              <a:rect l="l" t="t" r="r" b="b"/>
              <a:pathLst>
                <a:path w="76200" h="771525">
                  <a:moveTo>
                    <a:pt x="38100" y="50800"/>
                  </a:moveTo>
                  <a:lnTo>
                    <a:pt x="25400" y="59266"/>
                  </a:lnTo>
                  <a:lnTo>
                    <a:pt x="25400" y="771020"/>
                  </a:lnTo>
                  <a:lnTo>
                    <a:pt x="50800" y="771019"/>
                  </a:lnTo>
                  <a:lnTo>
                    <a:pt x="50800" y="59266"/>
                  </a:lnTo>
                  <a:lnTo>
                    <a:pt x="38100" y="50800"/>
                  </a:lnTo>
                  <a:close/>
                </a:path>
                <a:path w="76200" h="771525">
                  <a:moveTo>
                    <a:pt x="38100" y="0"/>
                  </a:moveTo>
                  <a:lnTo>
                    <a:pt x="0" y="76200"/>
                  </a:lnTo>
                  <a:lnTo>
                    <a:pt x="25400" y="59266"/>
                  </a:lnTo>
                  <a:lnTo>
                    <a:pt x="25400" y="50800"/>
                  </a:lnTo>
                  <a:lnTo>
                    <a:pt x="63500" y="50800"/>
                  </a:lnTo>
                  <a:lnTo>
                    <a:pt x="38100" y="0"/>
                  </a:lnTo>
                  <a:close/>
                </a:path>
                <a:path w="76200" h="771525">
                  <a:moveTo>
                    <a:pt x="63500" y="50800"/>
                  </a:moveTo>
                  <a:lnTo>
                    <a:pt x="50800" y="50800"/>
                  </a:lnTo>
                  <a:lnTo>
                    <a:pt x="50800" y="59266"/>
                  </a:lnTo>
                  <a:lnTo>
                    <a:pt x="76200" y="76200"/>
                  </a:lnTo>
                  <a:lnTo>
                    <a:pt x="63500" y="50800"/>
                  </a:lnTo>
                  <a:close/>
                </a:path>
                <a:path w="76200" h="771525">
                  <a:moveTo>
                    <a:pt x="38100" y="50800"/>
                  </a:moveTo>
                  <a:lnTo>
                    <a:pt x="25400" y="50800"/>
                  </a:lnTo>
                  <a:lnTo>
                    <a:pt x="25400" y="59266"/>
                  </a:lnTo>
                  <a:lnTo>
                    <a:pt x="38100" y="50800"/>
                  </a:lnTo>
                  <a:close/>
                </a:path>
                <a:path w="76200" h="771525">
                  <a:moveTo>
                    <a:pt x="50800" y="50800"/>
                  </a:moveTo>
                  <a:lnTo>
                    <a:pt x="38100" y="50800"/>
                  </a:lnTo>
                  <a:lnTo>
                    <a:pt x="50800" y="59266"/>
                  </a:lnTo>
                  <a:lnTo>
                    <a:pt x="50800" y="50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082794" y="5713272"/>
            <a:ext cx="3975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spc="195" dirty="0">
                <a:latin typeface="Cambria"/>
                <a:cs typeface="Cambria"/>
              </a:rPr>
              <a:t>CL</a:t>
            </a:r>
            <a:r>
              <a:rPr sz="1400" spc="200" dirty="0">
                <a:latin typeface="Cambria"/>
                <a:cs typeface="Cambria"/>
              </a:rPr>
              <a:t>K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19194" y="2996641"/>
            <a:ext cx="1850389" cy="854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ts val="1525"/>
              </a:lnSpc>
              <a:spcBef>
                <a:spcPts val="95"/>
              </a:spcBef>
            </a:pPr>
            <a:r>
              <a:rPr sz="1400" spc="70" dirty="0">
                <a:latin typeface="Cambria"/>
                <a:cs typeface="Cambria"/>
              </a:rPr>
              <a:t>WA2</a:t>
            </a:r>
            <a:endParaRPr sz="1400">
              <a:latin typeface="Cambria"/>
              <a:cs typeface="Cambria"/>
            </a:endParaRPr>
          </a:p>
          <a:p>
            <a:pPr marL="475615">
              <a:lnSpc>
                <a:spcPts val="1190"/>
              </a:lnSpc>
            </a:pPr>
            <a:r>
              <a:rPr sz="1200" spc="150" dirty="0">
                <a:latin typeface="Cambria"/>
                <a:cs typeface="Cambria"/>
              </a:rPr>
              <a:t>DUAL</a:t>
            </a:r>
            <a:r>
              <a:rPr sz="1200" spc="35" dirty="0">
                <a:latin typeface="Cambria"/>
                <a:cs typeface="Cambria"/>
              </a:rPr>
              <a:t> </a:t>
            </a:r>
            <a:r>
              <a:rPr sz="1200" spc="114" dirty="0">
                <a:latin typeface="Cambria"/>
                <a:cs typeface="Cambria"/>
              </a:rPr>
              <a:t>PORT</a:t>
            </a:r>
            <a:r>
              <a:rPr sz="1200" spc="55" dirty="0">
                <a:latin typeface="Cambria"/>
                <a:cs typeface="Cambria"/>
              </a:rPr>
              <a:t> </a:t>
            </a:r>
            <a:r>
              <a:rPr sz="1200" spc="130" dirty="0">
                <a:latin typeface="Cambria"/>
                <a:cs typeface="Cambria"/>
              </a:rPr>
              <a:t>RAM</a:t>
            </a:r>
            <a:endParaRPr sz="1200">
              <a:latin typeface="Cambria"/>
              <a:cs typeface="Cambria"/>
            </a:endParaRPr>
          </a:p>
          <a:p>
            <a:pPr marL="27940">
              <a:lnSpc>
                <a:spcPts val="1580"/>
              </a:lnSpc>
              <a:tabLst>
                <a:tab pos="777240" algn="l"/>
              </a:tabLst>
            </a:pPr>
            <a:r>
              <a:rPr sz="2100" spc="97" baseline="7936" dirty="0">
                <a:latin typeface="Cambria"/>
                <a:cs typeface="Cambria"/>
              </a:rPr>
              <a:t>WA1	</a:t>
            </a:r>
            <a:r>
              <a:rPr sz="1200" spc="145" dirty="0">
                <a:latin typeface="Cambria"/>
                <a:cs typeface="Cambria"/>
              </a:rPr>
              <a:t>MEMORY</a:t>
            </a:r>
            <a:endParaRPr sz="1200">
              <a:latin typeface="Cambria"/>
              <a:cs typeface="Cambria"/>
            </a:endParaRPr>
          </a:p>
          <a:p>
            <a:pPr marL="25400">
              <a:lnSpc>
                <a:spcPct val="100000"/>
              </a:lnSpc>
              <a:spcBef>
                <a:spcPts val="550"/>
              </a:spcBef>
            </a:pPr>
            <a:r>
              <a:rPr sz="1400" spc="65" dirty="0">
                <a:latin typeface="Cambria"/>
                <a:cs typeface="Cambria"/>
              </a:rPr>
              <a:t>WA0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60009" y="4477257"/>
            <a:ext cx="389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mbria"/>
                <a:cs typeface="Cambria"/>
              </a:rPr>
              <a:t>8</a:t>
            </a:r>
            <a:r>
              <a:rPr sz="1800" spc="85" dirty="0">
                <a:latin typeface="Cambria"/>
                <a:cs typeface="Cambria"/>
              </a:rPr>
              <a:t>x</a:t>
            </a:r>
            <a:r>
              <a:rPr sz="1800" dirty="0">
                <a:latin typeface="Cambria"/>
                <a:cs typeface="Cambria"/>
              </a:rPr>
              <a:t>4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94685" y="2581402"/>
            <a:ext cx="4260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20" dirty="0">
                <a:solidFill>
                  <a:srgbClr val="FF0000"/>
                </a:solidFill>
                <a:latin typeface="Cambria"/>
                <a:cs typeface="Cambria"/>
              </a:rPr>
              <a:t>WA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165593" y="2560065"/>
            <a:ext cx="384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25" dirty="0">
                <a:solidFill>
                  <a:srgbClr val="006FC0"/>
                </a:solidFill>
                <a:latin typeface="Cambria"/>
                <a:cs typeface="Cambria"/>
              </a:rPr>
              <a:t>RA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51630" y="5926023"/>
            <a:ext cx="4432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40" dirty="0">
                <a:solidFill>
                  <a:srgbClr val="FF0000"/>
                </a:solidFill>
                <a:latin typeface="Cambria"/>
                <a:cs typeface="Cambria"/>
              </a:rPr>
              <a:t>WD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658736" y="5917793"/>
            <a:ext cx="401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45" dirty="0">
                <a:solidFill>
                  <a:srgbClr val="006FC0"/>
                </a:solidFill>
                <a:latin typeface="Cambria"/>
                <a:cs typeface="Cambria"/>
              </a:rPr>
              <a:t>RD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02691" y="1408887"/>
            <a:ext cx="897763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(a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write-only</a:t>
            </a:r>
            <a:r>
              <a:rPr sz="3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(WO)</a:t>
            </a:r>
            <a:r>
              <a:rPr sz="32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port</a:t>
            </a:r>
            <a:r>
              <a:rPr sz="32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and a</a:t>
            </a:r>
            <a:r>
              <a:rPr sz="3200" b="1" spc="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read-only</a:t>
            </a:r>
            <a:r>
              <a:rPr sz="3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(RO)</a:t>
            </a:r>
            <a:r>
              <a:rPr sz="3200" b="1" spc="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port</a:t>
            </a:r>
            <a:r>
              <a:rPr sz="32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602691" y="460959"/>
            <a:ext cx="7921625" cy="1021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02990">
              <a:lnSpc>
                <a:spcPct val="100000"/>
              </a:lnSpc>
              <a:spcBef>
                <a:spcPts val="95"/>
              </a:spcBef>
            </a:pPr>
            <a:r>
              <a:rPr sz="3200" spc="450" dirty="0">
                <a:solidFill>
                  <a:srgbClr val="FF6600"/>
                </a:solidFill>
                <a:latin typeface="Cambria"/>
                <a:cs typeface="Cambria"/>
              </a:rPr>
              <a:t>FIFO</a:t>
            </a:r>
            <a:r>
              <a:rPr sz="3200" spc="204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z="3200" spc="229" dirty="0">
                <a:solidFill>
                  <a:srgbClr val="FF6600"/>
                </a:solidFill>
                <a:latin typeface="Cambria"/>
                <a:cs typeface="Cambria"/>
              </a:rPr>
              <a:t>Storage</a:t>
            </a:r>
            <a:endParaRPr sz="32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3200" spc="-5" dirty="0">
                <a:solidFill>
                  <a:srgbClr val="6F2F9F"/>
                </a:solidFill>
                <a:latin typeface="Times New Roman"/>
                <a:cs typeface="Times New Roman"/>
              </a:rPr>
              <a:t>Re</a:t>
            </a: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g</a:t>
            </a:r>
            <a:r>
              <a:rPr sz="3200" spc="-5" dirty="0">
                <a:solidFill>
                  <a:srgbClr val="6F2F9F"/>
                </a:solidFill>
                <a:latin typeface="Times New Roman"/>
                <a:cs typeface="Times New Roman"/>
              </a:rPr>
              <a:t>ister</a:t>
            </a:r>
            <a:r>
              <a:rPr sz="3200" spc="-204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F2F9F"/>
                </a:solidFill>
                <a:latin typeface="Times New Roman"/>
                <a:cs typeface="Times New Roman"/>
              </a:rPr>
              <a:t>Array</a:t>
            </a:r>
            <a:r>
              <a:rPr sz="3200" spc="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6F2F9F"/>
                </a:solidFill>
                <a:latin typeface="Times New Roman"/>
                <a:cs typeface="Times New Roman"/>
              </a:rPr>
              <a:t>cting </a:t>
            </a: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6F2F9F"/>
                </a:solidFill>
                <a:latin typeface="Times New Roman"/>
                <a:cs typeface="Times New Roman"/>
              </a:rPr>
              <a:t>s a</a:t>
            </a:r>
            <a:r>
              <a:rPr sz="3200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F2F9F"/>
                </a:solidFill>
                <a:latin typeface="Times New Roman"/>
                <a:cs typeface="Times New Roman"/>
              </a:rPr>
              <a:t>Dual Port</a:t>
            </a:r>
            <a:r>
              <a:rPr sz="3200" spc="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F2F9F"/>
                </a:solidFill>
                <a:latin typeface="Times New Roman"/>
                <a:cs typeface="Times New Roman"/>
              </a:rPr>
              <a:t>Me</a:t>
            </a:r>
            <a:r>
              <a:rPr sz="3200" spc="-55" dirty="0">
                <a:solidFill>
                  <a:srgbClr val="6F2F9F"/>
                </a:solidFill>
                <a:latin typeface="Times New Roman"/>
                <a:cs typeface="Times New Roman"/>
              </a:rPr>
              <a:t>m</a:t>
            </a: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6F2F9F"/>
                </a:solidFill>
                <a:latin typeface="Times New Roman"/>
                <a:cs typeface="Times New Roman"/>
              </a:rPr>
              <a:t>ry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18950" y="85090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31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5823"/>
            <a:ext cx="11378565" cy="256540"/>
          </a:xfrm>
          <a:custGeom>
            <a:avLst/>
            <a:gdLst/>
            <a:ahLst/>
            <a:cxn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81816" y="9144"/>
            <a:ext cx="710565" cy="335280"/>
          </a:xfrm>
          <a:custGeom>
            <a:avLst/>
            <a:gdLst/>
            <a:ahLst/>
            <a:cxnLst/>
            <a:rect l="l" t="t" r="r" b="b"/>
            <a:pathLst>
              <a:path w="710565" h="335280">
                <a:moveTo>
                  <a:pt x="0" y="167639"/>
                </a:moveTo>
                <a:lnTo>
                  <a:pt x="22218" y="109145"/>
                </a:lnTo>
                <a:lnTo>
                  <a:pt x="83521" y="59632"/>
                </a:lnTo>
                <a:lnTo>
                  <a:pt x="126320" y="39427"/>
                </a:lnTo>
                <a:lnTo>
                  <a:pt x="175880" y="22888"/>
                </a:lnTo>
                <a:lnTo>
                  <a:pt x="231198" y="10488"/>
                </a:lnTo>
                <a:lnTo>
                  <a:pt x="291270" y="2700"/>
                </a:lnTo>
                <a:lnTo>
                  <a:pt x="355091" y="0"/>
                </a:lnTo>
                <a:lnTo>
                  <a:pt x="418913" y="2700"/>
                </a:lnTo>
                <a:lnTo>
                  <a:pt x="478985" y="10488"/>
                </a:lnTo>
                <a:lnTo>
                  <a:pt x="534303" y="22888"/>
                </a:lnTo>
                <a:lnTo>
                  <a:pt x="583863" y="39427"/>
                </a:lnTo>
                <a:lnTo>
                  <a:pt x="626662" y="59632"/>
                </a:lnTo>
                <a:lnTo>
                  <a:pt x="661698" y="83029"/>
                </a:lnTo>
                <a:lnTo>
                  <a:pt x="704462" y="137507"/>
                </a:lnTo>
                <a:lnTo>
                  <a:pt x="710183" y="167639"/>
                </a:lnTo>
                <a:lnTo>
                  <a:pt x="704462" y="197772"/>
                </a:lnTo>
                <a:lnTo>
                  <a:pt x="661698" y="252250"/>
                </a:lnTo>
                <a:lnTo>
                  <a:pt x="626662" y="275647"/>
                </a:lnTo>
                <a:lnTo>
                  <a:pt x="583863" y="295852"/>
                </a:lnTo>
                <a:lnTo>
                  <a:pt x="534303" y="312391"/>
                </a:lnTo>
                <a:lnTo>
                  <a:pt x="478985" y="324791"/>
                </a:lnTo>
                <a:lnTo>
                  <a:pt x="418913" y="332579"/>
                </a:lnTo>
                <a:lnTo>
                  <a:pt x="355091" y="335279"/>
                </a:lnTo>
                <a:lnTo>
                  <a:pt x="291270" y="332579"/>
                </a:lnTo>
                <a:lnTo>
                  <a:pt x="231198" y="324791"/>
                </a:lnTo>
                <a:lnTo>
                  <a:pt x="175880" y="312391"/>
                </a:lnTo>
                <a:lnTo>
                  <a:pt x="126320" y="295852"/>
                </a:lnTo>
                <a:lnTo>
                  <a:pt x="83521" y="275647"/>
                </a:lnTo>
                <a:lnTo>
                  <a:pt x="48485" y="252250"/>
                </a:lnTo>
                <a:lnTo>
                  <a:pt x="5721" y="197772"/>
                </a:lnTo>
                <a:lnTo>
                  <a:pt x="0" y="1676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67152" y="1945970"/>
            <a:ext cx="61969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5445" algn="l"/>
              </a:tabLst>
            </a:pPr>
            <a:r>
              <a:rPr sz="3600" b="1" spc="355" dirty="0">
                <a:solidFill>
                  <a:srgbClr val="FF0000"/>
                </a:solidFill>
                <a:latin typeface="Cambria"/>
                <a:cs typeface="Cambria"/>
              </a:rPr>
              <a:t>W</a:t>
            </a:r>
            <a:r>
              <a:rPr sz="3600" b="1" spc="229" dirty="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r>
              <a:rPr sz="3600" b="1" dirty="0">
                <a:solidFill>
                  <a:srgbClr val="FF0000"/>
                </a:solidFill>
                <a:latin typeface="Cambria"/>
                <a:cs typeface="Cambria"/>
              </a:rPr>
              <a:t>	</a:t>
            </a:r>
            <a:r>
              <a:rPr sz="3600" b="1" spc="525" dirty="0">
                <a:solidFill>
                  <a:srgbClr val="006FC0"/>
                </a:solidFill>
                <a:latin typeface="Cambria"/>
                <a:cs typeface="Cambria"/>
              </a:rPr>
              <a:t>RP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2740" rIns="0" bIns="0" rtlCol="0">
            <a:spAutoFit/>
          </a:bodyPr>
          <a:lstStyle/>
          <a:p>
            <a:pPr marL="3361054" marR="5080" indent="-1814195">
              <a:lnSpc>
                <a:spcPts val="4270"/>
              </a:lnSpc>
              <a:spcBef>
                <a:spcPts val="695"/>
              </a:spcBef>
            </a:pPr>
            <a:r>
              <a:rPr spc="335" dirty="0">
                <a:solidFill>
                  <a:srgbClr val="FF6600"/>
                </a:solidFill>
                <a:latin typeface="Cambria"/>
                <a:cs typeface="Cambria"/>
              </a:rPr>
              <a:t>WP</a:t>
            </a:r>
            <a:r>
              <a:rPr spc="240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pc="300" dirty="0">
                <a:solidFill>
                  <a:srgbClr val="FF6600"/>
                </a:solidFill>
                <a:latin typeface="Cambria"/>
                <a:cs typeface="Cambria"/>
              </a:rPr>
              <a:t>and</a:t>
            </a:r>
            <a:r>
              <a:rPr spc="229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pc="600" dirty="0">
                <a:solidFill>
                  <a:srgbClr val="FF6600"/>
                </a:solidFill>
                <a:latin typeface="Cambria"/>
                <a:cs typeface="Cambria"/>
              </a:rPr>
              <a:t>RP</a:t>
            </a:r>
            <a:r>
              <a:rPr spc="265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pc="225" dirty="0">
                <a:solidFill>
                  <a:srgbClr val="FF6600"/>
                </a:solidFill>
                <a:latin typeface="Cambria"/>
                <a:cs typeface="Cambria"/>
              </a:rPr>
              <a:t>pointers</a:t>
            </a:r>
            <a:r>
              <a:rPr spc="204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pc="5" dirty="0">
                <a:solidFill>
                  <a:srgbClr val="FF6600"/>
                </a:solidFill>
                <a:latin typeface="Cambria"/>
                <a:cs typeface="Cambria"/>
              </a:rPr>
              <a:t>–</a:t>
            </a:r>
            <a:r>
              <a:rPr spc="250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pc="300" dirty="0">
                <a:solidFill>
                  <a:srgbClr val="FF6600"/>
                </a:solidFill>
                <a:latin typeface="Cambria"/>
                <a:cs typeface="Cambria"/>
              </a:rPr>
              <a:t>when</a:t>
            </a:r>
            <a:r>
              <a:rPr spc="275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pc="204" dirty="0">
                <a:solidFill>
                  <a:srgbClr val="FF6600"/>
                </a:solidFill>
                <a:latin typeface="Cambria"/>
                <a:cs typeface="Cambria"/>
              </a:rPr>
              <a:t>to </a:t>
            </a:r>
            <a:r>
              <a:rPr spc="-869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pc="260" dirty="0">
                <a:solidFill>
                  <a:srgbClr val="FF6600"/>
                </a:solidFill>
                <a:latin typeface="Cambria"/>
                <a:cs typeface="Cambria"/>
              </a:rPr>
              <a:t>increment</a:t>
            </a:r>
            <a:r>
              <a:rPr spc="204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pc="260" dirty="0">
                <a:solidFill>
                  <a:srgbClr val="FF6600"/>
                </a:solidFill>
                <a:latin typeface="Cambria"/>
                <a:cs typeface="Cambria"/>
              </a:rPr>
              <a:t>them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225039" y="3535679"/>
            <a:ext cx="775970" cy="608330"/>
            <a:chOff x="2225039" y="3535679"/>
            <a:chExt cx="775970" cy="60833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0991" y="3838894"/>
              <a:ext cx="679825" cy="30492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5039" y="3535679"/>
              <a:ext cx="213359" cy="39014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049526" y="3248660"/>
            <a:ext cx="5556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215" dirty="0">
                <a:latin typeface="Cambria"/>
                <a:cs typeface="Cambria"/>
              </a:rPr>
              <a:t>FU</a:t>
            </a:r>
            <a:r>
              <a:rPr sz="1400" b="1" spc="225" dirty="0">
                <a:latin typeface="Cambria"/>
                <a:cs typeface="Cambria"/>
              </a:rPr>
              <a:t>LL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11782" y="3970146"/>
            <a:ext cx="4806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155" dirty="0">
                <a:latin typeface="Cambria"/>
                <a:cs typeface="Cambria"/>
              </a:rPr>
              <a:t>WEN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484754" y="3986593"/>
            <a:ext cx="1230630" cy="1925955"/>
            <a:chOff x="2484754" y="3986593"/>
            <a:chExt cx="1230630" cy="1925955"/>
          </a:xfrm>
        </p:grpSpPr>
        <p:sp>
          <p:nvSpPr>
            <p:cNvPr id="13" name="object 13"/>
            <p:cNvSpPr/>
            <p:nvPr/>
          </p:nvSpPr>
          <p:spPr>
            <a:xfrm>
              <a:off x="2491739" y="4515611"/>
              <a:ext cx="1216660" cy="1390015"/>
            </a:xfrm>
            <a:custGeom>
              <a:avLst/>
              <a:gdLst/>
              <a:ahLst/>
              <a:cxnLst/>
              <a:rect l="l" t="t" r="r" b="b"/>
              <a:pathLst>
                <a:path w="1216660" h="1390014">
                  <a:moveTo>
                    <a:pt x="0" y="1389888"/>
                  </a:moveTo>
                  <a:lnTo>
                    <a:pt x="1216152" y="1389888"/>
                  </a:lnTo>
                  <a:lnTo>
                    <a:pt x="1216152" y="0"/>
                  </a:lnTo>
                  <a:lnTo>
                    <a:pt x="0" y="0"/>
                  </a:lnTo>
                  <a:lnTo>
                    <a:pt x="0" y="1389888"/>
                  </a:lnTo>
                  <a:close/>
                </a:path>
              </a:pathLst>
            </a:custGeom>
            <a:ln w="13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37331" y="3991355"/>
              <a:ext cx="0" cy="502920"/>
            </a:xfrm>
            <a:custGeom>
              <a:avLst/>
              <a:gdLst/>
              <a:ahLst/>
              <a:cxnLst/>
              <a:rect l="l" t="t" r="r" b="b"/>
              <a:pathLst>
                <a:path h="502920">
                  <a:moveTo>
                    <a:pt x="0" y="0"/>
                  </a:moveTo>
                  <a:lnTo>
                    <a:pt x="0" y="50279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37331" y="399135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84931" y="3991355"/>
              <a:ext cx="154305" cy="0"/>
            </a:xfrm>
            <a:custGeom>
              <a:avLst/>
              <a:gdLst/>
              <a:ahLst/>
              <a:cxnLst/>
              <a:rect l="l" t="t" r="r" b="b"/>
              <a:pathLst>
                <a:path w="154305">
                  <a:moveTo>
                    <a:pt x="154178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974594" y="4502277"/>
            <a:ext cx="20764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spc="135" dirty="0">
                <a:latin typeface="Cambria"/>
                <a:cs typeface="Cambria"/>
              </a:rPr>
              <a:t>EN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01796" y="4850891"/>
            <a:ext cx="626745" cy="287020"/>
          </a:xfrm>
          <a:custGeom>
            <a:avLst/>
            <a:gdLst/>
            <a:ahLst/>
            <a:cxnLst/>
            <a:rect l="l" t="t" r="r" b="b"/>
            <a:pathLst>
              <a:path w="626745" h="287020">
                <a:moveTo>
                  <a:pt x="626490" y="0"/>
                </a:moveTo>
                <a:lnTo>
                  <a:pt x="0" y="0"/>
                </a:lnTo>
              </a:path>
              <a:path w="626745" h="287020">
                <a:moveTo>
                  <a:pt x="626490" y="286511"/>
                </a:moveTo>
                <a:lnTo>
                  <a:pt x="0" y="28651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68673" y="4651629"/>
            <a:ext cx="3130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60" dirty="0">
                <a:latin typeface="Cambria"/>
                <a:cs typeface="Cambria"/>
              </a:rPr>
              <a:t>W</a:t>
            </a:r>
            <a:r>
              <a:rPr sz="1000" spc="90" dirty="0">
                <a:latin typeface="Cambria"/>
                <a:cs typeface="Cambria"/>
              </a:rPr>
              <a:t>A</a:t>
            </a:r>
            <a:r>
              <a:rPr sz="1000" spc="5" dirty="0">
                <a:latin typeface="Cambria"/>
                <a:cs typeface="Cambria"/>
              </a:rPr>
              <a:t>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59784" y="4929632"/>
            <a:ext cx="3130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60" dirty="0">
                <a:latin typeface="Cambria"/>
                <a:cs typeface="Cambria"/>
              </a:rPr>
              <a:t>W</a:t>
            </a:r>
            <a:r>
              <a:rPr sz="1000" spc="90" dirty="0">
                <a:latin typeface="Cambria"/>
                <a:cs typeface="Cambria"/>
              </a:rPr>
              <a:t>A</a:t>
            </a:r>
            <a:r>
              <a:rPr sz="1000" spc="5" dirty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89096" y="5262448"/>
            <a:ext cx="65214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82880" algn="l"/>
                <a:tab pos="638810" algn="l"/>
              </a:tabLst>
            </a:pPr>
            <a:r>
              <a:rPr sz="1000" u="sng" spc="6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	</a:t>
            </a:r>
            <a:r>
              <a:rPr sz="1000" u="sng" spc="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WA0	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71036" y="4739462"/>
            <a:ext cx="212090" cy="7905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000" spc="120" dirty="0">
                <a:latin typeface="Cambria"/>
                <a:cs typeface="Cambria"/>
              </a:rPr>
              <a:t>QA</a:t>
            </a:r>
            <a:endParaRPr sz="1000">
              <a:latin typeface="Cambria"/>
              <a:cs typeface="Cambria"/>
            </a:endParaRPr>
          </a:p>
          <a:p>
            <a:pPr marL="5080" marR="5080">
              <a:lnSpc>
                <a:spcPts val="2470"/>
              </a:lnSpc>
            </a:pPr>
            <a:r>
              <a:rPr sz="1000" spc="85" dirty="0">
                <a:latin typeface="Cambria"/>
                <a:cs typeface="Cambria"/>
              </a:rPr>
              <a:t>QB  </a:t>
            </a:r>
            <a:r>
              <a:rPr sz="1000" spc="150" dirty="0">
                <a:latin typeface="Cambria"/>
                <a:cs typeface="Cambria"/>
              </a:rPr>
              <a:t>QC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962911" y="5664708"/>
            <a:ext cx="595630" cy="76200"/>
          </a:xfrm>
          <a:custGeom>
            <a:avLst/>
            <a:gdLst/>
            <a:ahLst/>
            <a:cxnLst/>
            <a:rect l="l" t="t" r="r" b="b"/>
            <a:pathLst>
              <a:path w="595630" h="76200">
                <a:moveTo>
                  <a:pt x="544576" y="38099"/>
                </a:moveTo>
                <a:lnTo>
                  <a:pt x="519175" y="76199"/>
                </a:lnTo>
                <a:lnTo>
                  <a:pt x="582676" y="44449"/>
                </a:lnTo>
                <a:lnTo>
                  <a:pt x="544576" y="44449"/>
                </a:lnTo>
                <a:lnTo>
                  <a:pt x="544576" y="38099"/>
                </a:lnTo>
                <a:close/>
              </a:path>
              <a:path w="595630" h="76200">
                <a:moveTo>
                  <a:pt x="540342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540342" y="44449"/>
                </a:lnTo>
                <a:lnTo>
                  <a:pt x="544576" y="38099"/>
                </a:lnTo>
                <a:lnTo>
                  <a:pt x="540342" y="31749"/>
                </a:lnTo>
                <a:close/>
              </a:path>
              <a:path w="595630" h="76200">
                <a:moveTo>
                  <a:pt x="582676" y="31749"/>
                </a:moveTo>
                <a:lnTo>
                  <a:pt x="544576" y="31749"/>
                </a:lnTo>
                <a:lnTo>
                  <a:pt x="544576" y="44449"/>
                </a:lnTo>
                <a:lnTo>
                  <a:pt x="582676" y="44449"/>
                </a:lnTo>
                <a:lnTo>
                  <a:pt x="595376" y="38099"/>
                </a:lnTo>
                <a:lnTo>
                  <a:pt x="582676" y="31749"/>
                </a:lnTo>
                <a:close/>
              </a:path>
              <a:path w="595630" h="76200">
                <a:moveTo>
                  <a:pt x="519175" y="0"/>
                </a:moveTo>
                <a:lnTo>
                  <a:pt x="544576" y="38099"/>
                </a:lnTo>
                <a:lnTo>
                  <a:pt x="544576" y="31749"/>
                </a:lnTo>
                <a:lnTo>
                  <a:pt x="582676" y="31749"/>
                </a:lnTo>
                <a:lnTo>
                  <a:pt x="519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01722" y="5591047"/>
            <a:ext cx="26162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135" dirty="0">
                <a:latin typeface="Cambria"/>
                <a:cs typeface="Cambria"/>
              </a:rPr>
              <a:t>C</a:t>
            </a:r>
            <a:r>
              <a:rPr sz="900" spc="114" dirty="0">
                <a:latin typeface="Cambria"/>
                <a:cs typeface="Cambria"/>
              </a:rPr>
              <a:t>L</a:t>
            </a:r>
            <a:r>
              <a:rPr sz="900" spc="140" dirty="0">
                <a:latin typeface="Cambria"/>
                <a:cs typeface="Cambria"/>
              </a:rPr>
              <a:t>K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97785" y="5521248"/>
            <a:ext cx="3022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155" dirty="0">
                <a:latin typeface="Cambria"/>
                <a:cs typeface="Cambria"/>
              </a:rPr>
              <a:t>C</a:t>
            </a:r>
            <a:r>
              <a:rPr sz="1000" spc="145" dirty="0">
                <a:latin typeface="Cambria"/>
                <a:cs typeface="Cambria"/>
              </a:rPr>
              <a:t>LK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86938" y="5753811"/>
            <a:ext cx="35877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spc="155" dirty="0">
                <a:latin typeface="Cambria"/>
                <a:cs typeface="Cambria"/>
              </a:rPr>
              <a:t>C</a:t>
            </a:r>
            <a:r>
              <a:rPr sz="1000" spc="110" dirty="0">
                <a:latin typeface="Cambria"/>
                <a:cs typeface="Cambria"/>
              </a:rPr>
              <a:t>L</a:t>
            </a:r>
            <a:r>
              <a:rPr sz="1000" spc="120" dirty="0">
                <a:latin typeface="Cambria"/>
                <a:cs typeface="Cambria"/>
              </a:rPr>
              <a:t>R</a:t>
            </a:r>
            <a:r>
              <a:rPr sz="1000" spc="-105" dirty="0">
                <a:latin typeface="Cambria"/>
                <a:cs typeface="Cambria"/>
              </a:rPr>
              <a:t>~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34511" y="5931408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246214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308096" y="5999784"/>
            <a:ext cx="8293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sz="1000" u="sng" spc="5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	</a:t>
            </a:r>
            <a:r>
              <a:rPr sz="1000" u="sng" spc="9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R</a:t>
            </a:r>
            <a:r>
              <a:rPr sz="1000" u="sng" spc="1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E</a:t>
            </a:r>
            <a:r>
              <a:rPr sz="1000" u="sng" spc="1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</a:t>
            </a:r>
            <a:r>
              <a:rPr sz="1000" u="sng" spc="1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E</a:t>
            </a:r>
            <a:r>
              <a:rPr sz="1000" spc="-15" dirty="0">
                <a:latin typeface="Cambria"/>
                <a:cs typeface="Cambria"/>
              </a:rPr>
              <a:t>T~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22167" y="3938981"/>
            <a:ext cx="62738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165" dirty="0">
                <a:latin typeface="Cambria"/>
                <a:cs typeface="Cambria"/>
              </a:rPr>
              <a:t>WE</a:t>
            </a:r>
            <a:r>
              <a:rPr sz="1400" b="1" spc="130" dirty="0">
                <a:latin typeface="Cambria"/>
                <a:cs typeface="Cambria"/>
              </a:rPr>
              <a:t>N</a:t>
            </a:r>
            <a:r>
              <a:rPr sz="1400" b="1" spc="185" dirty="0">
                <a:latin typeface="Cambria"/>
                <a:cs typeface="Cambria"/>
              </a:rPr>
              <a:t>Q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01236" y="4325239"/>
            <a:ext cx="3346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105" dirty="0">
                <a:latin typeface="Cambria"/>
                <a:cs typeface="Cambria"/>
              </a:rPr>
              <a:t>WP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051117" y="3462528"/>
            <a:ext cx="779145" cy="617855"/>
            <a:chOff x="9051117" y="3462528"/>
            <a:chExt cx="779145" cy="617855"/>
          </a:xfrm>
        </p:grpSpPr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51117" y="3774887"/>
              <a:ext cx="682589" cy="30492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19488" y="3462528"/>
              <a:ext cx="210311" cy="390143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9455022" y="3195955"/>
            <a:ext cx="72453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170" dirty="0">
                <a:latin typeface="Cambria"/>
                <a:cs typeface="Cambria"/>
              </a:rPr>
              <a:t>E</a:t>
            </a:r>
            <a:r>
              <a:rPr sz="1400" b="1" spc="254" dirty="0">
                <a:latin typeface="Cambria"/>
                <a:cs typeface="Cambria"/>
              </a:rPr>
              <a:t>M</a:t>
            </a:r>
            <a:r>
              <a:rPr sz="1400" b="1" spc="150" dirty="0">
                <a:latin typeface="Cambria"/>
                <a:cs typeface="Cambria"/>
              </a:rPr>
              <a:t>P</a:t>
            </a:r>
            <a:r>
              <a:rPr sz="1400" b="1" spc="160" dirty="0">
                <a:latin typeface="Cambria"/>
                <a:cs typeface="Cambria"/>
              </a:rPr>
              <a:t>T</a:t>
            </a:r>
            <a:r>
              <a:rPr sz="1400" b="1" spc="155" dirty="0">
                <a:latin typeface="Cambria"/>
                <a:cs typeface="Cambria"/>
              </a:rPr>
              <a:t>Y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738106" y="3872941"/>
            <a:ext cx="451484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200" dirty="0">
                <a:latin typeface="Cambria"/>
                <a:cs typeface="Cambria"/>
              </a:rPr>
              <a:t>R</a:t>
            </a:r>
            <a:r>
              <a:rPr sz="1400" b="1" spc="229" dirty="0">
                <a:latin typeface="Cambria"/>
                <a:cs typeface="Cambria"/>
              </a:rPr>
              <a:t>EN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809041" y="3898201"/>
            <a:ext cx="2548255" cy="1996439"/>
            <a:chOff x="6809041" y="3898201"/>
            <a:chExt cx="2548255" cy="1996439"/>
          </a:xfrm>
        </p:grpSpPr>
        <p:sp>
          <p:nvSpPr>
            <p:cNvPr id="37" name="object 37"/>
            <p:cNvSpPr/>
            <p:nvPr/>
          </p:nvSpPr>
          <p:spPr>
            <a:xfrm>
              <a:off x="8133588" y="4494276"/>
              <a:ext cx="1216660" cy="1393190"/>
            </a:xfrm>
            <a:custGeom>
              <a:avLst/>
              <a:gdLst/>
              <a:ahLst/>
              <a:cxnLst/>
              <a:rect l="l" t="t" r="r" b="b"/>
              <a:pathLst>
                <a:path w="1216659" h="1393189">
                  <a:moveTo>
                    <a:pt x="0" y="1392936"/>
                  </a:moveTo>
                  <a:lnTo>
                    <a:pt x="1216152" y="1392936"/>
                  </a:lnTo>
                  <a:lnTo>
                    <a:pt x="1216152" y="0"/>
                  </a:lnTo>
                  <a:lnTo>
                    <a:pt x="0" y="0"/>
                  </a:lnTo>
                  <a:lnTo>
                    <a:pt x="0" y="1392936"/>
                  </a:lnTo>
                  <a:close/>
                </a:path>
              </a:pathLst>
            </a:custGeom>
            <a:ln w="13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73084" y="3902964"/>
              <a:ext cx="5080" cy="633095"/>
            </a:xfrm>
            <a:custGeom>
              <a:avLst/>
              <a:gdLst/>
              <a:ahLst/>
              <a:cxnLst/>
              <a:rect l="l" t="t" r="r" b="b"/>
              <a:pathLst>
                <a:path w="5079" h="633095">
                  <a:moveTo>
                    <a:pt x="4952" y="0"/>
                  </a:moveTo>
                  <a:lnTo>
                    <a:pt x="0" y="63271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79180" y="39090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813804" y="3924300"/>
              <a:ext cx="2270125" cy="1219835"/>
            </a:xfrm>
            <a:custGeom>
              <a:avLst/>
              <a:gdLst/>
              <a:ahLst/>
              <a:cxnLst/>
              <a:rect l="l" t="t" r="r" b="b"/>
              <a:pathLst>
                <a:path w="2270125" h="1219835">
                  <a:moveTo>
                    <a:pt x="1865376" y="0"/>
                  </a:moveTo>
                  <a:lnTo>
                    <a:pt x="2269871" y="0"/>
                  </a:lnTo>
                </a:path>
                <a:path w="2270125" h="1219835">
                  <a:moveTo>
                    <a:pt x="1323086" y="928624"/>
                  </a:moveTo>
                  <a:lnTo>
                    <a:pt x="0" y="923544"/>
                  </a:lnTo>
                </a:path>
                <a:path w="2270125" h="1219835">
                  <a:moveTo>
                    <a:pt x="1323086" y="1213104"/>
                  </a:moveTo>
                  <a:lnTo>
                    <a:pt x="0" y="121958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676133" y="4652264"/>
            <a:ext cx="27876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60" dirty="0">
                <a:latin typeface="Cambria"/>
                <a:cs typeface="Cambria"/>
              </a:rPr>
              <a:t>RA2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667370" y="4930266"/>
            <a:ext cx="27876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60" dirty="0">
                <a:latin typeface="Cambria"/>
                <a:cs typeface="Cambria"/>
              </a:rPr>
              <a:t>RA1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796341" y="5263083"/>
            <a:ext cx="135826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83285" algn="l"/>
                <a:tab pos="1344930" algn="l"/>
              </a:tabLst>
            </a:pPr>
            <a:r>
              <a:rPr sz="1000" u="heavy" spc="6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	</a:t>
            </a:r>
            <a:r>
              <a:rPr sz="1000" u="heavy" spc="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RA0	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87563" y="4745558"/>
            <a:ext cx="212090" cy="7905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000" spc="120" dirty="0">
                <a:latin typeface="Cambria"/>
                <a:cs typeface="Cambria"/>
              </a:rPr>
              <a:t>QA</a:t>
            </a:r>
            <a:endParaRPr sz="1000">
              <a:latin typeface="Cambria"/>
              <a:cs typeface="Cambria"/>
            </a:endParaRPr>
          </a:p>
          <a:p>
            <a:pPr marL="5080" marR="5080">
              <a:lnSpc>
                <a:spcPts val="2470"/>
              </a:lnSpc>
            </a:pPr>
            <a:r>
              <a:rPr sz="1000" spc="85" dirty="0">
                <a:latin typeface="Cambria"/>
                <a:cs typeface="Cambria"/>
              </a:rPr>
              <a:t>QB  </a:t>
            </a:r>
            <a:r>
              <a:rPr sz="1000" spc="150" dirty="0">
                <a:latin typeface="Cambria"/>
                <a:cs typeface="Cambria"/>
              </a:rPr>
              <a:t>QC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973311" y="5882640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246214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949943" y="5979972"/>
            <a:ext cx="8305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00355" algn="l"/>
              </a:tabLst>
            </a:pPr>
            <a:r>
              <a:rPr sz="1000" u="sng" spc="6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	</a:t>
            </a:r>
            <a:r>
              <a:rPr sz="1000" u="sng" spc="9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R</a:t>
            </a:r>
            <a:r>
              <a:rPr sz="1000" u="sng" spc="1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E</a:t>
            </a:r>
            <a:r>
              <a:rPr sz="1000" u="sng" spc="1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</a:t>
            </a:r>
            <a:r>
              <a:rPr sz="1000" u="sng" spc="1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E</a:t>
            </a:r>
            <a:r>
              <a:rPr sz="1000" spc="-10" dirty="0">
                <a:latin typeface="Cambria"/>
                <a:cs typeface="Cambria"/>
              </a:rPr>
              <a:t>T~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487918" y="3626307"/>
            <a:ext cx="59817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200" dirty="0">
                <a:latin typeface="Cambria"/>
                <a:cs typeface="Cambria"/>
              </a:rPr>
              <a:t>R</a:t>
            </a:r>
            <a:r>
              <a:rPr sz="1400" b="1" spc="210" dirty="0">
                <a:latin typeface="Cambria"/>
                <a:cs typeface="Cambria"/>
              </a:rPr>
              <a:t>E</a:t>
            </a:r>
            <a:r>
              <a:rPr sz="1400" b="1" spc="235" dirty="0">
                <a:latin typeface="Cambria"/>
                <a:cs typeface="Cambria"/>
              </a:rPr>
              <a:t>N</a:t>
            </a:r>
            <a:r>
              <a:rPr sz="1400" b="1" spc="185" dirty="0">
                <a:latin typeface="Cambria"/>
                <a:cs typeface="Cambria"/>
              </a:rPr>
              <a:t>Q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118731" y="4486783"/>
            <a:ext cx="3022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190" dirty="0">
                <a:latin typeface="Cambria"/>
                <a:cs typeface="Cambria"/>
              </a:rPr>
              <a:t>RP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272016" y="5681179"/>
            <a:ext cx="610870" cy="76200"/>
          </a:xfrm>
          <a:custGeom>
            <a:avLst/>
            <a:gdLst/>
            <a:ahLst/>
            <a:cxnLst/>
            <a:rect l="l" t="t" r="r" b="b"/>
            <a:pathLst>
              <a:path w="610870" h="76200">
                <a:moveTo>
                  <a:pt x="75691" y="0"/>
                </a:moveTo>
                <a:lnTo>
                  <a:pt x="0" y="39141"/>
                </a:lnTo>
                <a:lnTo>
                  <a:pt x="76707" y="76187"/>
                </a:lnTo>
                <a:lnTo>
                  <a:pt x="55158" y="44792"/>
                </a:lnTo>
                <a:lnTo>
                  <a:pt x="50926" y="44792"/>
                </a:lnTo>
                <a:lnTo>
                  <a:pt x="50673" y="32092"/>
                </a:lnTo>
                <a:lnTo>
                  <a:pt x="54949" y="32034"/>
                </a:lnTo>
                <a:lnTo>
                  <a:pt x="75691" y="0"/>
                </a:lnTo>
                <a:close/>
              </a:path>
              <a:path w="610870" h="76200">
                <a:moveTo>
                  <a:pt x="50800" y="38442"/>
                </a:moveTo>
                <a:lnTo>
                  <a:pt x="50926" y="44792"/>
                </a:lnTo>
                <a:lnTo>
                  <a:pt x="55119" y="44735"/>
                </a:lnTo>
                <a:lnTo>
                  <a:pt x="50800" y="38442"/>
                </a:lnTo>
                <a:close/>
              </a:path>
              <a:path w="610870" h="76200">
                <a:moveTo>
                  <a:pt x="55119" y="44735"/>
                </a:moveTo>
                <a:lnTo>
                  <a:pt x="50926" y="44792"/>
                </a:lnTo>
                <a:lnTo>
                  <a:pt x="55158" y="44792"/>
                </a:lnTo>
                <a:close/>
              </a:path>
              <a:path w="610870" h="76200">
                <a:moveTo>
                  <a:pt x="610488" y="24422"/>
                </a:moveTo>
                <a:lnTo>
                  <a:pt x="54949" y="32034"/>
                </a:lnTo>
                <a:lnTo>
                  <a:pt x="50800" y="38442"/>
                </a:lnTo>
                <a:lnTo>
                  <a:pt x="55119" y="44735"/>
                </a:lnTo>
                <a:lnTo>
                  <a:pt x="610742" y="37122"/>
                </a:lnTo>
                <a:lnTo>
                  <a:pt x="610488" y="24422"/>
                </a:lnTo>
                <a:close/>
              </a:path>
              <a:path w="610870" h="76200">
                <a:moveTo>
                  <a:pt x="54949" y="32034"/>
                </a:moveTo>
                <a:lnTo>
                  <a:pt x="50673" y="32092"/>
                </a:lnTo>
                <a:lnTo>
                  <a:pt x="50800" y="38442"/>
                </a:lnTo>
                <a:lnTo>
                  <a:pt x="54949" y="32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829420" y="5446108"/>
            <a:ext cx="494030" cy="46735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670"/>
              </a:spcBef>
            </a:pPr>
            <a:r>
              <a:rPr sz="900" spc="135" dirty="0">
                <a:latin typeface="Cambria"/>
                <a:cs typeface="Cambria"/>
              </a:rPr>
              <a:t>C</a:t>
            </a:r>
            <a:r>
              <a:rPr sz="900" spc="114" dirty="0">
                <a:latin typeface="Cambria"/>
                <a:cs typeface="Cambria"/>
              </a:rPr>
              <a:t>L</a:t>
            </a:r>
            <a:r>
              <a:rPr sz="900" spc="140" dirty="0">
                <a:latin typeface="Cambria"/>
                <a:cs typeface="Cambria"/>
              </a:rPr>
              <a:t>K</a:t>
            </a:r>
            <a:endParaRPr sz="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1000" spc="70" dirty="0">
                <a:latin typeface="Cambria"/>
                <a:cs typeface="Cambria"/>
              </a:rPr>
              <a:t>CLR~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392157" y="5515152"/>
            <a:ext cx="3022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155" dirty="0">
                <a:latin typeface="Cambria"/>
                <a:cs typeface="Cambria"/>
              </a:rPr>
              <a:t>C</a:t>
            </a:r>
            <a:r>
              <a:rPr sz="1000" spc="145" dirty="0">
                <a:latin typeface="Cambria"/>
                <a:cs typeface="Cambria"/>
              </a:rPr>
              <a:t>LK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564626" y="4504435"/>
            <a:ext cx="20764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spc="135" dirty="0">
                <a:latin typeface="Cambria"/>
                <a:cs typeface="Cambria"/>
              </a:rPr>
              <a:t>EN</a:t>
            </a:r>
            <a:endParaRPr sz="1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18950" y="85090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49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5823"/>
            <a:ext cx="11378565" cy="256540"/>
          </a:xfrm>
          <a:custGeom>
            <a:avLst/>
            <a:gdLst/>
            <a:ahLst/>
            <a:cxn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81816" y="9144"/>
            <a:ext cx="710565" cy="335280"/>
          </a:xfrm>
          <a:custGeom>
            <a:avLst/>
            <a:gdLst/>
            <a:ahLst/>
            <a:cxnLst/>
            <a:rect l="l" t="t" r="r" b="b"/>
            <a:pathLst>
              <a:path w="710565" h="335280">
                <a:moveTo>
                  <a:pt x="0" y="167639"/>
                </a:moveTo>
                <a:lnTo>
                  <a:pt x="22218" y="109145"/>
                </a:lnTo>
                <a:lnTo>
                  <a:pt x="83521" y="59632"/>
                </a:lnTo>
                <a:lnTo>
                  <a:pt x="126320" y="39427"/>
                </a:lnTo>
                <a:lnTo>
                  <a:pt x="175880" y="22888"/>
                </a:lnTo>
                <a:lnTo>
                  <a:pt x="231198" y="10488"/>
                </a:lnTo>
                <a:lnTo>
                  <a:pt x="291270" y="2700"/>
                </a:lnTo>
                <a:lnTo>
                  <a:pt x="355091" y="0"/>
                </a:lnTo>
                <a:lnTo>
                  <a:pt x="418913" y="2700"/>
                </a:lnTo>
                <a:lnTo>
                  <a:pt x="478985" y="10488"/>
                </a:lnTo>
                <a:lnTo>
                  <a:pt x="534303" y="22888"/>
                </a:lnTo>
                <a:lnTo>
                  <a:pt x="583863" y="39427"/>
                </a:lnTo>
                <a:lnTo>
                  <a:pt x="626662" y="59632"/>
                </a:lnTo>
                <a:lnTo>
                  <a:pt x="661698" y="83029"/>
                </a:lnTo>
                <a:lnTo>
                  <a:pt x="704462" y="137507"/>
                </a:lnTo>
                <a:lnTo>
                  <a:pt x="710183" y="167639"/>
                </a:lnTo>
                <a:lnTo>
                  <a:pt x="704462" y="197772"/>
                </a:lnTo>
                <a:lnTo>
                  <a:pt x="661698" y="252250"/>
                </a:lnTo>
                <a:lnTo>
                  <a:pt x="626662" y="275647"/>
                </a:lnTo>
                <a:lnTo>
                  <a:pt x="583863" y="295852"/>
                </a:lnTo>
                <a:lnTo>
                  <a:pt x="534303" y="312391"/>
                </a:lnTo>
                <a:lnTo>
                  <a:pt x="478985" y="324791"/>
                </a:lnTo>
                <a:lnTo>
                  <a:pt x="418913" y="332579"/>
                </a:lnTo>
                <a:lnTo>
                  <a:pt x="355091" y="335279"/>
                </a:lnTo>
                <a:lnTo>
                  <a:pt x="291270" y="332579"/>
                </a:lnTo>
                <a:lnTo>
                  <a:pt x="231198" y="324791"/>
                </a:lnTo>
                <a:lnTo>
                  <a:pt x="175880" y="312391"/>
                </a:lnTo>
                <a:lnTo>
                  <a:pt x="126320" y="295852"/>
                </a:lnTo>
                <a:lnTo>
                  <a:pt x="83521" y="275647"/>
                </a:lnTo>
                <a:lnTo>
                  <a:pt x="48485" y="252250"/>
                </a:lnTo>
                <a:lnTo>
                  <a:pt x="5721" y="197772"/>
                </a:lnTo>
                <a:lnTo>
                  <a:pt x="0" y="1676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40866" y="477977"/>
            <a:ext cx="8174990" cy="8382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84"/>
              </a:spcBef>
            </a:pP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25" dirty="0">
                <a:solidFill>
                  <a:srgbClr val="000000"/>
                </a:solidFill>
                <a:latin typeface="Calibri"/>
                <a:cs typeface="Calibri"/>
              </a:rPr>
              <a:t>SEQUENTIALLY</a:t>
            </a:r>
            <a:r>
              <a:rPr sz="28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changing</a:t>
            </a:r>
            <a:r>
              <a:rPr sz="2800" b="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such</a:t>
            </a:r>
            <a:r>
              <a:rPr sz="2800" b="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sz="2800" b="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FF0000"/>
                </a:solidFill>
                <a:latin typeface="Calibri"/>
                <a:cs typeface="Calibri"/>
              </a:rPr>
              <a:t>WP</a:t>
            </a:r>
            <a:r>
              <a:rPr sz="2800" b="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10" dirty="0">
                <a:latin typeface="Calibri"/>
                <a:cs typeface="Calibri"/>
              </a:rPr>
              <a:t>RP</a:t>
            </a:r>
            <a:r>
              <a:rPr sz="2800" b="0" spc="5" dirty="0">
                <a:latin typeface="Calibri"/>
                <a:cs typeface="Calibri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use </a:t>
            </a:r>
            <a:r>
              <a:rPr sz="2800" b="0" spc="-6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50" dirty="0">
                <a:solidFill>
                  <a:srgbClr val="000000"/>
                </a:solidFill>
                <a:latin typeface="Calibri"/>
                <a:cs typeface="Calibri"/>
              </a:rPr>
              <a:t>GRAY</a:t>
            </a:r>
            <a:r>
              <a:rPr sz="2800" b="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CODE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49172" y="1977644"/>
            <a:ext cx="3924935" cy="1805305"/>
            <a:chOff x="1249172" y="1977644"/>
            <a:chExt cx="3924935" cy="1805305"/>
          </a:xfrm>
        </p:grpSpPr>
        <p:sp>
          <p:nvSpPr>
            <p:cNvPr id="7" name="object 7"/>
            <p:cNvSpPr/>
            <p:nvPr/>
          </p:nvSpPr>
          <p:spPr>
            <a:xfrm>
              <a:off x="1261872" y="1990344"/>
              <a:ext cx="2667000" cy="1658620"/>
            </a:xfrm>
            <a:custGeom>
              <a:avLst/>
              <a:gdLst/>
              <a:ahLst/>
              <a:cxnLst/>
              <a:rect l="l" t="t" r="r" b="b"/>
              <a:pathLst>
                <a:path w="2667000" h="1658620">
                  <a:moveTo>
                    <a:pt x="0" y="1255776"/>
                  </a:moveTo>
                  <a:lnTo>
                    <a:pt x="1258824" y="1255776"/>
                  </a:lnTo>
                  <a:lnTo>
                    <a:pt x="1258824" y="0"/>
                  </a:lnTo>
                  <a:lnTo>
                    <a:pt x="0" y="0"/>
                  </a:lnTo>
                  <a:lnTo>
                    <a:pt x="0" y="1255776"/>
                  </a:lnTo>
                  <a:close/>
                </a:path>
                <a:path w="2667000" h="1658620">
                  <a:moveTo>
                    <a:pt x="2115312" y="1658111"/>
                  </a:moveTo>
                  <a:lnTo>
                    <a:pt x="2667000" y="1658111"/>
                  </a:lnTo>
                  <a:lnTo>
                    <a:pt x="2667000" y="780287"/>
                  </a:lnTo>
                  <a:lnTo>
                    <a:pt x="2115312" y="780287"/>
                  </a:lnTo>
                  <a:lnTo>
                    <a:pt x="2115312" y="1658111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22093" y="2612135"/>
              <a:ext cx="2651760" cy="1170940"/>
            </a:xfrm>
            <a:custGeom>
              <a:avLst/>
              <a:gdLst/>
              <a:ahLst/>
              <a:cxnLst/>
              <a:rect l="l" t="t" r="r" b="b"/>
              <a:pathLst>
                <a:path w="2651760" h="1170939">
                  <a:moveTo>
                    <a:pt x="857250" y="598297"/>
                  </a:moveTo>
                  <a:lnTo>
                    <a:pt x="846493" y="591058"/>
                  </a:lnTo>
                  <a:lnTo>
                    <a:pt x="739521" y="519049"/>
                  </a:lnTo>
                  <a:lnTo>
                    <a:pt x="732409" y="573697"/>
                  </a:lnTo>
                  <a:lnTo>
                    <a:pt x="684022" y="559562"/>
                  </a:lnTo>
                  <a:lnTo>
                    <a:pt x="648208" y="545084"/>
                  </a:lnTo>
                  <a:lnTo>
                    <a:pt x="597916" y="519430"/>
                  </a:lnTo>
                  <a:lnTo>
                    <a:pt x="552577" y="489458"/>
                  </a:lnTo>
                  <a:lnTo>
                    <a:pt x="513207" y="456057"/>
                  </a:lnTo>
                  <a:lnTo>
                    <a:pt x="481076" y="419862"/>
                  </a:lnTo>
                  <a:lnTo>
                    <a:pt x="456819" y="381889"/>
                  </a:lnTo>
                  <a:lnTo>
                    <a:pt x="441579" y="342773"/>
                  </a:lnTo>
                  <a:lnTo>
                    <a:pt x="436372" y="302641"/>
                  </a:lnTo>
                  <a:lnTo>
                    <a:pt x="435610" y="288163"/>
                  </a:lnTo>
                  <a:lnTo>
                    <a:pt x="426212" y="245237"/>
                  </a:lnTo>
                  <a:lnTo>
                    <a:pt x="406654" y="203581"/>
                  </a:lnTo>
                  <a:lnTo>
                    <a:pt x="378206" y="164084"/>
                  </a:lnTo>
                  <a:lnTo>
                    <a:pt x="341884" y="127000"/>
                  </a:lnTo>
                  <a:lnTo>
                    <a:pt x="298958" y="93599"/>
                  </a:lnTo>
                  <a:lnTo>
                    <a:pt x="233172" y="55245"/>
                  </a:lnTo>
                  <a:lnTo>
                    <a:pt x="197231" y="39243"/>
                  </a:lnTo>
                  <a:lnTo>
                    <a:pt x="159766" y="25781"/>
                  </a:lnTo>
                  <a:lnTo>
                    <a:pt x="120904" y="14732"/>
                  </a:lnTo>
                  <a:lnTo>
                    <a:pt x="81153" y="6731"/>
                  </a:lnTo>
                  <a:lnTo>
                    <a:pt x="40767" y="1778"/>
                  </a:lnTo>
                  <a:lnTo>
                    <a:pt x="254" y="0"/>
                  </a:lnTo>
                  <a:lnTo>
                    <a:pt x="0" y="15240"/>
                  </a:lnTo>
                  <a:lnTo>
                    <a:pt x="20066" y="15621"/>
                  </a:lnTo>
                  <a:lnTo>
                    <a:pt x="39751" y="16891"/>
                  </a:lnTo>
                  <a:lnTo>
                    <a:pt x="78994" y="21844"/>
                  </a:lnTo>
                  <a:lnTo>
                    <a:pt x="117602" y="29591"/>
                  </a:lnTo>
                  <a:lnTo>
                    <a:pt x="155194" y="40386"/>
                  </a:lnTo>
                  <a:lnTo>
                    <a:pt x="191897" y="53467"/>
                  </a:lnTo>
                  <a:lnTo>
                    <a:pt x="226822" y="68961"/>
                  </a:lnTo>
                  <a:lnTo>
                    <a:pt x="275463" y="96266"/>
                  </a:lnTo>
                  <a:lnTo>
                    <a:pt x="318897" y="127508"/>
                  </a:lnTo>
                  <a:lnTo>
                    <a:pt x="356108" y="162052"/>
                  </a:lnTo>
                  <a:lnTo>
                    <a:pt x="385699" y="199009"/>
                  </a:lnTo>
                  <a:lnTo>
                    <a:pt x="407035" y="237490"/>
                  </a:lnTo>
                  <a:lnTo>
                    <a:pt x="418846" y="276987"/>
                  </a:lnTo>
                  <a:lnTo>
                    <a:pt x="421767" y="317119"/>
                  </a:lnTo>
                  <a:lnTo>
                    <a:pt x="423672" y="331597"/>
                  </a:lnTo>
                  <a:lnTo>
                    <a:pt x="436499" y="374396"/>
                  </a:lnTo>
                  <a:lnTo>
                    <a:pt x="459232" y="415544"/>
                  </a:lnTo>
                  <a:lnTo>
                    <a:pt x="490347" y="454406"/>
                  </a:lnTo>
                  <a:lnTo>
                    <a:pt x="528828" y="490220"/>
                  </a:lnTo>
                  <a:lnTo>
                    <a:pt x="573786" y="522605"/>
                  </a:lnTo>
                  <a:lnTo>
                    <a:pt x="623951" y="550545"/>
                  </a:lnTo>
                  <a:lnTo>
                    <a:pt x="660019" y="566547"/>
                  </a:lnTo>
                  <a:lnTo>
                    <a:pt x="697484" y="580136"/>
                  </a:lnTo>
                  <a:lnTo>
                    <a:pt x="730453" y="588708"/>
                  </a:lnTo>
                  <a:lnTo>
                    <a:pt x="723138" y="645033"/>
                  </a:lnTo>
                  <a:lnTo>
                    <a:pt x="857250" y="598297"/>
                  </a:lnTo>
                  <a:close/>
                </a:path>
                <a:path w="2651760" h="1170939">
                  <a:moveTo>
                    <a:pt x="2648559" y="1115314"/>
                  </a:moveTo>
                  <a:lnTo>
                    <a:pt x="2536698" y="1115314"/>
                  </a:lnTo>
                  <a:lnTo>
                    <a:pt x="2524239" y="1115314"/>
                  </a:lnTo>
                  <a:lnTo>
                    <a:pt x="2521204" y="1170432"/>
                  </a:lnTo>
                  <a:lnTo>
                    <a:pt x="2648559" y="1115314"/>
                  </a:lnTo>
                  <a:close/>
                </a:path>
                <a:path w="2651760" h="1170939">
                  <a:moveTo>
                    <a:pt x="2651506" y="1114044"/>
                  </a:moveTo>
                  <a:lnTo>
                    <a:pt x="2528189" y="1043686"/>
                  </a:lnTo>
                  <a:lnTo>
                    <a:pt x="2525128" y="1099058"/>
                  </a:lnTo>
                  <a:lnTo>
                    <a:pt x="2507996" y="1097534"/>
                  </a:lnTo>
                  <a:lnTo>
                    <a:pt x="2452116" y="1089406"/>
                  </a:lnTo>
                  <a:lnTo>
                    <a:pt x="2371471" y="1072896"/>
                  </a:lnTo>
                  <a:lnTo>
                    <a:pt x="2320417" y="1059180"/>
                  </a:lnTo>
                  <a:lnTo>
                    <a:pt x="2272157" y="1043686"/>
                  </a:lnTo>
                  <a:lnTo>
                    <a:pt x="2227199" y="1026541"/>
                  </a:lnTo>
                  <a:lnTo>
                    <a:pt x="2185797" y="1007872"/>
                  </a:lnTo>
                  <a:lnTo>
                    <a:pt x="2148586" y="988072"/>
                  </a:lnTo>
                  <a:lnTo>
                    <a:pt x="2115947" y="967105"/>
                  </a:lnTo>
                  <a:lnTo>
                    <a:pt x="2076831" y="934466"/>
                  </a:lnTo>
                  <a:lnTo>
                    <a:pt x="2050669" y="901065"/>
                  </a:lnTo>
                  <a:lnTo>
                    <a:pt x="2038286" y="867232"/>
                  </a:lnTo>
                  <a:lnTo>
                    <a:pt x="2038261" y="866902"/>
                  </a:lnTo>
                  <a:lnTo>
                    <a:pt x="2028698" y="816991"/>
                  </a:lnTo>
                  <a:lnTo>
                    <a:pt x="2004695" y="779653"/>
                  </a:lnTo>
                  <a:lnTo>
                    <a:pt x="1967611" y="744601"/>
                  </a:lnTo>
                  <a:lnTo>
                    <a:pt x="1936369" y="722503"/>
                  </a:lnTo>
                  <a:lnTo>
                    <a:pt x="1900301" y="701421"/>
                  </a:lnTo>
                  <a:lnTo>
                    <a:pt x="1860042" y="681609"/>
                  </a:lnTo>
                  <a:lnTo>
                    <a:pt x="1815973" y="663448"/>
                  </a:lnTo>
                  <a:lnTo>
                    <a:pt x="1768475" y="646811"/>
                  </a:lnTo>
                  <a:lnTo>
                    <a:pt x="1718056" y="631952"/>
                  </a:lnTo>
                  <a:lnTo>
                    <a:pt x="1637919" y="613537"/>
                  </a:lnTo>
                  <a:lnTo>
                    <a:pt x="1582039" y="604139"/>
                  </a:lnTo>
                  <a:lnTo>
                    <a:pt x="1524889" y="597154"/>
                  </a:lnTo>
                  <a:lnTo>
                    <a:pt x="1466850" y="592836"/>
                  </a:lnTo>
                  <a:lnTo>
                    <a:pt x="1408430" y="591312"/>
                  </a:lnTo>
                  <a:lnTo>
                    <a:pt x="1408176" y="606552"/>
                  </a:lnTo>
                  <a:lnTo>
                    <a:pt x="1437386" y="606933"/>
                  </a:lnTo>
                  <a:lnTo>
                    <a:pt x="1466215" y="608076"/>
                  </a:lnTo>
                  <a:lnTo>
                    <a:pt x="1523619" y="612267"/>
                  </a:lnTo>
                  <a:lnTo>
                    <a:pt x="1580007" y="619252"/>
                  </a:lnTo>
                  <a:lnTo>
                    <a:pt x="1635125" y="628523"/>
                  </a:lnTo>
                  <a:lnTo>
                    <a:pt x="1688465" y="640207"/>
                  </a:lnTo>
                  <a:lnTo>
                    <a:pt x="1739519" y="653796"/>
                  </a:lnTo>
                  <a:lnTo>
                    <a:pt x="1787779" y="669290"/>
                  </a:lnTo>
                  <a:lnTo>
                    <a:pt x="1832864" y="686435"/>
                  </a:lnTo>
                  <a:lnTo>
                    <a:pt x="1874266" y="705104"/>
                  </a:lnTo>
                  <a:lnTo>
                    <a:pt x="1911477" y="725043"/>
                  </a:lnTo>
                  <a:lnTo>
                    <a:pt x="1944116" y="745998"/>
                  </a:lnTo>
                  <a:lnTo>
                    <a:pt x="1983359" y="778891"/>
                  </a:lnTo>
                  <a:lnTo>
                    <a:pt x="2009521" y="812546"/>
                  </a:lnTo>
                  <a:lnTo>
                    <a:pt x="2022348" y="857123"/>
                  </a:lnTo>
                  <a:lnTo>
                    <a:pt x="2023110" y="869061"/>
                  </a:lnTo>
                  <a:lnTo>
                    <a:pt x="2023237" y="869823"/>
                  </a:lnTo>
                  <a:lnTo>
                    <a:pt x="2023364" y="870204"/>
                  </a:lnTo>
                  <a:lnTo>
                    <a:pt x="2026031" y="882269"/>
                  </a:lnTo>
                  <a:lnTo>
                    <a:pt x="2030603" y="895223"/>
                  </a:lnTo>
                  <a:lnTo>
                    <a:pt x="2054606" y="932815"/>
                  </a:lnTo>
                  <a:lnTo>
                    <a:pt x="2091944" y="968133"/>
                  </a:lnTo>
                  <a:lnTo>
                    <a:pt x="2123186" y="990358"/>
                  </a:lnTo>
                  <a:lnTo>
                    <a:pt x="2159254" y="1011428"/>
                  </a:lnTo>
                  <a:lnTo>
                    <a:pt x="2199513" y="1031240"/>
                  </a:lnTo>
                  <a:lnTo>
                    <a:pt x="2243582" y="1049528"/>
                  </a:lnTo>
                  <a:lnTo>
                    <a:pt x="2291207" y="1066165"/>
                  </a:lnTo>
                  <a:lnTo>
                    <a:pt x="2341499" y="1081024"/>
                  </a:lnTo>
                  <a:lnTo>
                    <a:pt x="2421636" y="1099439"/>
                  </a:lnTo>
                  <a:lnTo>
                    <a:pt x="2477516" y="1108837"/>
                  </a:lnTo>
                  <a:lnTo>
                    <a:pt x="2524290" y="1114247"/>
                  </a:lnTo>
                  <a:lnTo>
                    <a:pt x="2536787" y="1114247"/>
                  </a:lnTo>
                  <a:lnTo>
                    <a:pt x="2651048" y="1114247"/>
                  </a:lnTo>
                  <a:lnTo>
                    <a:pt x="2651506" y="11140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94254" y="2341880"/>
            <a:ext cx="3340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105" dirty="0">
                <a:solidFill>
                  <a:srgbClr val="FF0000"/>
                </a:solidFill>
                <a:latin typeface="Cambria"/>
                <a:cs typeface="Cambria"/>
              </a:rPr>
              <a:t>WP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24325" y="2945383"/>
            <a:ext cx="451484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140" dirty="0">
                <a:solidFill>
                  <a:srgbClr val="FF0000"/>
                </a:solidFill>
                <a:latin typeface="Cambria"/>
                <a:cs typeface="Cambria"/>
              </a:rPr>
              <a:t>WPS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9003" y="2338527"/>
            <a:ext cx="89344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125" dirty="0">
                <a:latin typeface="Cambria"/>
                <a:cs typeface="Cambria"/>
              </a:rPr>
              <a:t>Gray</a:t>
            </a:r>
            <a:endParaRPr sz="18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85" dirty="0">
                <a:latin typeface="Cambria"/>
                <a:cs typeface="Cambria"/>
              </a:rPr>
              <a:t>Counter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49197" y="3063747"/>
            <a:ext cx="3390265" cy="1623695"/>
          </a:xfrm>
          <a:custGeom>
            <a:avLst/>
            <a:gdLst/>
            <a:ahLst/>
            <a:cxnLst/>
            <a:rect l="l" t="t" r="r" b="b"/>
            <a:pathLst>
              <a:path w="3390265" h="1623695">
                <a:moveTo>
                  <a:pt x="3390138" y="622554"/>
                </a:moveTo>
                <a:lnTo>
                  <a:pt x="3375202" y="615188"/>
                </a:lnTo>
                <a:lnTo>
                  <a:pt x="3313684" y="584835"/>
                </a:lnTo>
                <a:lnTo>
                  <a:pt x="3334207" y="615226"/>
                </a:lnTo>
                <a:lnTo>
                  <a:pt x="3267456" y="615696"/>
                </a:lnTo>
                <a:lnTo>
                  <a:pt x="3145790" y="617855"/>
                </a:lnTo>
                <a:lnTo>
                  <a:pt x="2967228" y="623570"/>
                </a:lnTo>
                <a:lnTo>
                  <a:pt x="2796159" y="631952"/>
                </a:lnTo>
                <a:lnTo>
                  <a:pt x="2635758" y="642620"/>
                </a:lnTo>
                <a:lnTo>
                  <a:pt x="2489327" y="655447"/>
                </a:lnTo>
                <a:lnTo>
                  <a:pt x="2401189" y="664718"/>
                </a:lnTo>
                <a:lnTo>
                  <a:pt x="2303145" y="677418"/>
                </a:lnTo>
                <a:lnTo>
                  <a:pt x="2251583" y="685546"/>
                </a:lnTo>
                <a:lnTo>
                  <a:pt x="2191893" y="696722"/>
                </a:lnTo>
                <a:lnTo>
                  <a:pt x="2154428" y="705358"/>
                </a:lnTo>
                <a:lnTo>
                  <a:pt x="2115312" y="717296"/>
                </a:lnTo>
                <a:lnTo>
                  <a:pt x="2080133" y="736727"/>
                </a:lnTo>
                <a:lnTo>
                  <a:pt x="2079752" y="736981"/>
                </a:lnTo>
                <a:lnTo>
                  <a:pt x="2079498" y="737362"/>
                </a:lnTo>
                <a:lnTo>
                  <a:pt x="2079244" y="737616"/>
                </a:lnTo>
                <a:lnTo>
                  <a:pt x="2076831" y="740664"/>
                </a:lnTo>
                <a:lnTo>
                  <a:pt x="2076577" y="741172"/>
                </a:lnTo>
                <a:lnTo>
                  <a:pt x="2076196" y="741553"/>
                </a:lnTo>
                <a:lnTo>
                  <a:pt x="2076069" y="742061"/>
                </a:lnTo>
                <a:lnTo>
                  <a:pt x="2074545" y="744982"/>
                </a:lnTo>
                <a:lnTo>
                  <a:pt x="2074291" y="745744"/>
                </a:lnTo>
                <a:lnTo>
                  <a:pt x="2074037" y="746379"/>
                </a:lnTo>
                <a:lnTo>
                  <a:pt x="2073402" y="750189"/>
                </a:lnTo>
                <a:lnTo>
                  <a:pt x="2073148" y="752182"/>
                </a:lnTo>
                <a:lnTo>
                  <a:pt x="2072703" y="753148"/>
                </a:lnTo>
                <a:lnTo>
                  <a:pt x="2033143" y="774065"/>
                </a:lnTo>
                <a:lnTo>
                  <a:pt x="1992122" y="785495"/>
                </a:lnTo>
                <a:lnTo>
                  <a:pt x="1923669" y="799465"/>
                </a:lnTo>
                <a:lnTo>
                  <a:pt x="1874266" y="807593"/>
                </a:lnTo>
                <a:lnTo>
                  <a:pt x="1799717" y="817880"/>
                </a:lnTo>
                <a:lnTo>
                  <a:pt x="1715897" y="827659"/>
                </a:lnTo>
                <a:lnTo>
                  <a:pt x="1624076" y="836676"/>
                </a:lnTo>
                <a:lnTo>
                  <a:pt x="1524889" y="844804"/>
                </a:lnTo>
                <a:lnTo>
                  <a:pt x="1364869" y="855472"/>
                </a:lnTo>
                <a:lnTo>
                  <a:pt x="1193927" y="863854"/>
                </a:lnTo>
                <a:lnTo>
                  <a:pt x="1015492" y="869569"/>
                </a:lnTo>
                <a:lnTo>
                  <a:pt x="893826" y="871601"/>
                </a:lnTo>
                <a:lnTo>
                  <a:pt x="800874" y="872185"/>
                </a:lnTo>
                <a:lnTo>
                  <a:pt x="801751" y="862711"/>
                </a:lnTo>
                <a:lnTo>
                  <a:pt x="802640" y="843915"/>
                </a:lnTo>
                <a:lnTo>
                  <a:pt x="804164" y="788416"/>
                </a:lnTo>
                <a:lnTo>
                  <a:pt x="813181" y="715391"/>
                </a:lnTo>
                <a:lnTo>
                  <a:pt x="830453" y="643382"/>
                </a:lnTo>
                <a:lnTo>
                  <a:pt x="855472" y="572516"/>
                </a:lnTo>
                <a:lnTo>
                  <a:pt x="887857" y="503821"/>
                </a:lnTo>
                <a:lnTo>
                  <a:pt x="906526" y="470281"/>
                </a:lnTo>
                <a:lnTo>
                  <a:pt x="926719" y="437515"/>
                </a:lnTo>
                <a:lnTo>
                  <a:pt x="948563" y="405511"/>
                </a:lnTo>
                <a:lnTo>
                  <a:pt x="971804" y="374396"/>
                </a:lnTo>
                <a:lnTo>
                  <a:pt x="996442" y="344297"/>
                </a:lnTo>
                <a:lnTo>
                  <a:pt x="1022350" y="314960"/>
                </a:lnTo>
                <a:lnTo>
                  <a:pt x="1049401" y="286893"/>
                </a:lnTo>
                <a:lnTo>
                  <a:pt x="1077849" y="259842"/>
                </a:lnTo>
                <a:lnTo>
                  <a:pt x="1107186" y="234061"/>
                </a:lnTo>
                <a:lnTo>
                  <a:pt x="1137539" y="209677"/>
                </a:lnTo>
                <a:lnTo>
                  <a:pt x="1168908" y="186563"/>
                </a:lnTo>
                <a:lnTo>
                  <a:pt x="1201166" y="164846"/>
                </a:lnTo>
                <a:lnTo>
                  <a:pt x="1234059" y="144780"/>
                </a:lnTo>
                <a:lnTo>
                  <a:pt x="1267714" y="126111"/>
                </a:lnTo>
                <a:lnTo>
                  <a:pt x="1302131" y="109347"/>
                </a:lnTo>
                <a:lnTo>
                  <a:pt x="1372362" y="80772"/>
                </a:lnTo>
                <a:lnTo>
                  <a:pt x="1444371" y="59563"/>
                </a:lnTo>
                <a:lnTo>
                  <a:pt x="1517396" y="46609"/>
                </a:lnTo>
                <a:lnTo>
                  <a:pt x="1535099" y="44958"/>
                </a:lnTo>
                <a:lnTo>
                  <a:pt x="1516380" y="76073"/>
                </a:lnTo>
                <a:lnTo>
                  <a:pt x="1590675" y="34417"/>
                </a:lnTo>
                <a:lnTo>
                  <a:pt x="1578889" y="29210"/>
                </a:lnTo>
                <a:lnTo>
                  <a:pt x="1539938" y="11988"/>
                </a:lnTo>
                <a:lnTo>
                  <a:pt x="1539938" y="36931"/>
                </a:lnTo>
                <a:lnTo>
                  <a:pt x="1539836" y="37084"/>
                </a:lnTo>
                <a:lnTo>
                  <a:pt x="1539925" y="36741"/>
                </a:lnTo>
                <a:lnTo>
                  <a:pt x="1539938" y="36931"/>
                </a:lnTo>
                <a:lnTo>
                  <a:pt x="1539938" y="11988"/>
                </a:lnTo>
                <a:lnTo>
                  <a:pt x="1512824" y="0"/>
                </a:lnTo>
                <a:lnTo>
                  <a:pt x="1534693" y="29641"/>
                </a:lnTo>
                <a:lnTo>
                  <a:pt x="1515110" y="31496"/>
                </a:lnTo>
                <a:lnTo>
                  <a:pt x="1440408" y="44970"/>
                </a:lnTo>
                <a:lnTo>
                  <a:pt x="1403477" y="54737"/>
                </a:lnTo>
                <a:lnTo>
                  <a:pt x="1367028" y="66421"/>
                </a:lnTo>
                <a:lnTo>
                  <a:pt x="1330833" y="80137"/>
                </a:lnTo>
                <a:lnTo>
                  <a:pt x="1295400" y="95631"/>
                </a:lnTo>
                <a:lnTo>
                  <a:pt x="1260475" y="112903"/>
                </a:lnTo>
                <a:lnTo>
                  <a:pt x="1226185" y="131826"/>
                </a:lnTo>
                <a:lnTo>
                  <a:pt x="1192530" y="152273"/>
                </a:lnTo>
                <a:lnTo>
                  <a:pt x="1159891" y="174371"/>
                </a:lnTo>
                <a:lnTo>
                  <a:pt x="1128014" y="197739"/>
                </a:lnTo>
                <a:lnTo>
                  <a:pt x="1097153" y="222631"/>
                </a:lnTo>
                <a:lnTo>
                  <a:pt x="1067308" y="248920"/>
                </a:lnTo>
                <a:lnTo>
                  <a:pt x="1038479" y="276352"/>
                </a:lnTo>
                <a:lnTo>
                  <a:pt x="1010920" y="304927"/>
                </a:lnTo>
                <a:lnTo>
                  <a:pt x="984631" y="334645"/>
                </a:lnTo>
                <a:lnTo>
                  <a:pt x="959612" y="365252"/>
                </a:lnTo>
                <a:lnTo>
                  <a:pt x="935990" y="397002"/>
                </a:lnTo>
                <a:lnTo>
                  <a:pt x="913765" y="429514"/>
                </a:lnTo>
                <a:lnTo>
                  <a:pt x="893191" y="462915"/>
                </a:lnTo>
                <a:lnTo>
                  <a:pt x="874141" y="497078"/>
                </a:lnTo>
                <a:lnTo>
                  <a:pt x="856869" y="531749"/>
                </a:lnTo>
                <a:lnTo>
                  <a:pt x="841375" y="567182"/>
                </a:lnTo>
                <a:lnTo>
                  <a:pt x="827532" y="602996"/>
                </a:lnTo>
                <a:lnTo>
                  <a:pt x="815721" y="639445"/>
                </a:lnTo>
                <a:lnTo>
                  <a:pt x="798068" y="713105"/>
                </a:lnTo>
                <a:lnTo>
                  <a:pt x="789051" y="787654"/>
                </a:lnTo>
                <a:lnTo>
                  <a:pt x="787527" y="843153"/>
                </a:lnTo>
                <a:lnTo>
                  <a:pt x="786638" y="861314"/>
                </a:lnTo>
                <a:lnTo>
                  <a:pt x="785609" y="872274"/>
                </a:lnTo>
                <a:lnTo>
                  <a:pt x="771271" y="872363"/>
                </a:lnTo>
                <a:lnTo>
                  <a:pt x="771271" y="887603"/>
                </a:lnTo>
                <a:lnTo>
                  <a:pt x="784174" y="887526"/>
                </a:lnTo>
                <a:lnTo>
                  <a:pt x="783209" y="897890"/>
                </a:lnTo>
                <a:lnTo>
                  <a:pt x="777875" y="934212"/>
                </a:lnTo>
                <a:lnTo>
                  <a:pt x="760603" y="1006348"/>
                </a:lnTo>
                <a:lnTo>
                  <a:pt x="735584" y="1077214"/>
                </a:lnTo>
                <a:lnTo>
                  <a:pt x="703326" y="1146048"/>
                </a:lnTo>
                <a:lnTo>
                  <a:pt x="684657" y="1179576"/>
                </a:lnTo>
                <a:lnTo>
                  <a:pt x="664337" y="1212342"/>
                </a:lnTo>
                <a:lnTo>
                  <a:pt x="642620" y="1244346"/>
                </a:lnTo>
                <a:lnTo>
                  <a:pt x="619379" y="1275461"/>
                </a:lnTo>
                <a:lnTo>
                  <a:pt x="594741" y="1305687"/>
                </a:lnTo>
                <a:lnTo>
                  <a:pt x="568833" y="1334897"/>
                </a:lnTo>
                <a:lnTo>
                  <a:pt x="541655" y="1362964"/>
                </a:lnTo>
                <a:lnTo>
                  <a:pt x="513334" y="1390015"/>
                </a:lnTo>
                <a:lnTo>
                  <a:pt x="483997" y="1415796"/>
                </a:lnTo>
                <a:lnTo>
                  <a:pt x="453517" y="1440180"/>
                </a:lnTo>
                <a:lnTo>
                  <a:pt x="422275" y="1463294"/>
                </a:lnTo>
                <a:lnTo>
                  <a:pt x="390144" y="1485011"/>
                </a:lnTo>
                <a:lnTo>
                  <a:pt x="357124" y="1505204"/>
                </a:lnTo>
                <a:lnTo>
                  <a:pt x="323469" y="1523746"/>
                </a:lnTo>
                <a:lnTo>
                  <a:pt x="289179" y="1540764"/>
                </a:lnTo>
                <a:lnTo>
                  <a:pt x="218821" y="1569339"/>
                </a:lnTo>
                <a:lnTo>
                  <a:pt x="146939" y="1590421"/>
                </a:lnTo>
                <a:lnTo>
                  <a:pt x="73914" y="1603502"/>
                </a:lnTo>
                <a:lnTo>
                  <a:pt x="18669" y="1607693"/>
                </a:lnTo>
                <a:lnTo>
                  <a:pt x="0" y="1607947"/>
                </a:lnTo>
                <a:lnTo>
                  <a:pt x="254" y="1623187"/>
                </a:lnTo>
                <a:lnTo>
                  <a:pt x="75311" y="1618615"/>
                </a:lnTo>
                <a:lnTo>
                  <a:pt x="149987" y="1605280"/>
                </a:lnTo>
                <a:lnTo>
                  <a:pt x="186944" y="1595501"/>
                </a:lnTo>
                <a:lnTo>
                  <a:pt x="223520" y="1583817"/>
                </a:lnTo>
                <a:lnTo>
                  <a:pt x="259588" y="1570101"/>
                </a:lnTo>
                <a:lnTo>
                  <a:pt x="295148" y="1554607"/>
                </a:lnTo>
                <a:lnTo>
                  <a:pt x="330200" y="1537462"/>
                </a:lnTo>
                <a:lnTo>
                  <a:pt x="364490" y="1518539"/>
                </a:lnTo>
                <a:lnTo>
                  <a:pt x="398018" y="1497965"/>
                </a:lnTo>
                <a:lnTo>
                  <a:pt x="430784" y="1475994"/>
                </a:lnTo>
                <a:lnTo>
                  <a:pt x="462661" y="1452499"/>
                </a:lnTo>
                <a:lnTo>
                  <a:pt x="493522" y="1427607"/>
                </a:lnTo>
                <a:lnTo>
                  <a:pt x="523367" y="1401445"/>
                </a:lnTo>
                <a:lnTo>
                  <a:pt x="552069" y="1374013"/>
                </a:lnTo>
                <a:lnTo>
                  <a:pt x="579755" y="1345438"/>
                </a:lnTo>
                <a:lnTo>
                  <a:pt x="606044" y="1315720"/>
                </a:lnTo>
                <a:lnTo>
                  <a:pt x="631190" y="1284986"/>
                </a:lnTo>
                <a:lnTo>
                  <a:pt x="654812" y="1253490"/>
                </a:lnTo>
                <a:lnTo>
                  <a:pt x="676910" y="1220851"/>
                </a:lnTo>
                <a:lnTo>
                  <a:pt x="697484" y="1187577"/>
                </a:lnTo>
                <a:lnTo>
                  <a:pt x="716534" y="1153414"/>
                </a:lnTo>
                <a:lnTo>
                  <a:pt x="733933" y="1118616"/>
                </a:lnTo>
                <a:lnTo>
                  <a:pt x="749427" y="1083310"/>
                </a:lnTo>
                <a:lnTo>
                  <a:pt x="763270" y="1047496"/>
                </a:lnTo>
                <a:lnTo>
                  <a:pt x="775081" y="1011174"/>
                </a:lnTo>
                <a:lnTo>
                  <a:pt x="792734" y="937387"/>
                </a:lnTo>
                <a:lnTo>
                  <a:pt x="799477" y="887437"/>
                </a:lnTo>
                <a:lnTo>
                  <a:pt x="893953" y="886841"/>
                </a:lnTo>
                <a:lnTo>
                  <a:pt x="1075944" y="883158"/>
                </a:lnTo>
                <a:lnTo>
                  <a:pt x="1252474" y="876554"/>
                </a:lnTo>
                <a:lnTo>
                  <a:pt x="1420495" y="867410"/>
                </a:lnTo>
                <a:lnTo>
                  <a:pt x="1576578" y="856107"/>
                </a:lnTo>
                <a:lnTo>
                  <a:pt x="1717548" y="842772"/>
                </a:lnTo>
                <a:lnTo>
                  <a:pt x="1801495" y="832993"/>
                </a:lnTo>
                <a:lnTo>
                  <a:pt x="1840230" y="827913"/>
                </a:lnTo>
                <a:lnTo>
                  <a:pt x="1910334" y="817245"/>
                </a:lnTo>
                <a:lnTo>
                  <a:pt x="1956054" y="808863"/>
                </a:lnTo>
                <a:lnTo>
                  <a:pt x="1995551" y="800354"/>
                </a:lnTo>
                <a:lnTo>
                  <a:pt x="2037842" y="788543"/>
                </a:lnTo>
                <a:lnTo>
                  <a:pt x="2073148" y="773049"/>
                </a:lnTo>
                <a:lnTo>
                  <a:pt x="2081784" y="766064"/>
                </a:lnTo>
                <a:lnTo>
                  <a:pt x="2082165" y="765810"/>
                </a:lnTo>
                <a:lnTo>
                  <a:pt x="2082419" y="765429"/>
                </a:lnTo>
                <a:lnTo>
                  <a:pt x="2082673" y="765175"/>
                </a:lnTo>
                <a:lnTo>
                  <a:pt x="2085086" y="762127"/>
                </a:lnTo>
                <a:lnTo>
                  <a:pt x="2085340" y="761619"/>
                </a:lnTo>
                <a:lnTo>
                  <a:pt x="2085721" y="761238"/>
                </a:lnTo>
                <a:lnTo>
                  <a:pt x="2085848" y="760730"/>
                </a:lnTo>
                <a:lnTo>
                  <a:pt x="2087372" y="757809"/>
                </a:lnTo>
                <a:lnTo>
                  <a:pt x="2087626" y="757047"/>
                </a:lnTo>
                <a:lnTo>
                  <a:pt x="2087880" y="756412"/>
                </a:lnTo>
                <a:lnTo>
                  <a:pt x="2087981" y="755777"/>
                </a:lnTo>
                <a:lnTo>
                  <a:pt x="2088261" y="754126"/>
                </a:lnTo>
                <a:lnTo>
                  <a:pt x="2088400" y="753237"/>
                </a:lnTo>
                <a:lnTo>
                  <a:pt x="2088515" y="752602"/>
                </a:lnTo>
                <a:lnTo>
                  <a:pt x="2088616" y="751713"/>
                </a:lnTo>
                <a:lnTo>
                  <a:pt x="2088756" y="750620"/>
                </a:lnTo>
                <a:lnTo>
                  <a:pt x="2088896" y="749554"/>
                </a:lnTo>
                <a:lnTo>
                  <a:pt x="2088832" y="750062"/>
                </a:lnTo>
                <a:lnTo>
                  <a:pt x="2088756" y="750620"/>
                </a:lnTo>
                <a:lnTo>
                  <a:pt x="2089010" y="750062"/>
                </a:lnTo>
                <a:lnTo>
                  <a:pt x="2128901" y="728726"/>
                </a:lnTo>
                <a:lnTo>
                  <a:pt x="2182114" y="714375"/>
                </a:lnTo>
                <a:lnTo>
                  <a:pt x="2223262" y="705993"/>
                </a:lnTo>
                <a:lnTo>
                  <a:pt x="2287651" y="695198"/>
                </a:lnTo>
                <a:lnTo>
                  <a:pt x="2362327" y="684784"/>
                </a:lnTo>
                <a:lnTo>
                  <a:pt x="2445893" y="675132"/>
                </a:lnTo>
                <a:lnTo>
                  <a:pt x="2537841" y="666115"/>
                </a:lnTo>
                <a:lnTo>
                  <a:pt x="2688971" y="654050"/>
                </a:lnTo>
                <a:lnTo>
                  <a:pt x="2852928" y="644144"/>
                </a:lnTo>
                <a:lnTo>
                  <a:pt x="3026537" y="636651"/>
                </a:lnTo>
                <a:lnTo>
                  <a:pt x="3146298" y="633095"/>
                </a:lnTo>
                <a:lnTo>
                  <a:pt x="3267710" y="630936"/>
                </a:lnTo>
                <a:lnTo>
                  <a:pt x="3334296" y="630466"/>
                </a:lnTo>
                <a:lnTo>
                  <a:pt x="3314192" y="661035"/>
                </a:lnTo>
                <a:lnTo>
                  <a:pt x="3390138" y="622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17244" y="4775707"/>
            <a:ext cx="5862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Cambria"/>
                <a:cs typeface="Cambria"/>
              </a:rPr>
              <a:t>Since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only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1-bit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changes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at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most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in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b="1" spc="145" dirty="0">
                <a:solidFill>
                  <a:srgbClr val="FF0000"/>
                </a:solidFill>
                <a:latin typeface="Cambria"/>
                <a:cs typeface="Cambria"/>
              </a:rPr>
              <a:t>WP</a:t>
            </a:r>
            <a:r>
              <a:rPr sz="1800" spc="145" dirty="0">
                <a:latin typeface="Cambria"/>
                <a:cs typeface="Cambria"/>
              </a:rPr>
              <a:t>,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b="1" spc="210" dirty="0">
                <a:solidFill>
                  <a:srgbClr val="FF0000"/>
                </a:solidFill>
                <a:latin typeface="Cambria"/>
                <a:cs typeface="Cambria"/>
              </a:rPr>
              <a:t>WPSS</a:t>
            </a:r>
            <a:r>
              <a:rPr sz="1800" b="1" spc="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will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7244" y="5049723"/>
            <a:ext cx="44342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Cambria"/>
                <a:cs typeface="Cambria"/>
              </a:rPr>
              <a:t>either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20" dirty="0">
                <a:latin typeface="Cambria"/>
                <a:cs typeface="Cambria"/>
              </a:rPr>
              <a:t>be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the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b="1" spc="90" dirty="0">
                <a:solidFill>
                  <a:srgbClr val="00AF50"/>
                </a:solidFill>
                <a:latin typeface="Cambria"/>
                <a:cs typeface="Cambria"/>
              </a:rPr>
              <a:t>old</a:t>
            </a:r>
            <a:r>
              <a:rPr sz="1800" b="1" spc="12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b="1" spc="150" dirty="0">
                <a:solidFill>
                  <a:srgbClr val="00AF50"/>
                </a:solidFill>
                <a:latin typeface="Cambria"/>
                <a:cs typeface="Cambria"/>
              </a:rPr>
              <a:t>WP</a:t>
            </a:r>
            <a:r>
              <a:rPr sz="1800" b="1" spc="8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or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the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b="1" spc="120" dirty="0">
                <a:solidFill>
                  <a:srgbClr val="00AF50"/>
                </a:solidFill>
                <a:latin typeface="Cambria"/>
                <a:cs typeface="Cambria"/>
              </a:rPr>
              <a:t>new</a:t>
            </a:r>
            <a:r>
              <a:rPr sz="1800" b="1" spc="12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b="1" spc="150" dirty="0">
                <a:solidFill>
                  <a:srgbClr val="00AF50"/>
                </a:solidFill>
                <a:latin typeface="Cambria"/>
                <a:cs typeface="Cambria"/>
              </a:rPr>
              <a:t>WP</a:t>
            </a:r>
            <a:r>
              <a:rPr sz="1800" b="1" spc="8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and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98008" y="5063490"/>
            <a:ext cx="1259205" cy="2743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155"/>
              </a:lnSpc>
            </a:pPr>
            <a:r>
              <a:rPr sz="1800" b="1" spc="105" dirty="0">
                <a:latin typeface="Cambria"/>
                <a:cs typeface="Cambria"/>
              </a:rPr>
              <a:t>will</a:t>
            </a:r>
            <a:r>
              <a:rPr sz="1800" b="1" spc="70" dirty="0">
                <a:latin typeface="Cambria"/>
                <a:cs typeface="Cambria"/>
              </a:rPr>
              <a:t> </a:t>
            </a:r>
            <a:r>
              <a:rPr sz="1800" b="1" spc="100" dirty="0">
                <a:latin typeface="Cambria"/>
                <a:cs typeface="Cambria"/>
              </a:rPr>
              <a:t>never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9627" y="5340832"/>
            <a:ext cx="2329180" cy="27178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sz="1800" b="1" spc="90" dirty="0">
                <a:latin typeface="Cambria"/>
                <a:cs typeface="Cambria"/>
              </a:rPr>
              <a:t>be</a:t>
            </a:r>
            <a:r>
              <a:rPr sz="1800" b="1" spc="85" dirty="0">
                <a:latin typeface="Cambria"/>
                <a:cs typeface="Cambria"/>
              </a:rPr>
              <a:t> </a:t>
            </a:r>
            <a:r>
              <a:rPr sz="1800" b="1" spc="140" dirty="0">
                <a:latin typeface="Cambria"/>
                <a:cs typeface="Cambria"/>
              </a:rPr>
              <a:t>an</a:t>
            </a:r>
            <a:r>
              <a:rPr sz="1800" b="1" spc="105" dirty="0">
                <a:latin typeface="Cambria"/>
                <a:cs typeface="Cambria"/>
              </a:rPr>
              <a:t> </a:t>
            </a:r>
            <a:r>
              <a:rPr sz="1800" b="1" spc="114" dirty="0">
                <a:latin typeface="Cambria"/>
                <a:cs typeface="Cambria"/>
              </a:rPr>
              <a:t>absurd</a:t>
            </a:r>
            <a:r>
              <a:rPr sz="1800" b="1" spc="90" dirty="0">
                <a:latin typeface="Cambria"/>
                <a:cs typeface="Cambria"/>
              </a:rPr>
              <a:t> </a:t>
            </a:r>
            <a:r>
              <a:rPr sz="1800" b="1" spc="80" dirty="0">
                <a:latin typeface="Cambria"/>
                <a:cs typeface="Cambria"/>
              </a:rPr>
              <a:t>value!</a:t>
            </a:r>
            <a:endParaRPr sz="1800">
              <a:latin typeface="Cambria"/>
              <a:cs typeface="Cambria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689850" y="2219325"/>
          <a:ext cx="3048000" cy="3022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70"/>
                        </a:spcBef>
                      </a:pPr>
                      <a:r>
                        <a:rPr sz="4400" b="1" dirty="0">
                          <a:latin typeface="Cambria"/>
                          <a:cs typeface="Cambria"/>
                        </a:rPr>
                        <a:t>0</a:t>
                      </a:r>
                      <a:endParaRPr sz="4400">
                        <a:latin typeface="Cambria"/>
                        <a:cs typeface="Cambria"/>
                      </a:endParaRPr>
                    </a:p>
                  </a:txBody>
                  <a:tcPr marL="0" marR="0" marT="3771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800" b="1" dirty="0">
                          <a:latin typeface="Cambria"/>
                          <a:cs typeface="Cambria"/>
                        </a:rPr>
                        <a:t>0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900"/>
                        </a:lnSpc>
                        <a:spcBef>
                          <a:spcPts val="910"/>
                        </a:spcBef>
                      </a:pPr>
                      <a:r>
                        <a:rPr sz="1600" b="1" dirty="0">
                          <a:latin typeface="Cambria"/>
                          <a:cs typeface="Cambria"/>
                        </a:rPr>
                        <a:t>0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4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71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0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895"/>
                        </a:lnSpc>
                        <a:spcBef>
                          <a:spcPts val="910"/>
                        </a:spcBef>
                      </a:pPr>
                      <a:r>
                        <a:rPr sz="1600" b="1" dirty="0">
                          <a:latin typeface="Cambria"/>
                          <a:cs typeface="Cambria"/>
                        </a:rPr>
                        <a:t>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71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2800" b="1" dirty="0">
                          <a:latin typeface="Cambria"/>
                          <a:cs typeface="Cambria"/>
                        </a:rPr>
                        <a:t>1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895"/>
                        </a:lnSpc>
                        <a:spcBef>
                          <a:spcPts val="915"/>
                        </a:spcBef>
                      </a:pPr>
                      <a:r>
                        <a:rPr sz="1600" b="1" dirty="0">
                          <a:latin typeface="Cambria"/>
                          <a:cs typeface="Cambria"/>
                        </a:rPr>
                        <a:t>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4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71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895"/>
                        </a:lnSpc>
                        <a:spcBef>
                          <a:spcPts val="910"/>
                        </a:spcBef>
                      </a:pPr>
                      <a:r>
                        <a:rPr sz="1600" b="1" dirty="0">
                          <a:latin typeface="Cambria"/>
                          <a:cs typeface="Cambria"/>
                        </a:rPr>
                        <a:t>0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75"/>
                        </a:spcBef>
                      </a:pPr>
                      <a:r>
                        <a:rPr sz="4400" b="1" dirty="0">
                          <a:latin typeface="Cambria"/>
                          <a:cs typeface="Cambria"/>
                        </a:rPr>
                        <a:t>1</a:t>
                      </a:r>
                      <a:endParaRPr sz="4400">
                        <a:latin typeface="Cambria"/>
                        <a:cs typeface="Cambria"/>
                      </a:endParaRPr>
                    </a:p>
                  </a:txBody>
                  <a:tcPr marL="0" marR="0" marT="377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800" b="1" dirty="0">
                          <a:latin typeface="Cambria"/>
                          <a:cs typeface="Cambria"/>
                        </a:rPr>
                        <a:t>1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895"/>
                        </a:lnSpc>
                        <a:spcBef>
                          <a:spcPts val="915"/>
                        </a:spcBef>
                      </a:pPr>
                      <a:r>
                        <a:rPr sz="1600" b="1" dirty="0">
                          <a:latin typeface="Cambria"/>
                          <a:cs typeface="Cambria"/>
                        </a:rPr>
                        <a:t>0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4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7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1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889"/>
                        </a:lnSpc>
                        <a:spcBef>
                          <a:spcPts val="915"/>
                        </a:spcBef>
                      </a:pPr>
                      <a:r>
                        <a:rPr sz="1600" b="1" dirty="0">
                          <a:latin typeface="Cambria"/>
                          <a:cs typeface="Cambria"/>
                        </a:rPr>
                        <a:t>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5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7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800" b="1" dirty="0">
                          <a:latin typeface="Cambria"/>
                          <a:cs typeface="Cambria"/>
                        </a:rPr>
                        <a:t>0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889"/>
                        </a:lnSpc>
                        <a:spcBef>
                          <a:spcPts val="915"/>
                        </a:spcBef>
                      </a:pPr>
                      <a:r>
                        <a:rPr sz="1600" b="1" dirty="0">
                          <a:latin typeface="Cambria"/>
                          <a:cs typeface="Cambria"/>
                        </a:rPr>
                        <a:t>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4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7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1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889"/>
                        </a:lnSpc>
                        <a:spcBef>
                          <a:spcPts val="919"/>
                        </a:spcBef>
                      </a:pPr>
                      <a:r>
                        <a:rPr sz="1600" b="1" dirty="0">
                          <a:latin typeface="Cambria"/>
                          <a:cs typeface="Cambria"/>
                        </a:rPr>
                        <a:t>0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7772145" y="1681352"/>
            <a:ext cx="24809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395" dirty="0">
                <a:latin typeface="Cambria"/>
                <a:cs typeface="Cambria"/>
              </a:rPr>
              <a:t>GRAY</a:t>
            </a:r>
            <a:r>
              <a:rPr sz="2800" b="1" spc="105" dirty="0">
                <a:latin typeface="Cambria"/>
                <a:cs typeface="Cambria"/>
              </a:rPr>
              <a:t> </a:t>
            </a:r>
            <a:r>
              <a:rPr sz="2800" b="1" spc="365" dirty="0">
                <a:latin typeface="Cambria"/>
                <a:cs typeface="Cambria"/>
              </a:rPr>
              <a:t>CODE: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63505" y="161036"/>
            <a:ext cx="3211195" cy="2921000"/>
            <a:chOff x="3663505" y="161036"/>
            <a:chExt cx="3211195" cy="2921000"/>
          </a:xfrm>
        </p:grpSpPr>
        <p:sp>
          <p:nvSpPr>
            <p:cNvPr id="3" name="object 3"/>
            <p:cNvSpPr/>
            <p:nvPr/>
          </p:nvSpPr>
          <p:spPr>
            <a:xfrm>
              <a:off x="4447031" y="173736"/>
              <a:ext cx="1640205" cy="2895600"/>
            </a:xfrm>
            <a:custGeom>
              <a:avLst/>
              <a:gdLst/>
              <a:ahLst/>
              <a:cxnLst/>
              <a:rect l="l" t="t" r="r" b="b"/>
              <a:pathLst>
                <a:path w="1640204" h="2895600">
                  <a:moveTo>
                    <a:pt x="0" y="2895599"/>
                  </a:moveTo>
                  <a:lnTo>
                    <a:pt x="1639824" y="2895599"/>
                  </a:lnTo>
                  <a:lnTo>
                    <a:pt x="1639824" y="0"/>
                  </a:lnTo>
                  <a:lnTo>
                    <a:pt x="0" y="0"/>
                  </a:lnTo>
                  <a:lnTo>
                    <a:pt x="0" y="28955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68267" y="431292"/>
              <a:ext cx="3201670" cy="2606040"/>
            </a:xfrm>
            <a:custGeom>
              <a:avLst/>
              <a:gdLst/>
              <a:ahLst/>
              <a:cxnLst/>
              <a:rect l="l" t="t" r="r" b="b"/>
              <a:pathLst>
                <a:path w="3201670" h="2606040">
                  <a:moveTo>
                    <a:pt x="0" y="0"/>
                  </a:moveTo>
                  <a:lnTo>
                    <a:pt x="781050" y="0"/>
                  </a:lnTo>
                </a:path>
                <a:path w="3201670" h="2606040">
                  <a:moveTo>
                    <a:pt x="0" y="326136"/>
                  </a:moveTo>
                  <a:lnTo>
                    <a:pt x="781050" y="326136"/>
                  </a:lnTo>
                </a:path>
                <a:path w="3201670" h="2606040">
                  <a:moveTo>
                    <a:pt x="0" y="2478024"/>
                  </a:moveTo>
                  <a:lnTo>
                    <a:pt x="781050" y="2478024"/>
                  </a:lnTo>
                </a:path>
                <a:path w="3201670" h="2606040">
                  <a:moveTo>
                    <a:pt x="2420112" y="2118360"/>
                  </a:moveTo>
                  <a:lnTo>
                    <a:pt x="3201162" y="2118360"/>
                  </a:lnTo>
                </a:path>
                <a:path w="3201670" h="2606040">
                  <a:moveTo>
                    <a:pt x="536448" y="2350008"/>
                  </a:moveTo>
                  <a:lnTo>
                    <a:pt x="243840" y="26060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459604" y="202869"/>
            <a:ext cx="337185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300"/>
              </a:lnSpc>
              <a:spcBef>
                <a:spcPts val="100"/>
              </a:spcBef>
            </a:pPr>
            <a:r>
              <a:rPr sz="1400" spc="70" dirty="0">
                <a:latin typeface="Cambria"/>
                <a:cs typeface="Cambria"/>
              </a:rPr>
              <a:t>WD  </a:t>
            </a:r>
            <a:r>
              <a:rPr sz="1400" spc="100" dirty="0">
                <a:latin typeface="Cambria"/>
                <a:cs typeface="Cambria"/>
              </a:rPr>
              <a:t>WP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6750" y="2424175"/>
            <a:ext cx="29146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145" dirty="0">
                <a:latin typeface="Cambria"/>
                <a:cs typeface="Cambria"/>
              </a:rPr>
              <a:t>RD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5667" y="2792730"/>
            <a:ext cx="2717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130" dirty="0">
                <a:latin typeface="Cambria"/>
                <a:cs typeface="Cambria"/>
              </a:rPr>
              <a:t>RP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16489" y="503301"/>
            <a:ext cx="226060" cy="360045"/>
            <a:chOff x="3916489" y="503301"/>
            <a:chExt cx="226060" cy="360045"/>
          </a:xfrm>
        </p:grpSpPr>
        <p:sp>
          <p:nvSpPr>
            <p:cNvPr id="9" name="object 9"/>
            <p:cNvSpPr/>
            <p:nvPr/>
          </p:nvSpPr>
          <p:spPr>
            <a:xfrm>
              <a:off x="3921252" y="656844"/>
              <a:ext cx="203835" cy="201295"/>
            </a:xfrm>
            <a:custGeom>
              <a:avLst/>
              <a:gdLst/>
              <a:ahLst/>
              <a:cxnLst/>
              <a:rect l="l" t="t" r="r" b="b"/>
              <a:pathLst>
                <a:path w="203835" h="201294">
                  <a:moveTo>
                    <a:pt x="203835" y="0"/>
                  </a:moveTo>
                  <a:lnTo>
                    <a:pt x="0" y="20116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44569" y="503301"/>
              <a:ext cx="97790" cy="216535"/>
            </a:xfrm>
            <a:custGeom>
              <a:avLst/>
              <a:gdLst/>
              <a:ahLst/>
              <a:cxnLst/>
              <a:rect l="l" t="t" r="r" b="b"/>
              <a:pathLst>
                <a:path w="97789" h="216534">
                  <a:moveTo>
                    <a:pt x="97536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97536" y="216408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895471" y="148844"/>
            <a:ext cx="3371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114" dirty="0">
                <a:latin typeface="Cambria"/>
                <a:cs typeface="Cambria"/>
              </a:rPr>
              <a:t>WD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3215" y="813104"/>
            <a:ext cx="1463040" cy="67119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60"/>
              </a:spcBef>
              <a:tabLst>
                <a:tab pos="818515" algn="l"/>
              </a:tabLst>
            </a:pPr>
            <a:r>
              <a:rPr sz="1400" u="sng" spc="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400" u="sng" spc="-15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400" u="sng" spc="1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WENQ	</a:t>
            </a:r>
            <a:r>
              <a:rPr sz="2100" spc="225" baseline="-41666" dirty="0">
                <a:latin typeface="Cambria"/>
                <a:cs typeface="Cambria"/>
              </a:rPr>
              <a:t>WENQ</a:t>
            </a:r>
            <a:endParaRPr sz="2100" baseline="-41666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860"/>
              </a:spcBef>
              <a:tabLst>
                <a:tab pos="818515" algn="l"/>
              </a:tabLst>
            </a:pPr>
            <a:r>
              <a:rPr sz="1400" u="sng" spc="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400" u="sng" spc="-1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400" u="sng" spc="1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WCLK	</a:t>
            </a:r>
            <a:r>
              <a:rPr sz="2100" spc="247" baseline="-29761" dirty="0">
                <a:latin typeface="Cambria"/>
                <a:cs typeface="Cambria"/>
              </a:rPr>
              <a:t>WCLK</a:t>
            </a:r>
            <a:endParaRPr sz="2100" baseline="-29761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04159" y="477841"/>
            <a:ext cx="1057275" cy="4445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400" spc="50" dirty="0">
                <a:latin typeface="Cambria"/>
                <a:cs typeface="Cambria"/>
              </a:rPr>
              <a:t>WP_Bin[2:0]</a:t>
            </a:r>
            <a:endParaRPr sz="1400">
              <a:latin typeface="Cambria"/>
              <a:cs typeface="Cambria"/>
            </a:endParaRPr>
          </a:p>
          <a:p>
            <a:pPr marL="750570">
              <a:lnSpc>
                <a:spcPct val="100000"/>
              </a:lnSpc>
              <a:spcBef>
                <a:spcPts val="85"/>
              </a:spcBef>
            </a:pPr>
            <a:r>
              <a:rPr sz="1200" dirty="0"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13170" y="2269693"/>
            <a:ext cx="29146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145" dirty="0">
                <a:latin typeface="Cambria"/>
                <a:cs typeface="Cambria"/>
              </a:rPr>
              <a:t>RD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24248" y="2674239"/>
            <a:ext cx="97790" cy="216535"/>
          </a:xfrm>
          <a:custGeom>
            <a:avLst/>
            <a:gdLst/>
            <a:ahLst/>
            <a:cxnLst/>
            <a:rect l="l" t="t" r="r" b="b"/>
            <a:pathLst>
              <a:path w="97789" h="216535">
                <a:moveTo>
                  <a:pt x="97536" y="0"/>
                </a:moveTo>
                <a:lnTo>
                  <a:pt x="0" y="0"/>
                </a:lnTo>
                <a:lnTo>
                  <a:pt x="0" y="216408"/>
                </a:lnTo>
                <a:lnTo>
                  <a:pt x="97536" y="216408"/>
                </a:lnTo>
                <a:lnTo>
                  <a:pt x="9753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29685" y="2647251"/>
            <a:ext cx="1011555" cy="44958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400" spc="55" dirty="0">
                <a:latin typeface="Cambria"/>
                <a:cs typeface="Cambria"/>
              </a:rPr>
              <a:t>RP_Bin[2:0]</a:t>
            </a:r>
            <a:endParaRPr sz="1400">
              <a:latin typeface="Cambria"/>
              <a:cs typeface="Cambria"/>
            </a:endParaRPr>
          </a:p>
          <a:p>
            <a:pPr marL="83566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06696" y="1801367"/>
            <a:ext cx="948055" cy="58547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1600" spc="215" dirty="0">
                <a:latin typeface="Cambria"/>
                <a:cs typeface="Cambria"/>
              </a:rPr>
              <a:t>REG</a:t>
            </a:r>
            <a:endParaRPr sz="1600">
              <a:latin typeface="Cambria"/>
              <a:cs typeface="Cambria"/>
            </a:endParaRPr>
          </a:p>
          <a:p>
            <a:pPr marL="1905" algn="ctr">
              <a:lnSpc>
                <a:spcPct val="100000"/>
              </a:lnSpc>
            </a:pPr>
            <a:r>
              <a:rPr sz="1600" spc="160" dirty="0">
                <a:latin typeface="Cambria"/>
                <a:cs typeface="Cambria"/>
              </a:rPr>
              <a:t>ARRAY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57987" y="1060196"/>
            <a:ext cx="2585720" cy="949325"/>
            <a:chOff x="157987" y="1060196"/>
            <a:chExt cx="2585720" cy="949325"/>
          </a:xfrm>
        </p:grpSpPr>
        <p:sp>
          <p:nvSpPr>
            <p:cNvPr id="19" name="object 19"/>
            <p:cNvSpPr/>
            <p:nvPr/>
          </p:nvSpPr>
          <p:spPr>
            <a:xfrm>
              <a:off x="170687" y="1072896"/>
              <a:ext cx="2560320" cy="923925"/>
            </a:xfrm>
            <a:custGeom>
              <a:avLst/>
              <a:gdLst/>
              <a:ahLst/>
              <a:cxnLst/>
              <a:rect l="l" t="t" r="r" b="b"/>
              <a:pathLst>
                <a:path w="2560320" h="923925">
                  <a:moveTo>
                    <a:pt x="0" y="923543"/>
                  </a:moveTo>
                  <a:lnTo>
                    <a:pt x="2560320" y="923543"/>
                  </a:lnTo>
                  <a:lnTo>
                    <a:pt x="2560320" y="0"/>
                  </a:lnTo>
                  <a:lnTo>
                    <a:pt x="0" y="0"/>
                  </a:lnTo>
                  <a:lnTo>
                    <a:pt x="0" y="92354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2099" y="1429766"/>
              <a:ext cx="128270" cy="277495"/>
            </a:xfrm>
            <a:custGeom>
              <a:avLst/>
              <a:gdLst/>
              <a:ahLst/>
              <a:cxnLst/>
              <a:rect l="l" t="t" r="r" b="b"/>
              <a:pathLst>
                <a:path w="128270" h="277494">
                  <a:moveTo>
                    <a:pt x="128016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128016" y="277367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79577" y="990877"/>
            <a:ext cx="2152650" cy="72390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685"/>
              </a:spcBef>
              <a:tabLst>
                <a:tab pos="1752600" algn="l"/>
              </a:tabLst>
            </a:pPr>
            <a:r>
              <a:rPr sz="1800" spc="175" dirty="0">
                <a:latin typeface="Cambria"/>
                <a:cs typeface="Cambria"/>
              </a:rPr>
              <a:t>A	</a:t>
            </a:r>
            <a:r>
              <a:rPr sz="1800" spc="195" dirty="0">
                <a:latin typeface="Cambria"/>
                <a:cs typeface="Cambria"/>
              </a:rPr>
              <a:t>B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800" spc="35" dirty="0">
                <a:latin typeface="Cambria"/>
                <a:cs typeface="Cambria"/>
              </a:rPr>
              <a:t>4-bit</a:t>
            </a:r>
            <a:r>
              <a:rPr sz="1800" spc="6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Bin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Subtractor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64411" y="1729232"/>
            <a:ext cx="431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0" dirty="0">
                <a:latin typeface="Cambria"/>
                <a:cs typeface="Cambria"/>
              </a:rPr>
              <a:t>A</a:t>
            </a:r>
            <a:r>
              <a:rPr sz="1800" dirty="0">
                <a:latin typeface="Cambria"/>
                <a:cs typeface="Cambria"/>
              </a:rPr>
              <a:t>-</a:t>
            </a:r>
            <a:r>
              <a:rPr sz="1800" spc="195" dirty="0">
                <a:latin typeface="Cambria"/>
                <a:cs typeface="Cambria"/>
              </a:rPr>
              <a:t>B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4172" y="705612"/>
            <a:ext cx="1609725" cy="1661795"/>
          </a:xfrm>
          <a:custGeom>
            <a:avLst/>
            <a:gdLst/>
            <a:ahLst/>
            <a:cxnLst/>
            <a:rect l="l" t="t" r="r" b="b"/>
            <a:pathLst>
              <a:path w="1609725" h="1661795">
                <a:moveTo>
                  <a:pt x="838200" y="1292352"/>
                </a:moveTo>
                <a:lnTo>
                  <a:pt x="838200" y="1661667"/>
                </a:lnTo>
              </a:path>
              <a:path w="1609725" h="1661795">
                <a:moveTo>
                  <a:pt x="1609344" y="0"/>
                </a:moveTo>
                <a:lnTo>
                  <a:pt x="1609344" y="369315"/>
                </a:lnTo>
              </a:path>
              <a:path w="1609725" h="1661795">
                <a:moveTo>
                  <a:pt x="0" y="0"/>
                </a:moveTo>
                <a:lnTo>
                  <a:pt x="0" y="36931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10718" y="145795"/>
            <a:ext cx="803910" cy="5149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latin typeface="Cambria"/>
                <a:cs typeface="Cambria"/>
              </a:rPr>
              <a:t>[3:0]</a:t>
            </a:r>
            <a:endParaRPr sz="16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sz="1600" spc="135" dirty="0">
                <a:latin typeface="Cambria"/>
                <a:cs typeface="Cambria"/>
              </a:rPr>
              <a:t>WP_Bin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68017" y="165862"/>
            <a:ext cx="1106805" cy="517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latin typeface="Cambria"/>
                <a:cs typeface="Cambria"/>
              </a:rPr>
              <a:t>[3:0]</a:t>
            </a:r>
            <a:endParaRPr sz="16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600" spc="165" dirty="0">
                <a:latin typeface="Cambria"/>
                <a:cs typeface="Cambria"/>
              </a:rPr>
              <a:t>RP_SS_Bin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38860" y="2319985"/>
            <a:ext cx="10261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Cambria"/>
                <a:cs typeface="Cambria"/>
              </a:rPr>
              <a:t>d</a:t>
            </a:r>
            <a:r>
              <a:rPr sz="1800" spc="30" dirty="0">
                <a:latin typeface="Cambria"/>
                <a:cs typeface="Cambria"/>
              </a:rPr>
              <a:t>e</a:t>
            </a:r>
            <a:r>
              <a:rPr sz="1800" spc="70" dirty="0">
                <a:latin typeface="Cambria"/>
                <a:cs typeface="Cambria"/>
              </a:rPr>
              <a:t>p</a:t>
            </a:r>
            <a:r>
              <a:rPr sz="1800" spc="35" dirty="0">
                <a:latin typeface="Cambria"/>
                <a:cs typeface="Cambria"/>
              </a:rPr>
              <a:t>t</a:t>
            </a:r>
            <a:r>
              <a:rPr sz="1800" spc="200" dirty="0">
                <a:latin typeface="Cambria"/>
                <a:cs typeface="Cambria"/>
              </a:rPr>
              <a:t>h</a:t>
            </a:r>
            <a:r>
              <a:rPr sz="1800" spc="145" dirty="0">
                <a:latin typeface="Cambria"/>
                <a:cs typeface="Cambria"/>
              </a:rPr>
              <a:t>_</a:t>
            </a:r>
            <a:r>
              <a:rPr sz="1800" spc="-10" dirty="0">
                <a:latin typeface="Cambria"/>
                <a:cs typeface="Cambria"/>
              </a:rPr>
              <a:t>w</a:t>
            </a:r>
            <a:r>
              <a:rPr sz="1800" spc="55" dirty="0">
                <a:latin typeface="Cambria"/>
                <a:cs typeface="Cambria"/>
              </a:rPr>
              <a:t>r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08380" y="2621279"/>
            <a:ext cx="217170" cy="332105"/>
          </a:xfrm>
          <a:custGeom>
            <a:avLst/>
            <a:gdLst/>
            <a:ahLst/>
            <a:cxnLst/>
            <a:rect l="l" t="t" r="r" b="b"/>
            <a:pathLst>
              <a:path w="217169" h="332105">
                <a:moveTo>
                  <a:pt x="90004" y="204978"/>
                </a:moveTo>
                <a:lnTo>
                  <a:pt x="90004" y="331978"/>
                </a:lnTo>
                <a:lnTo>
                  <a:pt x="191604" y="281178"/>
                </a:lnTo>
                <a:lnTo>
                  <a:pt x="102704" y="281178"/>
                </a:lnTo>
                <a:lnTo>
                  <a:pt x="102704" y="255778"/>
                </a:lnTo>
                <a:lnTo>
                  <a:pt x="191604" y="255778"/>
                </a:lnTo>
                <a:lnTo>
                  <a:pt x="90004" y="204978"/>
                </a:lnTo>
                <a:close/>
              </a:path>
              <a:path w="217169" h="332105">
                <a:moveTo>
                  <a:pt x="25400" y="0"/>
                </a:moveTo>
                <a:lnTo>
                  <a:pt x="0" y="0"/>
                </a:lnTo>
                <a:lnTo>
                  <a:pt x="0" y="275463"/>
                </a:lnTo>
                <a:lnTo>
                  <a:pt x="5689" y="281178"/>
                </a:lnTo>
                <a:lnTo>
                  <a:pt x="90004" y="281178"/>
                </a:lnTo>
                <a:lnTo>
                  <a:pt x="90004" y="268478"/>
                </a:lnTo>
                <a:lnTo>
                  <a:pt x="25400" y="268478"/>
                </a:lnTo>
                <a:lnTo>
                  <a:pt x="12700" y="255778"/>
                </a:lnTo>
                <a:lnTo>
                  <a:pt x="25400" y="255778"/>
                </a:lnTo>
                <a:lnTo>
                  <a:pt x="25400" y="0"/>
                </a:lnTo>
                <a:close/>
              </a:path>
              <a:path w="217169" h="332105">
                <a:moveTo>
                  <a:pt x="191604" y="255778"/>
                </a:moveTo>
                <a:lnTo>
                  <a:pt x="102704" y="255778"/>
                </a:lnTo>
                <a:lnTo>
                  <a:pt x="102704" y="281178"/>
                </a:lnTo>
                <a:lnTo>
                  <a:pt x="191604" y="281178"/>
                </a:lnTo>
                <a:lnTo>
                  <a:pt x="217004" y="268478"/>
                </a:lnTo>
                <a:lnTo>
                  <a:pt x="191604" y="255778"/>
                </a:lnTo>
                <a:close/>
              </a:path>
              <a:path w="217169" h="332105">
                <a:moveTo>
                  <a:pt x="25400" y="255778"/>
                </a:moveTo>
                <a:lnTo>
                  <a:pt x="12700" y="255778"/>
                </a:lnTo>
                <a:lnTo>
                  <a:pt x="25400" y="268478"/>
                </a:lnTo>
                <a:lnTo>
                  <a:pt x="25400" y="255778"/>
                </a:lnTo>
                <a:close/>
              </a:path>
              <a:path w="217169" h="332105">
                <a:moveTo>
                  <a:pt x="90004" y="255778"/>
                </a:moveTo>
                <a:lnTo>
                  <a:pt x="25400" y="255778"/>
                </a:lnTo>
                <a:lnTo>
                  <a:pt x="25400" y="268478"/>
                </a:lnTo>
                <a:lnTo>
                  <a:pt x="90004" y="268478"/>
                </a:lnTo>
                <a:lnTo>
                  <a:pt x="90004" y="255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63139" y="2903220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13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359279" y="2648457"/>
            <a:ext cx="655955" cy="2552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5"/>
              </a:lnSpc>
            </a:pPr>
            <a:r>
              <a:rPr sz="1800" spc="250" dirty="0">
                <a:latin typeface="Cambria"/>
                <a:cs typeface="Cambria"/>
              </a:rPr>
              <a:t>FULL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25296" y="2715767"/>
            <a:ext cx="1036319" cy="3689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465"/>
              </a:spcBef>
            </a:pPr>
            <a:r>
              <a:rPr sz="1800" spc="20" dirty="0">
                <a:latin typeface="Cambria"/>
                <a:cs typeface="Cambria"/>
              </a:rPr>
              <a:t>=1000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07136" y="3669791"/>
            <a:ext cx="850900" cy="1262380"/>
          </a:xfrm>
          <a:custGeom>
            <a:avLst/>
            <a:gdLst/>
            <a:ahLst/>
            <a:cxnLst/>
            <a:rect l="l" t="t" r="r" b="b"/>
            <a:pathLst>
              <a:path w="850900" h="1262379">
                <a:moveTo>
                  <a:pt x="0" y="1261872"/>
                </a:moveTo>
                <a:lnTo>
                  <a:pt x="850391" y="1261872"/>
                </a:lnTo>
                <a:lnTo>
                  <a:pt x="850391" y="0"/>
                </a:lnTo>
                <a:lnTo>
                  <a:pt x="0" y="0"/>
                </a:lnTo>
                <a:lnTo>
                  <a:pt x="0" y="126187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18043" y="3852692"/>
            <a:ext cx="574675" cy="893444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800" spc="120" dirty="0">
                <a:latin typeface="Cambria"/>
                <a:cs typeface="Cambria"/>
              </a:rPr>
              <a:t>Bin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85" dirty="0">
                <a:latin typeface="Cambria"/>
                <a:cs typeface="Cambria"/>
              </a:rPr>
              <a:t>Counter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556003" y="4198620"/>
            <a:ext cx="203835" cy="201295"/>
          </a:xfrm>
          <a:custGeom>
            <a:avLst/>
            <a:gdLst/>
            <a:ahLst/>
            <a:cxnLst/>
            <a:rect l="l" t="t" r="r" b="b"/>
            <a:pathLst>
              <a:path w="203835" h="201295">
                <a:moveTo>
                  <a:pt x="203834" y="0"/>
                </a:moveTo>
                <a:lnTo>
                  <a:pt x="0" y="20116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883881" y="3352168"/>
            <a:ext cx="238125" cy="1056640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00" spc="50" dirty="0">
                <a:latin typeface="Cambria"/>
                <a:cs typeface="Cambria"/>
              </a:rPr>
              <a:t>WP_Bin[3:0]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76145" y="4279772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04800" y="4758435"/>
            <a:ext cx="528320" cy="127000"/>
          </a:xfrm>
          <a:custGeom>
            <a:avLst/>
            <a:gdLst/>
            <a:ahLst/>
            <a:cxnLst/>
            <a:rect l="l" t="t" r="r" b="b"/>
            <a:pathLst>
              <a:path w="528319" h="127000">
                <a:moveTo>
                  <a:pt x="451802" y="63500"/>
                </a:moveTo>
                <a:lnTo>
                  <a:pt x="401002" y="127000"/>
                </a:lnTo>
                <a:lnTo>
                  <a:pt x="502602" y="76200"/>
                </a:lnTo>
                <a:lnTo>
                  <a:pt x="451802" y="76200"/>
                </a:lnTo>
                <a:lnTo>
                  <a:pt x="451802" y="63500"/>
                </a:lnTo>
                <a:close/>
              </a:path>
              <a:path w="528319" h="127000">
                <a:moveTo>
                  <a:pt x="441642" y="50800"/>
                </a:moveTo>
                <a:lnTo>
                  <a:pt x="0" y="50800"/>
                </a:lnTo>
                <a:lnTo>
                  <a:pt x="0" y="76200"/>
                </a:lnTo>
                <a:lnTo>
                  <a:pt x="441642" y="76200"/>
                </a:lnTo>
                <a:lnTo>
                  <a:pt x="451802" y="63500"/>
                </a:lnTo>
                <a:lnTo>
                  <a:pt x="441642" y="50800"/>
                </a:lnTo>
                <a:close/>
              </a:path>
              <a:path w="528319" h="127000">
                <a:moveTo>
                  <a:pt x="502602" y="50800"/>
                </a:moveTo>
                <a:lnTo>
                  <a:pt x="451802" y="50800"/>
                </a:lnTo>
                <a:lnTo>
                  <a:pt x="451802" y="76200"/>
                </a:lnTo>
                <a:lnTo>
                  <a:pt x="502602" y="76200"/>
                </a:lnTo>
                <a:lnTo>
                  <a:pt x="528002" y="63500"/>
                </a:lnTo>
                <a:lnTo>
                  <a:pt x="502602" y="50800"/>
                </a:lnTo>
                <a:close/>
              </a:path>
              <a:path w="528319" h="127000">
                <a:moveTo>
                  <a:pt x="401002" y="0"/>
                </a:moveTo>
                <a:lnTo>
                  <a:pt x="451802" y="63500"/>
                </a:lnTo>
                <a:lnTo>
                  <a:pt x="451802" y="50800"/>
                </a:lnTo>
                <a:lnTo>
                  <a:pt x="502602" y="50800"/>
                </a:lnTo>
                <a:lnTo>
                  <a:pt x="401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3078" y="4592192"/>
            <a:ext cx="58356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145" dirty="0">
                <a:latin typeface="Cambria"/>
                <a:cs typeface="Cambria"/>
              </a:rPr>
              <a:t>WC</a:t>
            </a:r>
            <a:r>
              <a:rPr sz="1400" spc="180" dirty="0">
                <a:latin typeface="Cambria"/>
                <a:cs typeface="Cambria"/>
              </a:rPr>
              <a:t>L</a:t>
            </a:r>
            <a:r>
              <a:rPr sz="1400" spc="200" dirty="0">
                <a:latin typeface="Cambria"/>
                <a:cs typeface="Cambria"/>
              </a:rPr>
              <a:t>K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22019" y="3454908"/>
            <a:ext cx="0" cy="219075"/>
          </a:xfrm>
          <a:custGeom>
            <a:avLst/>
            <a:gdLst/>
            <a:ahLst/>
            <a:cxnLst/>
            <a:rect l="l" t="t" r="r" b="b"/>
            <a:pathLst>
              <a:path h="219075">
                <a:moveTo>
                  <a:pt x="0" y="21894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53415" y="3229482"/>
            <a:ext cx="78041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66445" algn="l"/>
              </a:tabLst>
            </a:pPr>
            <a:r>
              <a:rPr sz="1400" spc="150" dirty="0">
                <a:latin typeface="Cambria"/>
                <a:cs typeface="Cambria"/>
              </a:rPr>
              <a:t>WEN</a:t>
            </a:r>
            <a:r>
              <a:rPr sz="1400" u="sng" spc="1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Q	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887716" y="1008380"/>
            <a:ext cx="2585720" cy="949325"/>
            <a:chOff x="7887716" y="1008380"/>
            <a:chExt cx="2585720" cy="949325"/>
          </a:xfrm>
        </p:grpSpPr>
        <p:sp>
          <p:nvSpPr>
            <p:cNvPr id="41" name="object 41"/>
            <p:cNvSpPr/>
            <p:nvPr/>
          </p:nvSpPr>
          <p:spPr>
            <a:xfrm>
              <a:off x="7900416" y="1021080"/>
              <a:ext cx="2560320" cy="923925"/>
            </a:xfrm>
            <a:custGeom>
              <a:avLst/>
              <a:gdLst/>
              <a:ahLst/>
              <a:cxnLst/>
              <a:rect l="l" t="t" r="r" b="b"/>
              <a:pathLst>
                <a:path w="2560320" h="923925">
                  <a:moveTo>
                    <a:pt x="0" y="923544"/>
                  </a:moveTo>
                  <a:lnTo>
                    <a:pt x="2560320" y="923544"/>
                  </a:lnTo>
                  <a:lnTo>
                    <a:pt x="2560320" y="0"/>
                  </a:lnTo>
                  <a:lnTo>
                    <a:pt x="0" y="0"/>
                  </a:lnTo>
                  <a:lnTo>
                    <a:pt x="0" y="92354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122285" y="1377696"/>
              <a:ext cx="128270" cy="277495"/>
            </a:xfrm>
            <a:custGeom>
              <a:avLst/>
              <a:gdLst/>
              <a:ahLst/>
              <a:cxnLst/>
              <a:rect l="l" t="t" r="r" b="b"/>
              <a:pathLst>
                <a:path w="128270" h="277494">
                  <a:moveTo>
                    <a:pt x="128016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128016" y="277367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8111490" y="938553"/>
            <a:ext cx="2152650" cy="72390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685"/>
              </a:spcBef>
              <a:tabLst>
                <a:tab pos="1752600" algn="l"/>
              </a:tabLst>
            </a:pPr>
            <a:r>
              <a:rPr sz="1800" spc="175" dirty="0">
                <a:latin typeface="Cambria"/>
                <a:cs typeface="Cambria"/>
              </a:rPr>
              <a:t>A	</a:t>
            </a:r>
            <a:r>
              <a:rPr sz="1800" spc="195" dirty="0">
                <a:latin typeface="Cambria"/>
                <a:cs typeface="Cambria"/>
              </a:rPr>
              <a:t>B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800" spc="35" dirty="0">
                <a:latin typeface="Cambria"/>
                <a:cs typeface="Cambria"/>
              </a:rPr>
              <a:t>4-bit</a:t>
            </a:r>
            <a:r>
              <a:rPr sz="1800" spc="6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Bin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Subtractor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996553" y="1677161"/>
            <a:ext cx="431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0" dirty="0">
                <a:latin typeface="Cambria"/>
                <a:cs typeface="Cambria"/>
              </a:rPr>
              <a:t>A</a:t>
            </a:r>
            <a:r>
              <a:rPr sz="1800" dirty="0">
                <a:latin typeface="Cambria"/>
                <a:cs typeface="Cambria"/>
              </a:rPr>
              <a:t>-</a:t>
            </a:r>
            <a:r>
              <a:rPr sz="1800" spc="195" dirty="0">
                <a:latin typeface="Cambria"/>
                <a:cs typeface="Cambria"/>
              </a:rPr>
              <a:t>B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343900" y="653795"/>
            <a:ext cx="1609725" cy="1661795"/>
          </a:xfrm>
          <a:custGeom>
            <a:avLst/>
            <a:gdLst/>
            <a:ahLst/>
            <a:cxnLst/>
            <a:rect l="l" t="t" r="r" b="b"/>
            <a:pathLst>
              <a:path w="1609725" h="1661795">
                <a:moveTo>
                  <a:pt x="838200" y="1292352"/>
                </a:moveTo>
                <a:lnTo>
                  <a:pt x="838200" y="1661667"/>
                </a:lnTo>
              </a:path>
              <a:path w="1609725" h="1661795">
                <a:moveTo>
                  <a:pt x="1609344" y="0"/>
                </a:moveTo>
                <a:lnTo>
                  <a:pt x="1609344" y="369315"/>
                </a:lnTo>
              </a:path>
              <a:path w="1609725" h="1661795">
                <a:moveTo>
                  <a:pt x="0" y="0"/>
                </a:moveTo>
                <a:lnTo>
                  <a:pt x="0" y="36931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761223" y="93726"/>
            <a:ext cx="1162685" cy="517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latin typeface="Cambria"/>
                <a:cs typeface="Cambria"/>
              </a:rPr>
              <a:t>[3:0]</a:t>
            </a:r>
            <a:endParaRPr sz="16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600" spc="160" dirty="0">
                <a:latin typeface="Cambria"/>
                <a:cs typeface="Cambria"/>
              </a:rPr>
              <a:t>WP_SS_Bin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581133" y="113791"/>
            <a:ext cx="747395" cy="517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latin typeface="Cambria"/>
                <a:cs typeface="Cambria"/>
              </a:rPr>
              <a:t>[3:0]</a:t>
            </a:r>
            <a:endParaRPr sz="16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600" spc="140" dirty="0">
                <a:latin typeface="Cambria"/>
                <a:cs typeface="Cambria"/>
              </a:rPr>
              <a:t>RP_Bin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87561" y="2278507"/>
            <a:ext cx="9791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Cambria"/>
                <a:cs typeface="Cambria"/>
              </a:rPr>
              <a:t>depth_rd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710676" y="2609088"/>
            <a:ext cx="217170" cy="332105"/>
          </a:xfrm>
          <a:custGeom>
            <a:avLst/>
            <a:gdLst/>
            <a:ahLst/>
            <a:cxnLst/>
            <a:rect l="l" t="t" r="r" b="b"/>
            <a:pathLst>
              <a:path w="217170" h="332105">
                <a:moveTo>
                  <a:pt x="90043" y="204977"/>
                </a:moveTo>
                <a:lnTo>
                  <a:pt x="90043" y="331977"/>
                </a:lnTo>
                <a:lnTo>
                  <a:pt x="191643" y="281177"/>
                </a:lnTo>
                <a:lnTo>
                  <a:pt x="102743" y="281177"/>
                </a:lnTo>
                <a:lnTo>
                  <a:pt x="102743" y="255777"/>
                </a:lnTo>
                <a:lnTo>
                  <a:pt x="191643" y="255777"/>
                </a:lnTo>
                <a:lnTo>
                  <a:pt x="90043" y="204977"/>
                </a:lnTo>
                <a:close/>
              </a:path>
              <a:path w="217170" h="332105">
                <a:moveTo>
                  <a:pt x="25400" y="0"/>
                </a:moveTo>
                <a:lnTo>
                  <a:pt x="0" y="0"/>
                </a:lnTo>
                <a:lnTo>
                  <a:pt x="0" y="275463"/>
                </a:lnTo>
                <a:lnTo>
                  <a:pt x="5715" y="281177"/>
                </a:lnTo>
                <a:lnTo>
                  <a:pt x="90043" y="281177"/>
                </a:lnTo>
                <a:lnTo>
                  <a:pt x="90043" y="268477"/>
                </a:lnTo>
                <a:lnTo>
                  <a:pt x="25400" y="268477"/>
                </a:lnTo>
                <a:lnTo>
                  <a:pt x="12700" y="255777"/>
                </a:lnTo>
                <a:lnTo>
                  <a:pt x="25400" y="255777"/>
                </a:lnTo>
                <a:lnTo>
                  <a:pt x="25400" y="0"/>
                </a:lnTo>
                <a:close/>
              </a:path>
              <a:path w="217170" h="332105">
                <a:moveTo>
                  <a:pt x="191643" y="255777"/>
                </a:moveTo>
                <a:lnTo>
                  <a:pt x="102743" y="255777"/>
                </a:lnTo>
                <a:lnTo>
                  <a:pt x="102743" y="281177"/>
                </a:lnTo>
                <a:lnTo>
                  <a:pt x="191643" y="281177"/>
                </a:lnTo>
                <a:lnTo>
                  <a:pt x="217043" y="268477"/>
                </a:lnTo>
                <a:lnTo>
                  <a:pt x="191643" y="255777"/>
                </a:lnTo>
                <a:close/>
              </a:path>
              <a:path w="217170" h="332105">
                <a:moveTo>
                  <a:pt x="25400" y="255777"/>
                </a:moveTo>
                <a:lnTo>
                  <a:pt x="12700" y="255777"/>
                </a:lnTo>
                <a:lnTo>
                  <a:pt x="25400" y="268477"/>
                </a:lnTo>
                <a:lnTo>
                  <a:pt x="25400" y="255777"/>
                </a:lnTo>
                <a:close/>
              </a:path>
              <a:path w="217170" h="332105">
                <a:moveTo>
                  <a:pt x="90043" y="255777"/>
                </a:moveTo>
                <a:lnTo>
                  <a:pt x="25400" y="255777"/>
                </a:lnTo>
                <a:lnTo>
                  <a:pt x="25400" y="268477"/>
                </a:lnTo>
                <a:lnTo>
                  <a:pt x="90043" y="268477"/>
                </a:lnTo>
                <a:lnTo>
                  <a:pt x="90043" y="255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971531" y="2881883"/>
            <a:ext cx="109220" cy="0"/>
          </a:xfrm>
          <a:custGeom>
            <a:avLst/>
            <a:gdLst/>
            <a:ahLst/>
            <a:cxnLst/>
            <a:rect l="l" t="t" r="r" b="b"/>
            <a:pathLst>
              <a:path w="109220">
                <a:moveTo>
                  <a:pt x="0" y="0"/>
                </a:moveTo>
                <a:lnTo>
                  <a:pt x="10909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0080625" y="2625217"/>
            <a:ext cx="860425" cy="2571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905">
              <a:lnSpc>
                <a:spcPts val="2020"/>
              </a:lnSpc>
            </a:pPr>
            <a:r>
              <a:rPr sz="1800" spc="200" dirty="0">
                <a:latin typeface="Cambria"/>
                <a:cs typeface="Cambria"/>
              </a:rPr>
              <a:t>EMP</a:t>
            </a:r>
            <a:r>
              <a:rPr sz="1800" spc="175" dirty="0">
                <a:latin typeface="Cambria"/>
                <a:cs typeface="Cambria"/>
              </a:rPr>
              <a:t>T</a:t>
            </a:r>
            <a:r>
              <a:rPr sz="1800" spc="240" dirty="0">
                <a:latin typeface="Cambria"/>
                <a:cs typeface="Cambria"/>
              </a:rPr>
              <a:t>Y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933688" y="2694432"/>
            <a:ext cx="1036319" cy="3689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409"/>
              </a:spcBef>
            </a:pPr>
            <a:r>
              <a:rPr sz="1800" spc="20" dirty="0">
                <a:latin typeface="Cambria"/>
                <a:cs typeface="Cambria"/>
              </a:rPr>
              <a:t>=0000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323831" y="3681984"/>
            <a:ext cx="771525" cy="1259205"/>
          </a:xfrm>
          <a:custGeom>
            <a:avLst/>
            <a:gdLst/>
            <a:ahLst/>
            <a:cxnLst/>
            <a:rect l="l" t="t" r="r" b="b"/>
            <a:pathLst>
              <a:path w="771525" h="1259204">
                <a:moveTo>
                  <a:pt x="0" y="1258824"/>
                </a:moveTo>
                <a:lnTo>
                  <a:pt x="771144" y="1258824"/>
                </a:lnTo>
                <a:lnTo>
                  <a:pt x="771144" y="0"/>
                </a:lnTo>
                <a:lnTo>
                  <a:pt x="0" y="0"/>
                </a:lnTo>
                <a:lnTo>
                  <a:pt x="0" y="12588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9424731" y="3864150"/>
            <a:ext cx="574675" cy="891540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800" spc="114" dirty="0">
                <a:latin typeface="Cambria"/>
                <a:cs typeface="Cambria"/>
              </a:rPr>
              <a:t>Bin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C</a:t>
            </a:r>
            <a:r>
              <a:rPr sz="1800" dirty="0">
                <a:latin typeface="Cambria"/>
                <a:cs typeface="Cambria"/>
              </a:rPr>
              <a:t>oun</a:t>
            </a:r>
            <a:r>
              <a:rPr sz="1800" spc="-5" dirty="0">
                <a:latin typeface="Cambria"/>
                <a:cs typeface="Cambria"/>
              </a:rPr>
              <a:t>t</a:t>
            </a:r>
            <a:r>
              <a:rPr sz="1800" dirty="0">
                <a:latin typeface="Cambria"/>
                <a:cs typeface="Cambria"/>
              </a:rPr>
              <a:t>er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912352" y="4767579"/>
            <a:ext cx="528320" cy="127000"/>
          </a:xfrm>
          <a:custGeom>
            <a:avLst/>
            <a:gdLst/>
            <a:ahLst/>
            <a:cxnLst/>
            <a:rect l="l" t="t" r="r" b="b"/>
            <a:pathLst>
              <a:path w="528320" h="127000">
                <a:moveTo>
                  <a:pt x="451739" y="63500"/>
                </a:moveTo>
                <a:lnTo>
                  <a:pt x="400939" y="127000"/>
                </a:lnTo>
                <a:lnTo>
                  <a:pt x="502539" y="76200"/>
                </a:lnTo>
                <a:lnTo>
                  <a:pt x="451739" y="76200"/>
                </a:lnTo>
                <a:lnTo>
                  <a:pt x="451739" y="63500"/>
                </a:lnTo>
                <a:close/>
              </a:path>
              <a:path w="528320" h="127000">
                <a:moveTo>
                  <a:pt x="441579" y="50800"/>
                </a:moveTo>
                <a:lnTo>
                  <a:pt x="0" y="50800"/>
                </a:lnTo>
                <a:lnTo>
                  <a:pt x="0" y="76200"/>
                </a:lnTo>
                <a:lnTo>
                  <a:pt x="441579" y="76200"/>
                </a:lnTo>
                <a:lnTo>
                  <a:pt x="451739" y="63500"/>
                </a:lnTo>
                <a:lnTo>
                  <a:pt x="441579" y="50800"/>
                </a:lnTo>
                <a:close/>
              </a:path>
              <a:path w="528320" h="127000">
                <a:moveTo>
                  <a:pt x="502539" y="50800"/>
                </a:moveTo>
                <a:lnTo>
                  <a:pt x="451739" y="50800"/>
                </a:lnTo>
                <a:lnTo>
                  <a:pt x="451739" y="76200"/>
                </a:lnTo>
                <a:lnTo>
                  <a:pt x="502539" y="76200"/>
                </a:lnTo>
                <a:lnTo>
                  <a:pt x="527939" y="63500"/>
                </a:lnTo>
                <a:lnTo>
                  <a:pt x="502539" y="50800"/>
                </a:lnTo>
                <a:close/>
              </a:path>
              <a:path w="528320" h="127000">
                <a:moveTo>
                  <a:pt x="400939" y="0"/>
                </a:moveTo>
                <a:lnTo>
                  <a:pt x="451739" y="63500"/>
                </a:lnTo>
                <a:lnTo>
                  <a:pt x="451739" y="50800"/>
                </a:lnTo>
                <a:lnTo>
                  <a:pt x="502539" y="50800"/>
                </a:lnTo>
                <a:lnTo>
                  <a:pt x="4009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8700896" y="4601971"/>
            <a:ext cx="5378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180" dirty="0">
                <a:latin typeface="Cambria"/>
                <a:cs typeface="Cambria"/>
              </a:rPr>
              <a:t>R</a:t>
            </a:r>
            <a:r>
              <a:rPr sz="1400" spc="165" dirty="0">
                <a:latin typeface="Cambria"/>
                <a:cs typeface="Cambria"/>
              </a:rPr>
              <a:t>C</a:t>
            </a:r>
            <a:r>
              <a:rPr sz="1400" spc="180" dirty="0">
                <a:latin typeface="Cambria"/>
                <a:cs typeface="Cambria"/>
              </a:rPr>
              <a:t>L</a:t>
            </a:r>
            <a:r>
              <a:rPr sz="1400" spc="200" dirty="0">
                <a:latin typeface="Cambria"/>
                <a:cs typeface="Cambria"/>
              </a:rPr>
              <a:t>K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755123" y="3464052"/>
            <a:ext cx="0" cy="219075"/>
          </a:xfrm>
          <a:custGeom>
            <a:avLst/>
            <a:gdLst/>
            <a:ahLst/>
            <a:cxnLst/>
            <a:rect l="l" t="t" r="r" b="b"/>
            <a:pathLst>
              <a:path h="219075">
                <a:moveTo>
                  <a:pt x="0" y="21894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8777096" y="3239262"/>
            <a:ext cx="10382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24890" algn="l"/>
              </a:tabLst>
            </a:pPr>
            <a:r>
              <a:rPr sz="1400" spc="165" dirty="0">
                <a:latin typeface="Cambria"/>
                <a:cs typeface="Cambria"/>
              </a:rPr>
              <a:t>RENQ  </a:t>
            </a:r>
            <a:r>
              <a:rPr sz="1400" spc="-45" dirty="0">
                <a:latin typeface="Cambria"/>
                <a:cs typeface="Cambria"/>
              </a:rPr>
              <a:t> </a:t>
            </a:r>
            <a:r>
              <a:rPr sz="1400" u="sng" spc="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	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008376" y="3703320"/>
            <a:ext cx="673735" cy="1277620"/>
          </a:xfrm>
          <a:custGeom>
            <a:avLst/>
            <a:gdLst/>
            <a:ahLst/>
            <a:cxnLst/>
            <a:rect l="l" t="t" r="r" b="b"/>
            <a:pathLst>
              <a:path w="673735" h="1277620">
                <a:moveTo>
                  <a:pt x="0" y="1277111"/>
                </a:moveTo>
                <a:lnTo>
                  <a:pt x="673608" y="1277111"/>
                </a:lnTo>
                <a:lnTo>
                  <a:pt x="673608" y="0"/>
                </a:lnTo>
                <a:lnTo>
                  <a:pt x="0" y="0"/>
                </a:lnTo>
                <a:lnTo>
                  <a:pt x="0" y="127711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069270" y="3899456"/>
            <a:ext cx="574675" cy="891540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800" spc="130" dirty="0">
                <a:latin typeface="Cambria"/>
                <a:cs typeface="Cambria"/>
              </a:rPr>
              <a:t>Gray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C</a:t>
            </a:r>
            <a:r>
              <a:rPr sz="1800" dirty="0">
                <a:latin typeface="Cambria"/>
                <a:cs typeface="Cambria"/>
              </a:rPr>
              <a:t>oun</a:t>
            </a:r>
            <a:r>
              <a:rPr sz="1800" spc="-5" dirty="0">
                <a:latin typeface="Cambria"/>
                <a:cs typeface="Cambria"/>
              </a:rPr>
              <a:t>t</a:t>
            </a:r>
            <a:r>
              <a:rPr sz="1800" dirty="0">
                <a:latin typeface="Cambria"/>
                <a:cs typeface="Cambria"/>
              </a:rPr>
              <a:t>er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680459" y="4201667"/>
            <a:ext cx="781050" cy="201295"/>
          </a:xfrm>
          <a:custGeom>
            <a:avLst/>
            <a:gdLst/>
            <a:ahLst/>
            <a:cxnLst/>
            <a:rect l="l" t="t" r="r" b="b"/>
            <a:pathLst>
              <a:path w="781050" h="201295">
                <a:moveTo>
                  <a:pt x="0" y="88391"/>
                </a:moveTo>
                <a:lnTo>
                  <a:pt x="781050" y="88391"/>
                </a:lnTo>
              </a:path>
              <a:path w="781050" h="201295">
                <a:moveTo>
                  <a:pt x="444626" y="0"/>
                </a:moveTo>
                <a:lnTo>
                  <a:pt x="240791" y="20116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3734815" y="3863213"/>
            <a:ext cx="704850" cy="596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marR="5080" indent="-320040">
              <a:lnSpc>
                <a:spcPct val="156000"/>
              </a:lnSpc>
              <a:spcBef>
                <a:spcPts val="100"/>
              </a:spcBef>
            </a:pPr>
            <a:r>
              <a:rPr sz="1200" spc="114" dirty="0">
                <a:latin typeface="Cambria"/>
                <a:cs typeface="Cambria"/>
              </a:rPr>
              <a:t>W</a:t>
            </a:r>
            <a:r>
              <a:rPr sz="1200" spc="60" dirty="0">
                <a:latin typeface="Cambria"/>
                <a:cs typeface="Cambria"/>
              </a:rPr>
              <a:t>P</a:t>
            </a:r>
            <a:r>
              <a:rPr sz="1200" spc="85" dirty="0">
                <a:latin typeface="Cambria"/>
                <a:cs typeface="Cambria"/>
              </a:rPr>
              <a:t>_Gray  </a:t>
            </a:r>
            <a:r>
              <a:rPr sz="1200" dirty="0"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602992" y="4791964"/>
            <a:ext cx="528320" cy="127000"/>
          </a:xfrm>
          <a:custGeom>
            <a:avLst/>
            <a:gdLst/>
            <a:ahLst/>
            <a:cxnLst/>
            <a:rect l="l" t="t" r="r" b="b"/>
            <a:pathLst>
              <a:path w="528319" h="127000">
                <a:moveTo>
                  <a:pt x="451738" y="63500"/>
                </a:moveTo>
                <a:lnTo>
                  <a:pt x="400938" y="127000"/>
                </a:lnTo>
                <a:lnTo>
                  <a:pt x="502538" y="76200"/>
                </a:lnTo>
                <a:lnTo>
                  <a:pt x="451738" y="76200"/>
                </a:lnTo>
                <a:lnTo>
                  <a:pt x="451738" y="63500"/>
                </a:lnTo>
                <a:close/>
              </a:path>
              <a:path w="528319" h="127000">
                <a:moveTo>
                  <a:pt x="441578" y="50800"/>
                </a:moveTo>
                <a:lnTo>
                  <a:pt x="0" y="50800"/>
                </a:lnTo>
                <a:lnTo>
                  <a:pt x="0" y="76200"/>
                </a:lnTo>
                <a:lnTo>
                  <a:pt x="441578" y="76200"/>
                </a:lnTo>
                <a:lnTo>
                  <a:pt x="451738" y="63500"/>
                </a:lnTo>
                <a:lnTo>
                  <a:pt x="441578" y="50800"/>
                </a:lnTo>
                <a:close/>
              </a:path>
              <a:path w="528319" h="127000">
                <a:moveTo>
                  <a:pt x="502538" y="50800"/>
                </a:moveTo>
                <a:lnTo>
                  <a:pt x="451738" y="50800"/>
                </a:lnTo>
                <a:lnTo>
                  <a:pt x="451738" y="76200"/>
                </a:lnTo>
                <a:lnTo>
                  <a:pt x="502538" y="76200"/>
                </a:lnTo>
                <a:lnTo>
                  <a:pt x="527938" y="63500"/>
                </a:lnTo>
                <a:lnTo>
                  <a:pt x="502538" y="50800"/>
                </a:lnTo>
                <a:close/>
              </a:path>
              <a:path w="528319" h="127000">
                <a:moveTo>
                  <a:pt x="400938" y="0"/>
                </a:moveTo>
                <a:lnTo>
                  <a:pt x="451738" y="63500"/>
                </a:lnTo>
                <a:lnTo>
                  <a:pt x="451738" y="50800"/>
                </a:lnTo>
                <a:lnTo>
                  <a:pt x="502538" y="50800"/>
                </a:lnTo>
                <a:lnTo>
                  <a:pt x="4009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326639" y="4601971"/>
            <a:ext cx="58356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145" dirty="0">
                <a:latin typeface="Cambria"/>
                <a:cs typeface="Cambria"/>
              </a:rPr>
              <a:t>WC</a:t>
            </a:r>
            <a:r>
              <a:rPr sz="1400" spc="180" dirty="0">
                <a:latin typeface="Cambria"/>
                <a:cs typeface="Cambria"/>
              </a:rPr>
              <a:t>L</a:t>
            </a:r>
            <a:r>
              <a:rPr sz="1400" spc="200" dirty="0">
                <a:latin typeface="Cambria"/>
                <a:cs typeface="Cambria"/>
              </a:rPr>
              <a:t>K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220211" y="3488435"/>
            <a:ext cx="0" cy="219075"/>
          </a:xfrm>
          <a:custGeom>
            <a:avLst/>
            <a:gdLst/>
            <a:ahLst/>
            <a:cxnLst/>
            <a:rect l="l" t="t" r="r" b="b"/>
            <a:pathLst>
              <a:path h="219075">
                <a:moveTo>
                  <a:pt x="0" y="21894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454020" y="3263264"/>
            <a:ext cx="78041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67080" algn="l"/>
              </a:tabLst>
            </a:pPr>
            <a:r>
              <a:rPr sz="1400" spc="150" dirty="0">
                <a:latin typeface="Cambria"/>
                <a:cs typeface="Cambria"/>
              </a:rPr>
              <a:t>WEN</a:t>
            </a:r>
            <a:r>
              <a:rPr sz="1400" u="sng" spc="1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Q	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4062984" y="3681476"/>
            <a:ext cx="833119" cy="1351280"/>
            <a:chOff x="4062984" y="3681476"/>
            <a:chExt cx="833119" cy="1351280"/>
          </a:xfrm>
        </p:grpSpPr>
        <p:sp>
          <p:nvSpPr>
            <p:cNvPr id="68" name="object 68"/>
            <p:cNvSpPr/>
            <p:nvPr/>
          </p:nvSpPr>
          <p:spPr>
            <a:xfrm>
              <a:off x="4456176" y="3694176"/>
              <a:ext cx="426720" cy="1325880"/>
            </a:xfrm>
            <a:custGeom>
              <a:avLst/>
              <a:gdLst/>
              <a:ahLst/>
              <a:cxnLst/>
              <a:rect l="l" t="t" r="r" b="b"/>
              <a:pathLst>
                <a:path w="426720" h="1325879">
                  <a:moveTo>
                    <a:pt x="0" y="1325880"/>
                  </a:moveTo>
                  <a:lnTo>
                    <a:pt x="426720" y="1325880"/>
                  </a:lnTo>
                  <a:lnTo>
                    <a:pt x="426720" y="0"/>
                  </a:lnTo>
                  <a:lnTo>
                    <a:pt x="0" y="0"/>
                  </a:lnTo>
                  <a:lnTo>
                    <a:pt x="0" y="132588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062984" y="4779772"/>
              <a:ext cx="528320" cy="127000"/>
            </a:xfrm>
            <a:custGeom>
              <a:avLst/>
              <a:gdLst/>
              <a:ahLst/>
              <a:cxnLst/>
              <a:rect l="l" t="t" r="r" b="b"/>
              <a:pathLst>
                <a:path w="528320" h="127000">
                  <a:moveTo>
                    <a:pt x="451738" y="63500"/>
                  </a:moveTo>
                  <a:lnTo>
                    <a:pt x="400938" y="127000"/>
                  </a:lnTo>
                  <a:lnTo>
                    <a:pt x="502538" y="76200"/>
                  </a:lnTo>
                  <a:lnTo>
                    <a:pt x="451738" y="76200"/>
                  </a:lnTo>
                  <a:lnTo>
                    <a:pt x="451738" y="63500"/>
                  </a:lnTo>
                  <a:close/>
                </a:path>
                <a:path w="528320" h="127000">
                  <a:moveTo>
                    <a:pt x="441578" y="50800"/>
                  </a:moveTo>
                  <a:lnTo>
                    <a:pt x="0" y="50800"/>
                  </a:lnTo>
                  <a:lnTo>
                    <a:pt x="0" y="76200"/>
                  </a:lnTo>
                  <a:lnTo>
                    <a:pt x="441578" y="76200"/>
                  </a:lnTo>
                  <a:lnTo>
                    <a:pt x="451738" y="63500"/>
                  </a:lnTo>
                  <a:lnTo>
                    <a:pt x="441578" y="50800"/>
                  </a:lnTo>
                  <a:close/>
                </a:path>
                <a:path w="528320" h="127000">
                  <a:moveTo>
                    <a:pt x="502538" y="50800"/>
                  </a:moveTo>
                  <a:lnTo>
                    <a:pt x="451738" y="50800"/>
                  </a:lnTo>
                  <a:lnTo>
                    <a:pt x="451738" y="76200"/>
                  </a:lnTo>
                  <a:lnTo>
                    <a:pt x="502538" y="76200"/>
                  </a:lnTo>
                  <a:lnTo>
                    <a:pt x="527938" y="63500"/>
                  </a:lnTo>
                  <a:lnTo>
                    <a:pt x="502538" y="50800"/>
                  </a:lnTo>
                  <a:close/>
                </a:path>
                <a:path w="528320" h="127000">
                  <a:moveTo>
                    <a:pt x="400938" y="0"/>
                  </a:moveTo>
                  <a:lnTo>
                    <a:pt x="451738" y="63500"/>
                  </a:lnTo>
                  <a:lnTo>
                    <a:pt x="451738" y="50800"/>
                  </a:lnTo>
                  <a:lnTo>
                    <a:pt x="502538" y="50800"/>
                  </a:lnTo>
                  <a:lnTo>
                    <a:pt x="4009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3802126" y="4612894"/>
            <a:ext cx="5378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180" dirty="0">
                <a:latin typeface="Cambria"/>
                <a:cs typeface="Cambria"/>
              </a:rPr>
              <a:t>R</a:t>
            </a:r>
            <a:r>
              <a:rPr sz="1400" spc="165" dirty="0">
                <a:latin typeface="Cambria"/>
                <a:cs typeface="Cambria"/>
              </a:rPr>
              <a:t>C</a:t>
            </a:r>
            <a:r>
              <a:rPr sz="1400" spc="180" dirty="0">
                <a:latin typeface="Cambria"/>
                <a:cs typeface="Cambria"/>
              </a:rPr>
              <a:t>L</a:t>
            </a:r>
            <a:r>
              <a:rPr sz="1400" spc="200" dirty="0">
                <a:latin typeface="Cambria"/>
                <a:cs typeface="Cambria"/>
              </a:rPr>
              <a:t>K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881371" y="4189476"/>
            <a:ext cx="951865" cy="201295"/>
          </a:xfrm>
          <a:custGeom>
            <a:avLst/>
            <a:gdLst/>
            <a:ahLst/>
            <a:cxnLst/>
            <a:rect l="l" t="t" r="r" b="b"/>
            <a:pathLst>
              <a:path w="951864" h="201295">
                <a:moveTo>
                  <a:pt x="0" y="91440"/>
                </a:moveTo>
                <a:lnTo>
                  <a:pt x="951356" y="102743"/>
                </a:lnTo>
              </a:path>
              <a:path w="951864" h="201295">
                <a:moveTo>
                  <a:pt x="444626" y="0"/>
                </a:moveTo>
                <a:lnTo>
                  <a:pt x="240791" y="20116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4936363" y="3954271"/>
            <a:ext cx="8775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14" dirty="0">
                <a:latin typeface="Cambria"/>
                <a:cs typeface="Cambria"/>
              </a:rPr>
              <a:t>W</a:t>
            </a:r>
            <a:r>
              <a:rPr sz="1200" spc="60" dirty="0">
                <a:latin typeface="Cambria"/>
                <a:cs typeface="Cambria"/>
              </a:rPr>
              <a:t>P</a:t>
            </a:r>
            <a:r>
              <a:rPr sz="1200" spc="100" dirty="0">
                <a:latin typeface="Cambria"/>
                <a:cs typeface="Cambria"/>
              </a:rPr>
              <a:t>_Gray</a:t>
            </a:r>
            <a:r>
              <a:rPr sz="1200" spc="155" dirty="0">
                <a:latin typeface="Cambria"/>
                <a:cs typeface="Cambria"/>
              </a:rPr>
              <a:t>_S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5425440" y="3681476"/>
            <a:ext cx="835660" cy="1351280"/>
            <a:chOff x="5425440" y="3681476"/>
            <a:chExt cx="835660" cy="1351280"/>
          </a:xfrm>
        </p:grpSpPr>
        <p:sp>
          <p:nvSpPr>
            <p:cNvPr id="74" name="object 74"/>
            <p:cNvSpPr/>
            <p:nvPr/>
          </p:nvSpPr>
          <p:spPr>
            <a:xfrm>
              <a:off x="5821680" y="3694176"/>
              <a:ext cx="426720" cy="1325880"/>
            </a:xfrm>
            <a:custGeom>
              <a:avLst/>
              <a:gdLst/>
              <a:ahLst/>
              <a:cxnLst/>
              <a:rect l="l" t="t" r="r" b="b"/>
              <a:pathLst>
                <a:path w="426720" h="1325879">
                  <a:moveTo>
                    <a:pt x="0" y="1325880"/>
                  </a:moveTo>
                  <a:lnTo>
                    <a:pt x="426720" y="1325880"/>
                  </a:lnTo>
                  <a:lnTo>
                    <a:pt x="426720" y="0"/>
                  </a:lnTo>
                  <a:lnTo>
                    <a:pt x="0" y="0"/>
                  </a:lnTo>
                  <a:lnTo>
                    <a:pt x="0" y="132588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425440" y="4779772"/>
              <a:ext cx="528320" cy="127000"/>
            </a:xfrm>
            <a:custGeom>
              <a:avLst/>
              <a:gdLst/>
              <a:ahLst/>
              <a:cxnLst/>
              <a:rect l="l" t="t" r="r" b="b"/>
              <a:pathLst>
                <a:path w="528320" h="127000">
                  <a:moveTo>
                    <a:pt x="451738" y="63500"/>
                  </a:moveTo>
                  <a:lnTo>
                    <a:pt x="400938" y="127000"/>
                  </a:lnTo>
                  <a:lnTo>
                    <a:pt x="502538" y="76200"/>
                  </a:lnTo>
                  <a:lnTo>
                    <a:pt x="451738" y="76200"/>
                  </a:lnTo>
                  <a:lnTo>
                    <a:pt x="451738" y="63500"/>
                  </a:lnTo>
                  <a:close/>
                </a:path>
                <a:path w="528320" h="127000">
                  <a:moveTo>
                    <a:pt x="441578" y="50800"/>
                  </a:moveTo>
                  <a:lnTo>
                    <a:pt x="0" y="50800"/>
                  </a:lnTo>
                  <a:lnTo>
                    <a:pt x="0" y="76200"/>
                  </a:lnTo>
                  <a:lnTo>
                    <a:pt x="441578" y="76200"/>
                  </a:lnTo>
                  <a:lnTo>
                    <a:pt x="451738" y="63500"/>
                  </a:lnTo>
                  <a:lnTo>
                    <a:pt x="441578" y="50800"/>
                  </a:lnTo>
                  <a:close/>
                </a:path>
                <a:path w="528320" h="127000">
                  <a:moveTo>
                    <a:pt x="502538" y="50800"/>
                  </a:moveTo>
                  <a:lnTo>
                    <a:pt x="451738" y="50800"/>
                  </a:lnTo>
                  <a:lnTo>
                    <a:pt x="451738" y="76200"/>
                  </a:lnTo>
                  <a:lnTo>
                    <a:pt x="502538" y="76200"/>
                  </a:lnTo>
                  <a:lnTo>
                    <a:pt x="527938" y="63500"/>
                  </a:lnTo>
                  <a:lnTo>
                    <a:pt x="502538" y="50800"/>
                  </a:lnTo>
                  <a:close/>
                </a:path>
                <a:path w="528320" h="127000">
                  <a:moveTo>
                    <a:pt x="400938" y="0"/>
                  </a:moveTo>
                  <a:lnTo>
                    <a:pt x="451738" y="63500"/>
                  </a:lnTo>
                  <a:lnTo>
                    <a:pt x="451738" y="50800"/>
                  </a:lnTo>
                  <a:lnTo>
                    <a:pt x="502538" y="50800"/>
                  </a:lnTo>
                  <a:lnTo>
                    <a:pt x="4009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5167376" y="4283151"/>
            <a:ext cx="537845" cy="567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1400" spc="180" dirty="0">
                <a:latin typeface="Cambria"/>
                <a:cs typeface="Cambria"/>
              </a:rPr>
              <a:t>R</a:t>
            </a:r>
            <a:r>
              <a:rPr sz="1400" spc="165" dirty="0">
                <a:latin typeface="Cambria"/>
                <a:cs typeface="Cambria"/>
              </a:rPr>
              <a:t>C</a:t>
            </a:r>
            <a:r>
              <a:rPr sz="1400" spc="180" dirty="0">
                <a:latin typeface="Cambria"/>
                <a:cs typeface="Cambria"/>
              </a:rPr>
              <a:t>L</a:t>
            </a:r>
            <a:r>
              <a:rPr sz="1400" spc="200" dirty="0">
                <a:latin typeface="Cambria"/>
                <a:cs typeface="Cambria"/>
              </a:rPr>
              <a:t>K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246876" y="4287011"/>
            <a:ext cx="834390" cy="2540"/>
          </a:xfrm>
          <a:custGeom>
            <a:avLst/>
            <a:gdLst/>
            <a:ahLst/>
            <a:cxnLst/>
            <a:rect l="l" t="t" r="r" b="b"/>
            <a:pathLst>
              <a:path w="834390" h="2539">
                <a:moveTo>
                  <a:pt x="0" y="0"/>
                </a:moveTo>
                <a:lnTo>
                  <a:pt x="834390" y="203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6282054" y="4028058"/>
            <a:ext cx="74422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90" dirty="0">
                <a:latin typeface="Cambria"/>
                <a:cs typeface="Cambria"/>
              </a:rPr>
              <a:t>WP_Gray_SS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601206" y="4283151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095743" y="3675888"/>
            <a:ext cx="789940" cy="1325880"/>
          </a:xfrm>
          <a:custGeom>
            <a:avLst/>
            <a:gdLst/>
            <a:ahLst/>
            <a:cxnLst/>
            <a:rect l="l" t="t" r="r" b="b"/>
            <a:pathLst>
              <a:path w="789940" h="1325879">
                <a:moveTo>
                  <a:pt x="0" y="1325880"/>
                </a:moveTo>
                <a:lnTo>
                  <a:pt x="789431" y="1325880"/>
                </a:lnTo>
                <a:lnTo>
                  <a:pt x="789431" y="0"/>
                </a:lnTo>
                <a:lnTo>
                  <a:pt x="0" y="0"/>
                </a:lnTo>
                <a:lnTo>
                  <a:pt x="0" y="132588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7056055" y="3870892"/>
            <a:ext cx="845819" cy="891540"/>
          </a:xfrm>
          <a:prstGeom prst="rect">
            <a:avLst/>
          </a:prstGeom>
        </p:spPr>
        <p:txBody>
          <a:bodyPr vert="vert270" wrap="square" lIns="0" tIns="10795" rIns="0" bIns="0" rtlCol="0">
            <a:spAutoFit/>
          </a:bodyPr>
          <a:lstStyle/>
          <a:p>
            <a:pPr marL="12700" marR="5080" algn="just">
              <a:lnSpc>
                <a:spcPct val="99400"/>
              </a:lnSpc>
              <a:spcBef>
                <a:spcPts val="85"/>
              </a:spcBef>
            </a:pPr>
            <a:r>
              <a:rPr sz="1800" spc="130" dirty="0">
                <a:latin typeface="Cambria"/>
                <a:cs typeface="Cambria"/>
              </a:rPr>
              <a:t>Gray </a:t>
            </a:r>
            <a:r>
              <a:rPr sz="1800" spc="10" dirty="0">
                <a:latin typeface="Cambria"/>
                <a:cs typeface="Cambria"/>
              </a:rPr>
              <a:t>to 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Binary 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</a:t>
            </a:r>
            <a:r>
              <a:rPr sz="1800" spc="5" dirty="0">
                <a:latin typeface="Cambria"/>
                <a:cs typeface="Cambria"/>
              </a:rPr>
              <a:t>o</a:t>
            </a:r>
            <a:r>
              <a:rPr sz="1800" dirty="0">
                <a:latin typeface="Cambria"/>
                <a:cs typeface="Cambria"/>
              </a:rPr>
              <a:t>u</a:t>
            </a:r>
            <a:r>
              <a:rPr sz="1800" spc="5" dirty="0">
                <a:latin typeface="Cambria"/>
                <a:cs typeface="Cambria"/>
              </a:rPr>
              <a:t>n</a:t>
            </a:r>
            <a:r>
              <a:rPr sz="1800" spc="-5" dirty="0">
                <a:latin typeface="Cambria"/>
                <a:cs typeface="Cambria"/>
              </a:rPr>
              <a:t>t</a:t>
            </a:r>
            <a:r>
              <a:rPr sz="1800" spc="5" dirty="0">
                <a:latin typeface="Cambria"/>
                <a:cs typeface="Cambria"/>
              </a:rPr>
              <a:t>e</a:t>
            </a:r>
            <a:r>
              <a:rPr sz="1800" dirty="0">
                <a:latin typeface="Cambria"/>
                <a:cs typeface="Cambria"/>
              </a:rPr>
              <a:t>r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6524243" y="4189476"/>
            <a:ext cx="2152650" cy="201295"/>
          </a:xfrm>
          <a:custGeom>
            <a:avLst/>
            <a:gdLst/>
            <a:ahLst/>
            <a:cxnLst/>
            <a:rect l="l" t="t" r="r" b="b"/>
            <a:pathLst>
              <a:path w="2152650" h="201295">
                <a:moveTo>
                  <a:pt x="203834" y="0"/>
                </a:moveTo>
                <a:lnTo>
                  <a:pt x="0" y="201168"/>
                </a:lnTo>
              </a:path>
              <a:path w="2152650" h="201295">
                <a:moveTo>
                  <a:pt x="1371600" y="100584"/>
                </a:moveTo>
                <a:lnTo>
                  <a:pt x="2152650" y="10058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7898383" y="4002735"/>
            <a:ext cx="1010919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130" dirty="0">
                <a:latin typeface="Cambria"/>
                <a:cs typeface="Cambria"/>
              </a:rPr>
              <a:t>WP_SS_Bin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7324343" y="5367528"/>
            <a:ext cx="673735" cy="1274445"/>
          </a:xfrm>
          <a:custGeom>
            <a:avLst/>
            <a:gdLst/>
            <a:ahLst/>
            <a:cxnLst/>
            <a:rect l="l" t="t" r="r" b="b"/>
            <a:pathLst>
              <a:path w="673734" h="1274445">
                <a:moveTo>
                  <a:pt x="0" y="1274064"/>
                </a:moveTo>
                <a:lnTo>
                  <a:pt x="673607" y="1274064"/>
                </a:lnTo>
                <a:lnTo>
                  <a:pt x="673607" y="0"/>
                </a:lnTo>
                <a:lnTo>
                  <a:pt x="0" y="0"/>
                </a:lnTo>
                <a:lnTo>
                  <a:pt x="0" y="127406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7387779" y="5561896"/>
            <a:ext cx="574675" cy="891540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75"/>
              </a:spcBef>
            </a:pPr>
            <a:r>
              <a:rPr sz="1800" spc="130" dirty="0">
                <a:latin typeface="Cambria"/>
                <a:cs typeface="Cambria"/>
              </a:rPr>
              <a:t>Gray </a:t>
            </a:r>
            <a:r>
              <a:rPr sz="1800" spc="13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</a:t>
            </a:r>
            <a:r>
              <a:rPr sz="1800" spc="5" dirty="0">
                <a:latin typeface="Cambria"/>
                <a:cs typeface="Cambria"/>
              </a:rPr>
              <a:t>o</a:t>
            </a:r>
            <a:r>
              <a:rPr sz="1800" dirty="0">
                <a:latin typeface="Cambria"/>
                <a:cs typeface="Cambria"/>
              </a:rPr>
              <a:t>u</a:t>
            </a:r>
            <a:r>
              <a:rPr sz="1800" spc="5" dirty="0">
                <a:latin typeface="Cambria"/>
                <a:cs typeface="Cambria"/>
              </a:rPr>
              <a:t>n</a:t>
            </a:r>
            <a:r>
              <a:rPr sz="1800" spc="-5" dirty="0">
                <a:latin typeface="Cambria"/>
                <a:cs typeface="Cambria"/>
              </a:rPr>
              <a:t>t</a:t>
            </a:r>
            <a:r>
              <a:rPr sz="1800" spc="5" dirty="0">
                <a:latin typeface="Cambria"/>
                <a:cs typeface="Cambria"/>
              </a:rPr>
              <a:t>e</a:t>
            </a:r>
            <a:r>
              <a:rPr sz="1800" dirty="0">
                <a:latin typeface="Cambria"/>
                <a:cs typeface="Cambria"/>
              </a:rPr>
              <a:t>r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7882128" y="6454940"/>
            <a:ext cx="784860" cy="127000"/>
          </a:xfrm>
          <a:custGeom>
            <a:avLst/>
            <a:gdLst/>
            <a:ahLst/>
            <a:cxnLst/>
            <a:rect l="l" t="t" r="r" b="b"/>
            <a:pathLst>
              <a:path w="784859" h="127000">
                <a:moveTo>
                  <a:pt x="127889" y="0"/>
                </a:moveTo>
                <a:lnTo>
                  <a:pt x="0" y="61683"/>
                </a:lnTo>
                <a:lnTo>
                  <a:pt x="126111" y="126987"/>
                </a:lnTo>
                <a:lnTo>
                  <a:pt x="86173" y="75607"/>
                </a:lnTo>
                <a:lnTo>
                  <a:pt x="76073" y="75463"/>
                </a:lnTo>
                <a:lnTo>
                  <a:pt x="76326" y="50076"/>
                </a:lnTo>
                <a:lnTo>
                  <a:pt x="86657" y="50076"/>
                </a:lnTo>
                <a:lnTo>
                  <a:pt x="127889" y="0"/>
                </a:lnTo>
                <a:close/>
              </a:path>
              <a:path w="784859" h="127000">
                <a:moveTo>
                  <a:pt x="86537" y="50221"/>
                </a:moveTo>
                <a:lnTo>
                  <a:pt x="76200" y="62776"/>
                </a:lnTo>
                <a:lnTo>
                  <a:pt x="86173" y="75607"/>
                </a:lnTo>
                <a:lnTo>
                  <a:pt x="784478" y="85572"/>
                </a:lnTo>
                <a:lnTo>
                  <a:pt x="784860" y="60172"/>
                </a:lnTo>
                <a:lnTo>
                  <a:pt x="86537" y="50221"/>
                </a:lnTo>
                <a:close/>
              </a:path>
              <a:path w="784859" h="127000">
                <a:moveTo>
                  <a:pt x="76326" y="50076"/>
                </a:moveTo>
                <a:lnTo>
                  <a:pt x="76073" y="75463"/>
                </a:lnTo>
                <a:lnTo>
                  <a:pt x="86173" y="75607"/>
                </a:lnTo>
                <a:lnTo>
                  <a:pt x="76200" y="62776"/>
                </a:lnTo>
                <a:lnTo>
                  <a:pt x="86537" y="50221"/>
                </a:lnTo>
                <a:lnTo>
                  <a:pt x="76326" y="50076"/>
                </a:lnTo>
                <a:close/>
              </a:path>
              <a:path w="784859" h="127000">
                <a:moveTo>
                  <a:pt x="86657" y="50076"/>
                </a:moveTo>
                <a:lnTo>
                  <a:pt x="76326" y="50076"/>
                </a:lnTo>
                <a:lnTo>
                  <a:pt x="86537" y="50221"/>
                </a:lnTo>
                <a:lnTo>
                  <a:pt x="86657" y="500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8082153" y="6299708"/>
            <a:ext cx="53784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175" dirty="0">
                <a:latin typeface="Cambria"/>
                <a:cs typeface="Cambria"/>
              </a:rPr>
              <a:t>RC</a:t>
            </a:r>
            <a:r>
              <a:rPr sz="1400" spc="170" dirty="0">
                <a:latin typeface="Cambria"/>
                <a:cs typeface="Cambria"/>
              </a:rPr>
              <a:t>L</a:t>
            </a:r>
            <a:r>
              <a:rPr sz="1400" spc="200" dirty="0">
                <a:latin typeface="Cambria"/>
                <a:cs typeface="Cambria"/>
              </a:rPr>
              <a:t>K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3867721" y="5144833"/>
            <a:ext cx="4048125" cy="1522095"/>
            <a:chOff x="3867721" y="5144833"/>
            <a:chExt cx="4048125" cy="1522095"/>
          </a:xfrm>
        </p:grpSpPr>
        <p:sp>
          <p:nvSpPr>
            <p:cNvPr id="89" name="object 89"/>
            <p:cNvSpPr/>
            <p:nvPr/>
          </p:nvSpPr>
          <p:spPr>
            <a:xfrm>
              <a:off x="7911084" y="5149596"/>
              <a:ext cx="0" cy="219075"/>
            </a:xfrm>
            <a:custGeom>
              <a:avLst/>
              <a:gdLst/>
              <a:ahLst/>
              <a:cxnLst/>
              <a:rect l="l" t="t" r="r" b="b"/>
              <a:pathLst>
                <a:path h="219075">
                  <a:moveTo>
                    <a:pt x="0" y="218947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391656" y="6437884"/>
              <a:ext cx="610870" cy="127000"/>
            </a:xfrm>
            <a:custGeom>
              <a:avLst/>
              <a:gdLst/>
              <a:ahLst/>
              <a:cxnLst/>
              <a:rect l="l" t="t" r="r" b="b"/>
              <a:pathLst>
                <a:path w="610870" h="127000">
                  <a:moveTo>
                    <a:pt x="127000" y="0"/>
                  </a:moveTo>
                  <a:lnTo>
                    <a:pt x="0" y="63499"/>
                  </a:lnTo>
                  <a:lnTo>
                    <a:pt x="127000" y="126999"/>
                  </a:lnTo>
                  <a:lnTo>
                    <a:pt x="86360" y="76199"/>
                  </a:lnTo>
                  <a:lnTo>
                    <a:pt x="76200" y="76199"/>
                  </a:lnTo>
                  <a:lnTo>
                    <a:pt x="76200" y="50799"/>
                  </a:lnTo>
                  <a:lnTo>
                    <a:pt x="86360" y="50799"/>
                  </a:lnTo>
                  <a:lnTo>
                    <a:pt x="127000" y="0"/>
                  </a:lnTo>
                  <a:close/>
                </a:path>
                <a:path w="610870" h="127000">
                  <a:moveTo>
                    <a:pt x="76200" y="63499"/>
                  </a:moveTo>
                  <a:lnTo>
                    <a:pt x="76200" y="76199"/>
                  </a:lnTo>
                  <a:lnTo>
                    <a:pt x="86360" y="76199"/>
                  </a:lnTo>
                  <a:lnTo>
                    <a:pt x="76200" y="63499"/>
                  </a:lnTo>
                  <a:close/>
                </a:path>
                <a:path w="610870" h="127000">
                  <a:moveTo>
                    <a:pt x="610489" y="50799"/>
                  </a:moveTo>
                  <a:lnTo>
                    <a:pt x="86360" y="50799"/>
                  </a:lnTo>
                  <a:lnTo>
                    <a:pt x="76200" y="63499"/>
                  </a:lnTo>
                  <a:lnTo>
                    <a:pt x="86360" y="76199"/>
                  </a:lnTo>
                  <a:lnTo>
                    <a:pt x="610489" y="76199"/>
                  </a:lnTo>
                  <a:lnTo>
                    <a:pt x="610489" y="50799"/>
                  </a:lnTo>
                  <a:close/>
                </a:path>
                <a:path w="610870" h="127000">
                  <a:moveTo>
                    <a:pt x="86360" y="50799"/>
                  </a:moveTo>
                  <a:lnTo>
                    <a:pt x="76200" y="50799"/>
                  </a:lnTo>
                  <a:lnTo>
                    <a:pt x="76200" y="63499"/>
                  </a:lnTo>
                  <a:lnTo>
                    <a:pt x="86360" y="507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712208" y="5327904"/>
              <a:ext cx="429895" cy="1325880"/>
            </a:xfrm>
            <a:custGeom>
              <a:avLst/>
              <a:gdLst/>
              <a:ahLst/>
              <a:cxnLst/>
              <a:rect l="l" t="t" r="r" b="b"/>
              <a:pathLst>
                <a:path w="429895" h="1325879">
                  <a:moveTo>
                    <a:pt x="0" y="1325880"/>
                  </a:moveTo>
                  <a:lnTo>
                    <a:pt x="429767" y="1325880"/>
                  </a:lnTo>
                  <a:lnTo>
                    <a:pt x="429767" y="0"/>
                  </a:lnTo>
                  <a:lnTo>
                    <a:pt x="0" y="0"/>
                  </a:lnTo>
                  <a:lnTo>
                    <a:pt x="0" y="132588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872484" y="5920740"/>
              <a:ext cx="834390" cy="2540"/>
            </a:xfrm>
            <a:custGeom>
              <a:avLst/>
              <a:gdLst/>
              <a:ahLst/>
              <a:cxnLst/>
              <a:rect l="l" t="t" r="r" b="b"/>
              <a:pathLst>
                <a:path w="834389" h="2539">
                  <a:moveTo>
                    <a:pt x="0" y="0"/>
                  </a:moveTo>
                  <a:lnTo>
                    <a:pt x="834389" y="196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7898383" y="4907991"/>
            <a:ext cx="64452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u="sng" spc="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400" u="sng" spc="-5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400" u="sng" spc="16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RE</a:t>
            </a:r>
            <a:r>
              <a:rPr sz="1400" spc="170" dirty="0">
                <a:latin typeface="Cambria"/>
                <a:cs typeface="Cambria"/>
              </a:rPr>
              <a:t>NQ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898519" y="5707481"/>
            <a:ext cx="71374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80" dirty="0">
                <a:latin typeface="Cambria"/>
                <a:cs typeface="Cambria"/>
              </a:rPr>
              <a:t>R</a:t>
            </a:r>
            <a:r>
              <a:rPr sz="900" spc="85" dirty="0">
                <a:latin typeface="Cambria"/>
                <a:cs typeface="Cambria"/>
              </a:rPr>
              <a:t>P</a:t>
            </a:r>
            <a:r>
              <a:rPr sz="900" spc="105" dirty="0">
                <a:latin typeface="Cambria"/>
                <a:cs typeface="Cambria"/>
              </a:rPr>
              <a:t>_</a:t>
            </a:r>
            <a:r>
              <a:rPr sz="900" spc="180" dirty="0">
                <a:latin typeface="Cambria"/>
                <a:cs typeface="Cambria"/>
              </a:rPr>
              <a:t>G</a:t>
            </a:r>
            <a:r>
              <a:rPr sz="900" spc="30" dirty="0">
                <a:latin typeface="Cambria"/>
                <a:cs typeface="Cambria"/>
              </a:rPr>
              <a:t>r</a:t>
            </a:r>
            <a:r>
              <a:rPr sz="900" spc="60" dirty="0">
                <a:latin typeface="Cambria"/>
                <a:cs typeface="Cambria"/>
              </a:rPr>
              <a:t>a</a:t>
            </a:r>
            <a:r>
              <a:rPr sz="900" spc="20" dirty="0">
                <a:latin typeface="Cambria"/>
                <a:cs typeface="Cambria"/>
              </a:rPr>
              <a:t>y</a:t>
            </a:r>
            <a:r>
              <a:rPr sz="900" spc="125" dirty="0">
                <a:latin typeface="Cambria"/>
                <a:cs typeface="Cambria"/>
              </a:rPr>
              <a:t>_SS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255389" y="5953150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066288" y="5334000"/>
            <a:ext cx="789940" cy="1325880"/>
          </a:xfrm>
          <a:custGeom>
            <a:avLst/>
            <a:gdLst/>
            <a:ahLst/>
            <a:cxnLst/>
            <a:rect l="l" t="t" r="r" b="b"/>
            <a:pathLst>
              <a:path w="789939" h="1325879">
                <a:moveTo>
                  <a:pt x="0" y="1325880"/>
                </a:moveTo>
                <a:lnTo>
                  <a:pt x="789432" y="1325880"/>
                </a:lnTo>
                <a:lnTo>
                  <a:pt x="789432" y="0"/>
                </a:lnTo>
                <a:lnTo>
                  <a:pt x="0" y="0"/>
                </a:lnTo>
                <a:lnTo>
                  <a:pt x="0" y="132588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3024266" y="5530197"/>
            <a:ext cx="846455" cy="891540"/>
          </a:xfrm>
          <a:prstGeom prst="rect">
            <a:avLst/>
          </a:prstGeom>
        </p:spPr>
        <p:txBody>
          <a:bodyPr vert="vert270" wrap="square" lIns="0" tIns="10795" rIns="0" bIns="0" rtlCol="0">
            <a:spAutoFit/>
          </a:bodyPr>
          <a:lstStyle/>
          <a:p>
            <a:pPr marL="12700" marR="5080" algn="just">
              <a:lnSpc>
                <a:spcPct val="99500"/>
              </a:lnSpc>
              <a:spcBef>
                <a:spcPts val="85"/>
              </a:spcBef>
            </a:pPr>
            <a:r>
              <a:rPr sz="1800" spc="125" dirty="0">
                <a:latin typeface="Cambria"/>
                <a:cs typeface="Cambria"/>
              </a:rPr>
              <a:t>Gray </a:t>
            </a:r>
            <a:r>
              <a:rPr sz="1800" spc="10" dirty="0">
                <a:latin typeface="Cambria"/>
                <a:cs typeface="Cambria"/>
              </a:rPr>
              <a:t>to 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Binary 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</a:t>
            </a:r>
            <a:r>
              <a:rPr sz="1800" spc="5" dirty="0">
                <a:latin typeface="Cambria"/>
                <a:cs typeface="Cambria"/>
              </a:rPr>
              <a:t>o</a:t>
            </a:r>
            <a:r>
              <a:rPr sz="1800" dirty="0">
                <a:latin typeface="Cambria"/>
                <a:cs typeface="Cambria"/>
              </a:rPr>
              <a:t>u</a:t>
            </a:r>
            <a:r>
              <a:rPr sz="1800" spc="5" dirty="0">
                <a:latin typeface="Cambria"/>
                <a:cs typeface="Cambria"/>
              </a:rPr>
              <a:t>n</a:t>
            </a:r>
            <a:r>
              <a:rPr sz="1800" spc="-5" dirty="0">
                <a:latin typeface="Cambria"/>
                <a:cs typeface="Cambria"/>
              </a:rPr>
              <a:t>t</a:t>
            </a:r>
            <a:r>
              <a:rPr sz="1800" spc="5" dirty="0">
                <a:latin typeface="Cambria"/>
                <a:cs typeface="Cambria"/>
              </a:rPr>
              <a:t>e</a:t>
            </a:r>
            <a:r>
              <a:rPr sz="1800" dirty="0">
                <a:latin typeface="Cambria"/>
                <a:cs typeface="Cambria"/>
              </a:rPr>
              <a:t>r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2287523" y="5823203"/>
            <a:ext cx="5036185" cy="201295"/>
          </a:xfrm>
          <a:custGeom>
            <a:avLst/>
            <a:gdLst/>
            <a:ahLst/>
            <a:cxnLst/>
            <a:rect l="l" t="t" r="r" b="b"/>
            <a:pathLst>
              <a:path w="5036184" h="201295">
                <a:moveTo>
                  <a:pt x="4255008" y="91440"/>
                </a:moveTo>
                <a:lnTo>
                  <a:pt x="5036058" y="91440"/>
                </a:lnTo>
              </a:path>
              <a:path w="5036184" h="201295">
                <a:moveTo>
                  <a:pt x="4702683" y="0"/>
                </a:moveTo>
                <a:lnTo>
                  <a:pt x="4498848" y="201129"/>
                </a:lnTo>
              </a:path>
              <a:path w="5036184" h="201295">
                <a:moveTo>
                  <a:pt x="2066163" y="0"/>
                </a:moveTo>
                <a:lnTo>
                  <a:pt x="1862327" y="201129"/>
                </a:lnTo>
              </a:path>
              <a:path w="5036184" h="201295">
                <a:moveTo>
                  <a:pt x="0" y="76200"/>
                </a:moveTo>
                <a:lnTo>
                  <a:pt x="781050" y="76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6599301" y="5485443"/>
            <a:ext cx="665480" cy="59690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200" spc="100" dirty="0">
                <a:latin typeface="Cambria"/>
                <a:cs typeface="Cambria"/>
              </a:rPr>
              <a:t>RP_Gray</a:t>
            </a:r>
            <a:endParaRPr sz="1200">
              <a:latin typeface="Cambria"/>
              <a:cs typeface="Cambria"/>
            </a:endParaRPr>
          </a:p>
          <a:p>
            <a:pPr marL="83820" algn="ctr">
              <a:lnSpc>
                <a:spcPct val="100000"/>
              </a:lnSpc>
              <a:spcBef>
                <a:spcPts val="805"/>
              </a:spcBef>
            </a:pPr>
            <a:r>
              <a:rPr sz="1200" dirty="0"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5147881" y="5315203"/>
            <a:ext cx="1390650" cy="1351280"/>
            <a:chOff x="5147881" y="5315203"/>
            <a:chExt cx="1390650" cy="1351280"/>
          </a:xfrm>
        </p:grpSpPr>
        <p:sp>
          <p:nvSpPr>
            <p:cNvPr id="101" name="object 101"/>
            <p:cNvSpPr/>
            <p:nvPr/>
          </p:nvSpPr>
          <p:spPr>
            <a:xfrm>
              <a:off x="6096000" y="5327903"/>
              <a:ext cx="429895" cy="1325880"/>
            </a:xfrm>
            <a:custGeom>
              <a:avLst/>
              <a:gdLst/>
              <a:ahLst/>
              <a:cxnLst/>
              <a:rect l="l" t="t" r="r" b="b"/>
              <a:pathLst>
                <a:path w="429895" h="1325879">
                  <a:moveTo>
                    <a:pt x="0" y="1325880"/>
                  </a:moveTo>
                  <a:lnTo>
                    <a:pt x="429768" y="1325880"/>
                  </a:lnTo>
                  <a:lnTo>
                    <a:pt x="429768" y="0"/>
                  </a:lnTo>
                  <a:lnTo>
                    <a:pt x="0" y="0"/>
                  </a:lnTo>
                  <a:lnTo>
                    <a:pt x="0" y="132588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152644" y="5932931"/>
              <a:ext cx="951865" cy="11430"/>
            </a:xfrm>
            <a:custGeom>
              <a:avLst/>
              <a:gdLst/>
              <a:ahLst/>
              <a:cxnLst/>
              <a:rect l="l" t="t" r="r" b="b"/>
              <a:pathLst>
                <a:path w="951864" h="11429">
                  <a:moveTo>
                    <a:pt x="0" y="0"/>
                  </a:moveTo>
                  <a:lnTo>
                    <a:pt x="951356" y="1126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5210683" y="5636463"/>
            <a:ext cx="837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20" dirty="0">
                <a:latin typeface="Cambria"/>
                <a:cs typeface="Cambria"/>
              </a:rPr>
              <a:t>R</a:t>
            </a:r>
            <a:r>
              <a:rPr sz="1200" spc="95" dirty="0">
                <a:latin typeface="Cambria"/>
                <a:cs typeface="Cambria"/>
              </a:rPr>
              <a:t>P</a:t>
            </a:r>
            <a:r>
              <a:rPr sz="1200" spc="100" dirty="0">
                <a:latin typeface="Cambria"/>
                <a:cs typeface="Cambria"/>
              </a:rPr>
              <a:t>_Gray</a:t>
            </a:r>
            <a:r>
              <a:rPr sz="1200" spc="155" dirty="0">
                <a:latin typeface="Cambria"/>
                <a:cs typeface="Cambria"/>
              </a:rPr>
              <a:t>_S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5001767" y="5836729"/>
            <a:ext cx="634365" cy="728345"/>
            <a:chOff x="5001767" y="5836729"/>
            <a:chExt cx="634365" cy="728345"/>
          </a:xfrm>
        </p:grpSpPr>
        <p:sp>
          <p:nvSpPr>
            <p:cNvPr id="105" name="object 105"/>
            <p:cNvSpPr/>
            <p:nvPr/>
          </p:nvSpPr>
          <p:spPr>
            <a:xfrm>
              <a:off x="5426963" y="5841491"/>
              <a:ext cx="203835" cy="201295"/>
            </a:xfrm>
            <a:custGeom>
              <a:avLst/>
              <a:gdLst/>
              <a:ahLst/>
              <a:cxnLst/>
              <a:rect l="l" t="t" r="r" b="b"/>
              <a:pathLst>
                <a:path w="203835" h="201295">
                  <a:moveTo>
                    <a:pt x="203835" y="0"/>
                  </a:moveTo>
                  <a:lnTo>
                    <a:pt x="0" y="20112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001767" y="6437883"/>
              <a:ext cx="622935" cy="127000"/>
            </a:xfrm>
            <a:custGeom>
              <a:avLst/>
              <a:gdLst/>
              <a:ahLst/>
              <a:cxnLst/>
              <a:rect l="l" t="t" r="r" b="b"/>
              <a:pathLst>
                <a:path w="622935" h="127000">
                  <a:moveTo>
                    <a:pt x="127000" y="0"/>
                  </a:moveTo>
                  <a:lnTo>
                    <a:pt x="0" y="63499"/>
                  </a:lnTo>
                  <a:lnTo>
                    <a:pt x="127000" y="126999"/>
                  </a:lnTo>
                  <a:lnTo>
                    <a:pt x="86360" y="76199"/>
                  </a:lnTo>
                  <a:lnTo>
                    <a:pt x="76200" y="76199"/>
                  </a:lnTo>
                  <a:lnTo>
                    <a:pt x="76200" y="50799"/>
                  </a:lnTo>
                  <a:lnTo>
                    <a:pt x="86360" y="50799"/>
                  </a:lnTo>
                  <a:lnTo>
                    <a:pt x="127000" y="0"/>
                  </a:lnTo>
                  <a:close/>
                </a:path>
                <a:path w="622935" h="127000">
                  <a:moveTo>
                    <a:pt x="76200" y="63499"/>
                  </a:moveTo>
                  <a:lnTo>
                    <a:pt x="76200" y="76199"/>
                  </a:lnTo>
                  <a:lnTo>
                    <a:pt x="86360" y="76199"/>
                  </a:lnTo>
                  <a:lnTo>
                    <a:pt x="76200" y="63499"/>
                  </a:lnTo>
                  <a:close/>
                </a:path>
                <a:path w="622935" h="127000">
                  <a:moveTo>
                    <a:pt x="622554" y="50799"/>
                  </a:moveTo>
                  <a:lnTo>
                    <a:pt x="86360" y="50799"/>
                  </a:lnTo>
                  <a:lnTo>
                    <a:pt x="76200" y="63499"/>
                  </a:lnTo>
                  <a:lnTo>
                    <a:pt x="86360" y="76199"/>
                  </a:lnTo>
                  <a:lnTo>
                    <a:pt x="622554" y="76199"/>
                  </a:lnTo>
                  <a:lnTo>
                    <a:pt x="622554" y="50799"/>
                  </a:lnTo>
                  <a:close/>
                </a:path>
                <a:path w="622935" h="127000">
                  <a:moveTo>
                    <a:pt x="86360" y="50799"/>
                  </a:moveTo>
                  <a:lnTo>
                    <a:pt x="76200" y="50799"/>
                  </a:lnTo>
                  <a:lnTo>
                    <a:pt x="76200" y="63499"/>
                  </a:lnTo>
                  <a:lnTo>
                    <a:pt x="86360" y="507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6613652" y="6242405"/>
            <a:ext cx="58420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170" dirty="0">
                <a:latin typeface="Cambria"/>
                <a:cs typeface="Cambria"/>
              </a:rPr>
              <a:t>WC</a:t>
            </a:r>
            <a:r>
              <a:rPr sz="1400" spc="130" dirty="0">
                <a:latin typeface="Cambria"/>
                <a:cs typeface="Cambria"/>
              </a:rPr>
              <a:t>L</a:t>
            </a:r>
            <a:r>
              <a:rPr sz="1400" spc="200" dirty="0">
                <a:latin typeface="Cambria"/>
                <a:cs typeface="Cambria"/>
              </a:rPr>
              <a:t>K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309361" y="5839985"/>
            <a:ext cx="584200" cy="63373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875"/>
              </a:spcBef>
            </a:pPr>
            <a:r>
              <a:rPr sz="1200" dirty="0"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400" spc="75" dirty="0">
                <a:latin typeface="Cambria"/>
                <a:cs typeface="Cambria"/>
              </a:rPr>
              <a:t>W</a:t>
            </a:r>
            <a:r>
              <a:rPr sz="1400" spc="215" dirty="0">
                <a:latin typeface="Cambria"/>
                <a:cs typeface="Cambria"/>
              </a:rPr>
              <a:t>C</a:t>
            </a:r>
            <a:r>
              <a:rPr sz="1400" spc="180" dirty="0">
                <a:latin typeface="Cambria"/>
                <a:cs typeface="Cambria"/>
              </a:rPr>
              <a:t>L</a:t>
            </a:r>
            <a:r>
              <a:rPr sz="1400" spc="200" dirty="0">
                <a:latin typeface="Cambria"/>
                <a:cs typeface="Cambria"/>
              </a:rPr>
              <a:t>K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2394204" y="5835396"/>
            <a:ext cx="203835" cy="201295"/>
          </a:xfrm>
          <a:custGeom>
            <a:avLst/>
            <a:gdLst/>
            <a:ahLst/>
            <a:cxnLst/>
            <a:rect l="l" t="t" r="r" b="b"/>
            <a:pathLst>
              <a:path w="203835" h="201295">
                <a:moveTo>
                  <a:pt x="203834" y="0"/>
                </a:moveTo>
                <a:lnTo>
                  <a:pt x="0" y="20112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2009901" y="5568712"/>
            <a:ext cx="965835" cy="53467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400" spc="135" dirty="0">
                <a:latin typeface="Cambria"/>
                <a:cs typeface="Cambria"/>
              </a:rPr>
              <a:t>R</a:t>
            </a:r>
            <a:r>
              <a:rPr sz="1400" spc="130" dirty="0">
                <a:latin typeface="Cambria"/>
                <a:cs typeface="Cambria"/>
              </a:rPr>
              <a:t>P</a:t>
            </a:r>
            <a:r>
              <a:rPr sz="1400" spc="150" dirty="0">
                <a:latin typeface="Cambria"/>
                <a:cs typeface="Cambria"/>
              </a:rPr>
              <a:t>_</a:t>
            </a:r>
            <a:r>
              <a:rPr sz="1400" spc="210" dirty="0">
                <a:latin typeface="Cambria"/>
                <a:cs typeface="Cambria"/>
              </a:rPr>
              <a:t>S</a:t>
            </a:r>
            <a:r>
              <a:rPr sz="1400" spc="185" dirty="0">
                <a:latin typeface="Cambria"/>
                <a:cs typeface="Cambria"/>
              </a:rPr>
              <a:t>S</a:t>
            </a:r>
            <a:r>
              <a:rPr sz="1400" spc="110" dirty="0">
                <a:latin typeface="Cambria"/>
                <a:cs typeface="Cambria"/>
              </a:rPr>
              <a:t>_Bin</a:t>
            </a:r>
            <a:endParaRPr sz="1400">
              <a:latin typeface="Cambria"/>
              <a:cs typeface="Cambria"/>
            </a:endParaRPr>
          </a:p>
          <a:p>
            <a:pPr marL="152400" algn="ctr">
              <a:lnSpc>
                <a:spcPct val="100000"/>
              </a:lnSpc>
              <a:spcBef>
                <a:spcPts val="415"/>
              </a:spcBef>
            </a:pPr>
            <a:r>
              <a:rPr sz="1200" dirty="0"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5091684" y="1315211"/>
            <a:ext cx="1456055" cy="455930"/>
          </a:xfrm>
          <a:custGeom>
            <a:avLst/>
            <a:gdLst/>
            <a:ahLst/>
            <a:cxnLst/>
            <a:rect l="l" t="t" r="r" b="b"/>
            <a:pathLst>
              <a:path w="1456054" h="455930">
                <a:moveTo>
                  <a:pt x="94233" y="346075"/>
                </a:moveTo>
                <a:lnTo>
                  <a:pt x="0" y="432308"/>
                </a:lnTo>
                <a:lnTo>
                  <a:pt x="125602" y="455929"/>
                </a:lnTo>
                <a:lnTo>
                  <a:pt x="116645" y="424561"/>
                </a:lnTo>
                <a:lnTo>
                  <a:pt x="96774" y="424561"/>
                </a:lnTo>
                <a:lnTo>
                  <a:pt x="86360" y="387858"/>
                </a:lnTo>
                <a:lnTo>
                  <a:pt x="104672" y="382631"/>
                </a:lnTo>
                <a:lnTo>
                  <a:pt x="94233" y="346075"/>
                </a:lnTo>
                <a:close/>
              </a:path>
              <a:path w="1456054" h="455930">
                <a:moveTo>
                  <a:pt x="104672" y="382631"/>
                </a:moveTo>
                <a:lnTo>
                  <a:pt x="86360" y="387858"/>
                </a:lnTo>
                <a:lnTo>
                  <a:pt x="96774" y="424561"/>
                </a:lnTo>
                <a:lnTo>
                  <a:pt x="115147" y="419315"/>
                </a:lnTo>
                <a:lnTo>
                  <a:pt x="104672" y="382631"/>
                </a:lnTo>
                <a:close/>
              </a:path>
              <a:path w="1456054" h="455930">
                <a:moveTo>
                  <a:pt x="115147" y="419315"/>
                </a:moveTo>
                <a:lnTo>
                  <a:pt x="96774" y="424561"/>
                </a:lnTo>
                <a:lnTo>
                  <a:pt x="116645" y="424561"/>
                </a:lnTo>
                <a:lnTo>
                  <a:pt x="115147" y="419315"/>
                </a:lnTo>
                <a:close/>
              </a:path>
              <a:path w="1456054" h="455930">
                <a:moveTo>
                  <a:pt x="1445260" y="0"/>
                </a:moveTo>
                <a:lnTo>
                  <a:pt x="104672" y="382631"/>
                </a:lnTo>
                <a:lnTo>
                  <a:pt x="115147" y="419315"/>
                </a:lnTo>
                <a:lnTo>
                  <a:pt x="1455673" y="36575"/>
                </a:lnTo>
                <a:lnTo>
                  <a:pt x="144526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6249161" y="678256"/>
            <a:ext cx="158877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FF00FF"/>
                </a:solidFill>
                <a:latin typeface="Cambria"/>
                <a:cs typeface="Cambria"/>
              </a:rPr>
              <a:t>8-location</a:t>
            </a:r>
            <a:endParaRPr sz="18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70" dirty="0">
                <a:solidFill>
                  <a:srgbClr val="FF00FF"/>
                </a:solidFill>
                <a:latin typeface="Cambria"/>
                <a:cs typeface="Cambria"/>
              </a:rPr>
              <a:t>Register</a:t>
            </a:r>
            <a:r>
              <a:rPr sz="1800" spc="30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FF00FF"/>
                </a:solidFill>
                <a:latin typeface="Cambria"/>
                <a:cs typeface="Cambria"/>
              </a:rPr>
              <a:t>Array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8125459" y="4313046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8048243" y="4219955"/>
            <a:ext cx="203835" cy="201295"/>
          </a:xfrm>
          <a:custGeom>
            <a:avLst/>
            <a:gdLst/>
            <a:ahLst/>
            <a:cxnLst/>
            <a:rect l="l" t="t" r="r" b="b"/>
            <a:pathLst>
              <a:path w="203834" h="201295">
                <a:moveTo>
                  <a:pt x="203834" y="0"/>
                </a:moveTo>
                <a:lnTo>
                  <a:pt x="0" y="20116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559052" y="3430523"/>
            <a:ext cx="328295" cy="882650"/>
          </a:xfrm>
          <a:custGeom>
            <a:avLst/>
            <a:gdLst/>
            <a:ahLst/>
            <a:cxnLst/>
            <a:rect l="l" t="t" r="r" b="b"/>
            <a:pathLst>
              <a:path w="328294" h="882650">
                <a:moveTo>
                  <a:pt x="278637" y="860425"/>
                </a:moveTo>
                <a:lnTo>
                  <a:pt x="0" y="860425"/>
                </a:lnTo>
                <a:lnTo>
                  <a:pt x="0" y="882650"/>
                </a:lnTo>
                <a:lnTo>
                  <a:pt x="295909" y="882650"/>
                </a:lnTo>
                <a:lnTo>
                  <a:pt x="300862" y="877696"/>
                </a:lnTo>
                <a:lnTo>
                  <a:pt x="300862" y="871474"/>
                </a:lnTo>
                <a:lnTo>
                  <a:pt x="278637" y="871474"/>
                </a:lnTo>
                <a:lnTo>
                  <a:pt x="278637" y="860425"/>
                </a:lnTo>
                <a:close/>
              </a:path>
              <a:path w="328294" h="882650">
                <a:moveTo>
                  <a:pt x="300862" y="63500"/>
                </a:moveTo>
                <a:lnTo>
                  <a:pt x="278637" y="63500"/>
                </a:lnTo>
                <a:lnTo>
                  <a:pt x="278637" y="871474"/>
                </a:lnTo>
                <a:lnTo>
                  <a:pt x="289814" y="860425"/>
                </a:lnTo>
                <a:lnTo>
                  <a:pt x="300862" y="860425"/>
                </a:lnTo>
                <a:lnTo>
                  <a:pt x="300862" y="63500"/>
                </a:lnTo>
                <a:close/>
              </a:path>
              <a:path w="328294" h="882650">
                <a:moveTo>
                  <a:pt x="300862" y="860425"/>
                </a:moveTo>
                <a:lnTo>
                  <a:pt x="289814" y="860425"/>
                </a:lnTo>
                <a:lnTo>
                  <a:pt x="278637" y="871474"/>
                </a:lnTo>
                <a:lnTo>
                  <a:pt x="300862" y="871474"/>
                </a:lnTo>
                <a:lnTo>
                  <a:pt x="300862" y="860425"/>
                </a:lnTo>
                <a:close/>
              </a:path>
              <a:path w="328294" h="882650">
                <a:moveTo>
                  <a:pt x="289814" y="0"/>
                </a:moveTo>
                <a:lnTo>
                  <a:pt x="251714" y="76200"/>
                </a:lnTo>
                <a:lnTo>
                  <a:pt x="278637" y="76200"/>
                </a:lnTo>
                <a:lnTo>
                  <a:pt x="278637" y="63500"/>
                </a:lnTo>
                <a:lnTo>
                  <a:pt x="321564" y="63500"/>
                </a:lnTo>
                <a:lnTo>
                  <a:pt x="289814" y="0"/>
                </a:lnTo>
                <a:close/>
              </a:path>
              <a:path w="328294" h="882650">
                <a:moveTo>
                  <a:pt x="321564" y="63500"/>
                </a:moveTo>
                <a:lnTo>
                  <a:pt x="300862" y="63500"/>
                </a:lnTo>
                <a:lnTo>
                  <a:pt x="300862" y="76200"/>
                </a:lnTo>
                <a:lnTo>
                  <a:pt x="327914" y="76200"/>
                </a:lnTo>
                <a:lnTo>
                  <a:pt x="321564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078211" y="4351020"/>
            <a:ext cx="203835" cy="201295"/>
          </a:xfrm>
          <a:custGeom>
            <a:avLst/>
            <a:gdLst/>
            <a:ahLst/>
            <a:cxnLst/>
            <a:rect l="l" t="t" r="r" b="b"/>
            <a:pathLst>
              <a:path w="203834" h="201295">
                <a:moveTo>
                  <a:pt x="203835" y="0"/>
                </a:moveTo>
                <a:lnTo>
                  <a:pt x="0" y="20116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10406089" y="3550216"/>
            <a:ext cx="238125" cy="101155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00" spc="55" dirty="0">
                <a:latin typeface="Cambria"/>
                <a:cs typeface="Cambria"/>
              </a:rPr>
              <a:t>RP_Bin[3:0]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0198734" y="4431868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10067035" y="3544823"/>
            <a:ext cx="300990" cy="909955"/>
          </a:xfrm>
          <a:custGeom>
            <a:avLst/>
            <a:gdLst/>
            <a:ahLst/>
            <a:cxnLst/>
            <a:rect l="l" t="t" r="r" b="b"/>
            <a:pathLst>
              <a:path w="300990" h="909954">
                <a:moveTo>
                  <a:pt x="224790" y="26924"/>
                </a:moveTo>
                <a:lnTo>
                  <a:pt x="5080" y="26924"/>
                </a:lnTo>
                <a:lnTo>
                  <a:pt x="0" y="32003"/>
                </a:lnTo>
                <a:lnTo>
                  <a:pt x="0" y="909574"/>
                </a:lnTo>
                <a:lnTo>
                  <a:pt x="22225" y="909574"/>
                </a:lnTo>
                <a:lnTo>
                  <a:pt x="22225" y="49149"/>
                </a:lnTo>
                <a:lnTo>
                  <a:pt x="11175" y="49149"/>
                </a:lnTo>
                <a:lnTo>
                  <a:pt x="22225" y="38100"/>
                </a:lnTo>
                <a:lnTo>
                  <a:pt x="224790" y="38100"/>
                </a:lnTo>
                <a:lnTo>
                  <a:pt x="224790" y="26924"/>
                </a:lnTo>
                <a:close/>
              </a:path>
              <a:path w="300990" h="909954">
                <a:moveTo>
                  <a:pt x="224790" y="0"/>
                </a:moveTo>
                <a:lnTo>
                  <a:pt x="224790" y="76200"/>
                </a:lnTo>
                <a:lnTo>
                  <a:pt x="278892" y="49149"/>
                </a:lnTo>
                <a:lnTo>
                  <a:pt x="237490" y="49149"/>
                </a:lnTo>
                <a:lnTo>
                  <a:pt x="237490" y="26924"/>
                </a:lnTo>
                <a:lnTo>
                  <a:pt x="278638" y="26924"/>
                </a:lnTo>
                <a:lnTo>
                  <a:pt x="224790" y="0"/>
                </a:lnTo>
                <a:close/>
              </a:path>
              <a:path w="300990" h="909954">
                <a:moveTo>
                  <a:pt x="22225" y="38100"/>
                </a:moveTo>
                <a:lnTo>
                  <a:pt x="11175" y="49149"/>
                </a:lnTo>
                <a:lnTo>
                  <a:pt x="22225" y="49149"/>
                </a:lnTo>
                <a:lnTo>
                  <a:pt x="22225" y="38100"/>
                </a:lnTo>
                <a:close/>
              </a:path>
              <a:path w="300990" h="909954">
                <a:moveTo>
                  <a:pt x="224790" y="38100"/>
                </a:moveTo>
                <a:lnTo>
                  <a:pt x="22225" y="38100"/>
                </a:lnTo>
                <a:lnTo>
                  <a:pt x="22225" y="49149"/>
                </a:lnTo>
                <a:lnTo>
                  <a:pt x="224790" y="49149"/>
                </a:lnTo>
                <a:lnTo>
                  <a:pt x="224790" y="38100"/>
                </a:lnTo>
                <a:close/>
              </a:path>
              <a:path w="300990" h="909954">
                <a:moveTo>
                  <a:pt x="278638" y="26924"/>
                </a:moveTo>
                <a:lnTo>
                  <a:pt x="237490" y="26924"/>
                </a:lnTo>
                <a:lnTo>
                  <a:pt x="237490" y="49149"/>
                </a:lnTo>
                <a:lnTo>
                  <a:pt x="278892" y="49149"/>
                </a:lnTo>
                <a:lnTo>
                  <a:pt x="300990" y="38100"/>
                </a:lnTo>
                <a:lnTo>
                  <a:pt x="278638" y="26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18950" y="85090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56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5823"/>
            <a:ext cx="11378565" cy="256540"/>
          </a:xfrm>
          <a:custGeom>
            <a:avLst/>
            <a:gdLst/>
            <a:ahLst/>
            <a:cxn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81816" y="9144"/>
            <a:ext cx="710565" cy="335280"/>
          </a:xfrm>
          <a:custGeom>
            <a:avLst/>
            <a:gdLst/>
            <a:ahLst/>
            <a:cxnLst/>
            <a:rect l="l" t="t" r="r" b="b"/>
            <a:pathLst>
              <a:path w="710565" h="335280">
                <a:moveTo>
                  <a:pt x="0" y="167639"/>
                </a:moveTo>
                <a:lnTo>
                  <a:pt x="22218" y="109145"/>
                </a:lnTo>
                <a:lnTo>
                  <a:pt x="83521" y="59632"/>
                </a:lnTo>
                <a:lnTo>
                  <a:pt x="126320" y="39427"/>
                </a:lnTo>
                <a:lnTo>
                  <a:pt x="175880" y="22888"/>
                </a:lnTo>
                <a:lnTo>
                  <a:pt x="231198" y="10488"/>
                </a:lnTo>
                <a:lnTo>
                  <a:pt x="291270" y="2700"/>
                </a:lnTo>
                <a:lnTo>
                  <a:pt x="355091" y="0"/>
                </a:lnTo>
                <a:lnTo>
                  <a:pt x="418913" y="2700"/>
                </a:lnTo>
                <a:lnTo>
                  <a:pt x="478985" y="10488"/>
                </a:lnTo>
                <a:lnTo>
                  <a:pt x="534303" y="22888"/>
                </a:lnTo>
                <a:lnTo>
                  <a:pt x="583863" y="39427"/>
                </a:lnTo>
                <a:lnTo>
                  <a:pt x="626662" y="59632"/>
                </a:lnTo>
                <a:lnTo>
                  <a:pt x="661698" y="83029"/>
                </a:lnTo>
                <a:lnTo>
                  <a:pt x="704462" y="137507"/>
                </a:lnTo>
                <a:lnTo>
                  <a:pt x="710183" y="167639"/>
                </a:lnTo>
                <a:lnTo>
                  <a:pt x="704462" y="197772"/>
                </a:lnTo>
                <a:lnTo>
                  <a:pt x="661698" y="252250"/>
                </a:lnTo>
                <a:lnTo>
                  <a:pt x="626662" y="275647"/>
                </a:lnTo>
                <a:lnTo>
                  <a:pt x="583863" y="295852"/>
                </a:lnTo>
                <a:lnTo>
                  <a:pt x="534303" y="312391"/>
                </a:lnTo>
                <a:lnTo>
                  <a:pt x="478985" y="324791"/>
                </a:lnTo>
                <a:lnTo>
                  <a:pt x="418913" y="332579"/>
                </a:lnTo>
                <a:lnTo>
                  <a:pt x="355091" y="335279"/>
                </a:lnTo>
                <a:lnTo>
                  <a:pt x="291270" y="332579"/>
                </a:lnTo>
                <a:lnTo>
                  <a:pt x="231198" y="324791"/>
                </a:lnTo>
                <a:lnTo>
                  <a:pt x="175880" y="312391"/>
                </a:lnTo>
                <a:lnTo>
                  <a:pt x="126320" y="295852"/>
                </a:lnTo>
                <a:lnTo>
                  <a:pt x="83521" y="275647"/>
                </a:lnTo>
                <a:lnTo>
                  <a:pt x="48485" y="252250"/>
                </a:lnTo>
                <a:lnTo>
                  <a:pt x="5721" y="197772"/>
                </a:lnTo>
                <a:lnTo>
                  <a:pt x="0" y="1676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758563" y="3367151"/>
          <a:ext cx="2091055" cy="2926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362958" y="3420633"/>
          <a:ext cx="381000" cy="2836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809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0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437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991611" y="5990082"/>
            <a:ext cx="1408430" cy="190500"/>
          </a:xfrm>
          <a:custGeom>
            <a:avLst/>
            <a:gdLst/>
            <a:ahLst/>
            <a:cxnLst/>
            <a:rect l="l" t="t" r="r" b="b"/>
            <a:pathLst>
              <a:path w="1408429" h="190500">
                <a:moveTo>
                  <a:pt x="1217802" y="0"/>
                </a:moveTo>
                <a:lnTo>
                  <a:pt x="1217802" y="190500"/>
                </a:lnTo>
                <a:lnTo>
                  <a:pt x="1370202" y="114300"/>
                </a:lnTo>
                <a:lnTo>
                  <a:pt x="1236852" y="114300"/>
                </a:lnTo>
                <a:lnTo>
                  <a:pt x="1236852" y="76200"/>
                </a:lnTo>
                <a:lnTo>
                  <a:pt x="1370202" y="76200"/>
                </a:lnTo>
                <a:lnTo>
                  <a:pt x="1217802" y="0"/>
                </a:lnTo>
                <a:close/>
              </a:path>
              <a:path w="1408429" h="190500">
                <a:moveTo>
                  <a:pt x="1217802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217802" y="114300"/>
                </a:lnTo>
                <a:lnTo>
                  <a:pt x="1217802" y="76200"/>
                </a:lnTo>
                <a:close/>
              </a:path>
              <a:path w="1408429" h="190500">
                <a:moveTo>
                  <a:pt x="1370202" y="76200"/>
                </a:moveTo>
                <a:lnTo>
                  <a:pt x="1236852" y="76200"/>
                </a:lnTo>
                <a:lnTo>
                  <a:pt x="1236852" y="114300"/>
                </a:lnTo>
                <a:lnTo>
                  <a:pt x="1370202" y="114300"/>
                </a:lnTo>
                <a:lnTo>
                  <a:pt x="1408302" y="95250"/>
                </a:lnTo>
                <a:lnTo>
                  <a:pt x="137020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65619" y="5990082"/>
            <a:ext cx="1386205" cy="190500"/>
          </a:xfrm>
          <a:custGeom>
            <a:avLst/>
            <a:gdLst/>
            <a:ahLst/>
            <a:cxnLst/>
            <a:rect l="l" t="t" r="r" b="b"/>
            <a:pathLst>
              <a:path w="1386204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38620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386204" h="190500">
                <a:moveTo>
                  <a:pt x="13858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385824" y="114300"/>
                </a:lnTo>
                <a:lnTo>
                  <a:pt x="13858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58973" y="5931509"/>
            <a:ext cx="4260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5" dirty="0">
                <a:latin typeface="Cambria"/>
                <a:cs typeface="Cambria"/>
              </a:rPr>
              <a:t>WP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31834" y="5929680"/>
            <a:ext cx="384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60" dirty="0">
                <a:latin typeface="Cambria"/>
                <a:cs typeface="Cambria"/>
              </a:rPr>
              <a:t>RP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2790" y="410413"/>
            <a:ext cx="352552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4200" spc="427" baseline="12896" dirty="0">
                <a:solidFill>
                  <a:srgbClr val="FF6600"/>
                </a:solidFill>
                <a:latin typeface="Cambria"/>
                <a:cs typeface="Cambria"/>
              </a:rPr>
              <a:t>Say</a:t>
            </a:r>
            <a:r>
              <a:rPr sz="4200" spc="240" baseline="12896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z="4200" spc="457" baseline="12896" dirty="0">
                <a:solidFill>
                  <a:srgbClr val="FF6600"/>
                </a:solidFill>
                <a:latin typeface="Cambria"/>
                <a:cs typeface="Cambria"/>
              </a:rPr>
              <a:t>F</a:t>
            </a:r>
            <a:r>
              <a:rPr sz="1850" spc="305" dirty="0">
                <a:solidFill>
                  <a:srgbClr val="FF6600"/>
                </a:solidFill>
                <a:latin typeface="Cambria"/>
                <a:cs typeface="Cambria"/>
              </a:rPr>
              <a:t>WCLK</a:t>
            </a:r>
            <a:r>
              <a:rPr sz="1850" spc="355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z="4200" spc="60" baseline="12896" dirty="0">
                <a:solidFill>
                  <a:srgbClr val="FF6600"/>
                </a:solidFill>
                <a:latin typeface="Cambria"/>
                <a:cs typeface="Cambria"/>
              </a:rPr>
              <a:t>&gt;&gt;</a:t>
            </a:r>
            <a:r>
              <a:rPr sz="4200" spc="240" baseline="12896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z="4200" spc="525" baseline="12896" dirty="0">
                <a:solidFill>
                  <a:srgbClr val="FF6600"/>
                </a:solidFill>
                <a:latin typeface="Cambria"/>
                <a:cs typeface="Cambria"/>
              </a:rPr>
              <a:t>F</a:t>
            </a:r>
            <a:r>
              <a:rPr sz="1850" spc="350" dirty="0">
                <a:solidFill>
                  <a:srgbClr val="FF6600"/>
                </a:solidFill>
                <a:latin typeface="Cambria"/>
                <a:cs typeface="Cambria"/>
              </a:rPr>
              <a:t>RCLK</a:t>
            </a:r>
            <a:endParaRPr sz="1850"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74507" y="4627626"/>
            <a:ext cx="1938655" cy="190500"/>
          </a:xfrm>
          <a:custGeom>
            <a:avLst/>
            <a:gdLst/>
            <a:ahLst/>
            <a:cxn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74507" y="5115305"/>
            <a:ext cx="1938655" cy="190500"/>
          </a:xfrm>
          <a:custGeom>
            <a:avLst/>
            <a:gdLst/>
            <a:ahLst/>
            <a:cxn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11451" y="4565015"/>
            <a:ext cx="1707514" cy="190500"/>
          </a:xfrm>
          <a:custGeom>
            <a:avLst/>
            <a:gdLst/>
            <a:ahLst/>
            <a:cxnLst/>
            <a:rect l="l" t="t" r="r" b="b"/>
            <a:pathLst>
              <a:path w="1707514" h="190500">
                <a:moveTo>
                  <a:pt x="189611" y="0"/>
                </a:moveTo>
                <a:lnTo>
                  <a:pt x="0" y="96901"/>
                </a:lnTo>
                <a:lnTo>
                  <a:pt x="191389" y="190500"/>
                </a:lnTo>
                <a:lnTo>
                  <a:pt x="190678" y="114427"/>
                </a:lnTo>
                <a:lnTo>
                  <a:pt x="171577" y="114427"/>
                </a:lnTo>
                <a:lnTo>
                  <a:pt x="171323" y="76327"/>
                </a:lnTo>
                <a:lnTo>
                  <a:pt x="190321" y="76157"/>
                </a:lnTo>
                <a:lnTo>
                  <a:pt x="189611" y="0"/>
                </a:lnTo>
                <a:close/>
              </a:path>
              <a:path w="1707514" h="190500">
                <a:moveTo>
                  <a:pt x="190321" y="76157"/>
                </a:moveTo>
                <a:lnTo>
                  <a:pt x="171323" y="76327"/>
                </a:lnTo>
                <a:lnTo>
                  <a:pt x="171577" y="114427"/>
                </a:lnTo>
                <a:lnTo>
                  <a:pt x="190677" y="114256"/>
                </a:lnTo>
                <a:lnTo>
                  <a:pt x="190321" y="76157"/>
                </a:lnTo>
                <a:close/>
              </a:path>
              <a:path w="1707514" h="190500">
                <a:moveTo>
                  <a:pt x="190677" y="114256"/>
                </a:moveTo>
                <a:lnTo>
                  <a:pt x="171577" y="114427"/>
                </a:lnTo>
                <a:lnTo>
                  <a:pt x="190678" y="114427"/>
                </a:lnTo>
                <a:lnTo>
                  <a:pt x="190677" y="114256"/>
                </a:lnTo>
                <a:close/>
              </a:path>
              <a:path w="1707514" h="190500">
                <a:moveTo>
                  <a:pt x="1706752" y="62611"/>
                </a:moveTo>
                <a:lnTo>
                  <a:pt x="190321" y="76157"/>
                </a:lnTo>
                <a:lnTo>
                  <a:pt x="190677" y="114256"/>
                </a:lnTo>
                <a:lnTo>
                  <a:pt x="1707134" y="100711"/>
                </a:lnTo>
                <a:lnTo>
                  <a:pt x="1706752" y="62611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11451" y="5039105"/>
            <a:ext cx="1706880" cy="190500"/>
          </a:xfrm>
          <a:custGeom>
            <a:avLst/>
            <a:gdLst/>
            <a:ahLst/>
            <a:cxnLst/>
            <a:rect l="l" t="t" r="r" b="b"/>
            <a:pathLst>
              <a:path w="1706879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706879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706879" h="190500">
                <a:moveTo>
                  <a:pt x="1706880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706880" y="114300"/>
                </a:lnTo>
                <a:lnTo>
                  <a:pt x="1706880" y="7620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827391" y="4321302"/>
            <a:ext cx="1200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85" dirty="0">
                <a:solidFill>
                  <a:srgbClr val="00AF50"/>
                </a:solidFill>
                <a:latin typeface="Cambria"/>
                <a:cs typeface="Cambria"/>
              </a:rPr>
              <a:t>EMPTY=</a:t>
            </a:r>
            <a:r>
              <a:rPr sz="1800" spc="2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36079" y="4854651"/>
            <a:ext cx="2322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solidFill>
                  <a:srgbClr val="00AF50"/>
                </a:solidFill>
                <a:latin typeface="Cambria"/>
                <a:cs typeface="Cambria"/>
              </a:rPr>
              <a:t>ALMOST_EMPTY=</a:t>
            </a:r>
            <a:r>
              <a:rPr sz="1800" spc="5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9793" y="2956305"/>
            <a:ext cx="3548379" cy="160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indent="-287020">
              <a:lnSpc>
                <a:spcPts val="2150"/>
              </a:lnSpc>
              <a:spcBef>
                <a:spcPts val="100"/>
              </a:spcBef>
              <a:buFont typeface="Segoe UI Symbol"/>
              <a:buChar char="⮚"/>
              <a:tabLst>
                <a:tab pos="325120" algn="l"/>
              </a:tabLst>
            </a:pPr>
            <a:r>
              <a:rPr sz="1800" spc="70" dirty="0">
                <a:latin typeface="Cambria"/>
                <a:cs typeface="Cambria"/>
              </a:rPr>
              <a:t>Consider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junior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engineer’s</a:t>
            </a:r>
            <a:endParaRPr sz="1800">
              <a:latin typeface="Cambria"/>
              <a:cs typeface="Cambria"/>
            </a:endParaRPr>
          </a:p>
          <a:p>
            <a:pPr marL="324485">
              <a:lnSpc>
                <a:spcPts val="2150"/>
              </a:lnSpc>
            </a:pPr>
            <a:r>
              <a:rPr sz="1800" spc="55" dirty="0">
                <a:latin typeface="Cambria"/>
                <a:cs typeface="Cambria"/>
              </a:rPr>
              <a:t>design</a:t>
            </a:r>
            <a:r>
              <a:rPr sz="1800" spc="7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with</a:t>
            </a:r>
            <a:r>
              <a:rPr sz="1800" spc="70" dirty="0">
                <a:latin typeface="Cambria"/>
                <a:cs typeface="Cambria"/>
              </a:rPr>
              <a:t> </a:t>
            </a:r>
            <a:r>
              <a:rPr sz="1800" spc="215" dirty="0">
                <a:latin typeface="Cambria"/>
                <a:cs typeface="Cambria"/>
              </a:rPr>
              <a:t>AE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and</a:t>
            </a:r>
            <a:r>
              <a:rPr sz="1800" spc="70" dirty="0">
                <a:latin typeface="Cambria"/>
                <a:cs typeface="Cambria"/>
              </a:rPr>
              <a:t> </a:t>
            </a:r>
            <a:r>
              <a:rPr sz="1800" spc="175" dirty="0">
                <a:latin typeface="Cambria"/>
                <a:cs typeface="Cambria"/>
              </a:rPr>
              <a:t>AF.</a:t>
            </a:r>
            <a:endParaRPr sz="1800">
              <a:latin typeface="Cambria"/>
              <a:cs typeface="Cambria"/>
            </a:endParaRPr>
          </a:p>
          <a:p>
            <a:pPr marL="324485" marR="107314" indent="-325120" algn="r">
              <a:lnSpc>
                <a:spcPct val="100000"/>
              </a:lnSpc>
              <a:buFont typeface="Segoe UI Symbol"/>
              <a:buChar char="⮚"/>
              <a:tabLst>
                <a:tab pos="325120" algn="l"/>
              </a:tabLst>
            </a:pPr>
            <a:r>
              <a:rPr sz="1800" spc="114" dirty="0">
                <a:latin typeface="Cambria"/>
                <a:cs typeface="Cambria"/>
              </a:rPr>
              <a:t>AE==1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when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(WP-RP)</a:t>
            </a:r>
            <a:r>
              <a:rPr sz="1800" spc="67" baseline="-20833" dirty="0">
                <a:latin typeface="Cambria"/>
                <a:cs typeface="Cambria"/>
              </a:rPr>
              <a:t>mod8</a:t>
            </a:r>
            <a:r>
              <a:rPr sz="1800" spc="82" baseline="-20833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=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5" dirty="0">
                <a:latin typeface="Cambria"/>
                <a:cs typeface="Cambria"/>
              </a:rPr>
              <a:t>2</a:t>
            </a:r>
            <a:endParaRPr sz="1800">
              <a:latin typeface="Cambria"/>
              <a:cs typeface="Cambria"/>
            </a:endParaRPr>
          </a:p>
          <a:p>
            <a:pPr marR="153035" algn="r">
              <a:lnSpc>
                <a:spcPct val="100000"/>
              </a:lnSpc>
            </a:pPr>
            <a:r>
              <a:rPr sz="1800" spc="110" dirty="0">
                <a:latin typeface="Cambria"/>
                <a:cs typeface="Cambria"/>
              </a:rPr>
              <a:t>AF==1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when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(WP-RP)</a:t>
            </a:r>
            <a:r>
              <a:rPr sz="1800" spc="67" baseline="-20833" dirty="0">
                <a:latin typeface="Cambria"/>
                <a:cs typeface="Cambria"/>
              </a:rPr>
              <a:t>mod8</a:t>
            </a:r>
            <a:r>
              <a:rPr sz="1800" spc="60" baseline="-20833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=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6</a:t>
            </a:r>
            <a:endParaRPr sz="1800">
              <a:latin typeface="Cambria"/>
              <a:cs typeface="Cambria"/>
            </a:endParaRPr>
          </a:p>
          <a:p>
            <a:pPr marL="2250440">
              <a:lnSpc>
                <a:spcPct val="100000"/>
              </a:lnSpc>
              <a:spcBef>
                <a:spcPts val="1630"/>
              </a:spcBef>
            </a:pPr>
            <a:r>
              <a:rPr sz="1800" spc="215" dirty="0">
                <a:solidFill>
                  <a:srgbClr val="7E7E7E"/>
                </a:solidFill>
                <a:latin typeface="Cambria"/>
                <a:cs typeface="Cambria"/>
              </a:rPr>
              <a:t>FULL=</a:t>
            </a:r>
            <a:r>
              <a:rPr sz="1800" spc="50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7E7E7E"/>
                </a:solidFill>
                <a:latin typeface="Cambria"/>
                <a:cs typeface="Cambria"/>
              </a:rPr>
              <a:t>0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76373" y="4791836"/>
            <a:ext cx="2117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solidFill>
                  <a:srgbClr val="7E7E7E"/>
                </a:solidFill>
                <a:latin typeface="Cambria"/>
                <a:cs typeface="Cambria"/>
              </a:rPr>
              <a:t>ALMOST_FULL=</a:t>
            </a:r>
            <a:r>
              <a:rPr sz="1800" spc="25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7E7E7E"/>
                </a:solidFill>
                <a:latin typeface="Cambria"/>
                <a:cs typeface="Cambria"/>
              </a:rPr>
              <a:t>0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64477" y="2925826"/>
            <a:ext cx="42614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Segoe UI Symbol"/>
              <a:buChar char="⮚"/>
              <a:tabLst>
                <a:tab pos="299720" algn="l"/>
              </a:tabLst>
            </a:pPr>
            <a:r>
              <a:rPr sz="1800" spc="210" dirty="0">
                <a:latin typeface="Cambria"/>
                <a:cs typeface="Cambria"/>
              </a:rPr>
              <a:t>FIFO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is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initially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empty.</a:t>
            </a:r>
            <a:endParaRPr sz="1800">
              <a:latin typeface="Cambria"/>
              <a:cs typeface="Cambria"/>
            </a:endParaRPr>
          </a:p>
          <a:p>
            <a:pPr marL="393700">
              <a:lnSpc>
                <a:spcPct val="100000"/>
              </a:lnSpc>
            </a:pPr>
            <a:r>
              <a:rPr sz="1800" spc="90" dirty="0">
                <a:latin typeface="Cambria"/>
                <a:cs typeface="Cambria"/>
              </a:rPr>
              <a:t>So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180" dirty="0">
                <a:latin typeface="Cambria"/>
                <a:cs typeface="Cambria"/>
              </a:rPr>
              <a:t>FULL=0</a:t>
            </a:r>
            <a:r>
              <a:rPr sz="1800" spc="7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and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185" dirty="0">
                <a:latin typeface="Cambria"/>
                <a:cs typeface="Cambria"/>
              </a:rPr>
              <a:t>ALMOST_FULL=0;</a:t>
            </a:r>
            <a:endParaRPr sz="1800">
              <a:latin typeface="Cambria"/>
              <a:cs typeface="Cambria"/>
            </a:endParaRPr>
          </a:p>
          <a:p>
            <a:pPr marL="329565">
              <a:lnSpc>
                <a:spcPct val="100000"/>
              </a:lnSpc>
            </a:pPr>
            <a:r>
              <a:rPr sz="1800" spc="155" dirty="0">
                <a:latin typeface="Cambria"/>
                <a:cs typeface="Cambria"/>
              </a:rPr>
              <a:t>EMPTY=1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and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180" dirty="0">
                <a:latin typeface="Cambria"/>
                <a:cs typeface="Cambria"/>
              </a:rPr>
              <a:t>ALMOST_EMPTY=1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59130" y="1664716"/>
            <a:ext cx="9249410" cy="663575"/>
            <a:chOff x="659130" y="1664716"/>
            <a:chExt cx="9249410" cy="663575"/>
          </a:xfrm>
        </p:grpSpPr>
        <p:sp>
          <p:nvSpPr>
            <p:cNvPr id="22" name="object 22"/>
            <p:cNvSpPr/>
            <p:nvPr/>
          </p:nvSpPr>
          <p:spPr>
            <a:xfrm>
              <a:off x="754380" y="1726692"/>
              <a:ext cx="567690" cy="583565"/>
            </a:xfrm>
            <a:custGeom>
              <a:avLst/>
              <a:gdLst/>
              <a:ahLst/>
              <a:cxnLst/>
              <a:rect l="l" t="t" r="r" b="b"/>
              <a:pathLst>
                <a:path w="567690" h="583564">
                  <a:moveTo>
                    <a:pt x="0" y="583184"/>
                  </a:moveTo>
                  <a:lnTo>
                    <a:pt x="0" y="6096"/>
                  </a:lnTo>
                </a:path>
                <a:path w="567690" h="583564">
                  <a:moveTo>
                    <a:pt x="0" y="6096"/>
                  </a:moveTo>
                  <a:lnTo>
                    <a:pt x="284086" y="6096"/>
                  </a:lnTo>
                </a:path>
                <a:path w="567690" h="583564">
                  <a:moveTo>
                    <a:pt x="283464" y="583184"/>
                  </a:moveTo>
                  <a:lnTo>
                    <a:pt x="283464" y="6096"/>
                  </a:lnTo>
                </a:path>
                <a:path w="567690" h="583564">
                  <a:moveTo>
                    <a:pt x="283464" y="576072"/>
                  </a:moveTo>
                  <a:lnTo>
                    <a:pt x="567563" y="576072"/>
                  </a:lnTo>
                </a:path>
                <a:path w="567690" h="583564">
                  <a:moveTo>
                    <a:pt x="560832" y="577088"/>
                  </a:moveTo>
                  <a:lnTo>
                    <a:pt x="560832" y="0"/>
                  </a:lnTo>
                </a:path>
              </a:pathLst>
            </a:custGeom>
            <a:ln w="508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15212" y="1726692"/>
              <a:ext cx="567690" cy="577215"/>
            </a:xfrm>
            <a:custGeom>
              <a:avLst/>
              <a:gdLst/>
              <a:ahLst/>
              <a:cxnLst/>
              <a:rect l="l" t="t" r="r" b="b"/>
              <a:pathLst>
                <a:path w="567689" h="577214">
                  <a:moveTo>
                    <a:pt x="0" y="0"/>
                  </a:moveTo>
                  <a:lnTo>
                    <a:pt x="284099" y="0"/>
                  </a:lnTo>
                </a:path>
                <a:path w="567689" h="577214">
                  <a:moveTo>
                    <a:pt x="283463" y="577088"/>
                  </a:moveTo>
                  <a:lnTo>
                    <a:pt x="283463" y="0"/>
                  </a:lnTo>
                </a:path>
                <a:path w="567689" h="577214">
                  <a:moveTo>
                    <a:pt x="283463" y="569976"/>
                  </a:moveTo>
                  <a:lnTo>
                    <a:pt x="567563" y="569976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88236" y="1690116"/>
              <a:ext cx="7928609" cy="614045"/>
            </a:xfrm>
            <a:custGeom>
              <a:avLst/>
              <a:gdLst/>
              <a:ahLst/>
              <a:cxnLst/>
              <a:rect l="l" t="t" r="r" b="b"/>
              <a:pathLst>
                <a:path w="7928609" h="614044">
                  <a:moveTo>
                    <a:pt x="0" y="613663"/>
                  </a:moveTo>
                  <a:lnTo>
                    <a:pt x="0" y="36575"/>
                  </a:lnTo>
                </a:path>
                <a:path w="7928609" h="614044">
                  <a:moveTo>
                    <a:pt x="0" y="36575"/>
                  </a:moveTo>
                  <a:lnTo>
                    <a:pt x="284099" y="36575"/>
                  </a:lnTo>
                </a:path>
                <a:path w="7928609" h="614044">
                  <a:moveTo>
                    <a:pt x="283463" y="613663"/>
                  </a:moveTo>
                  <a:lnTo>
                    <a:pt x="283463" y="36575"/>
                  </a:lnTo>
                </a:path>
                <a:path w="7928609" h="614044">
                  <a:moveTo>
                    <a:pt x="283463" y="606551"/>
                  </a:moveTo>
                  <a:lnTo>
                    <a:pt x="567563" y="606551"/>
                  </a:lnTo>
                </a:path>
                <a:path w="7928609" h="614044">
                  <a:moveTo>
                    <a:pt x="560832" y="604520"/>
                  </a:moveTo>
                  <a:lnTo>
                    <a:pt x="560832" y="27432"/>
                  </a:lnTo>
                </a:path>
                <a:path w="7928609" h="614044">
                  <a:moveTo>
                    <a:pt x="560832" y="27432"/>
                  </a:moveTo>
                  <a:lnTo>
                    <a:pt x="844931" y="27432"/>
                  </a:lnTo>
                </a:path>
                <a:path w="7928609" h="614044">
                  <a:moveTo>
                    <a:pt x="844295" y="604520"/>
                  </a:moveTo>
                  <a:lnTo>
                    <a:pt x="844295" y="27432"/>
                  </a:lnTo>
                </a:path>
                <a:path w="7928609" h="614044">
                  <a:moveTo>
                    <a:pt x="844295" y="597408"/>
                  </a:moveTo>
                  <a:lnTo>
                    <a:pt x="1128395" y="597408"/>
                  </a:lnTo>
                </a:path>
                <a:path w="7928609" h="614044">
                  <a:moveTo>
                    <a:pt x="1133856" y="613663"/>
                  </a:moveTo>
                  <a:lnTo>
                    <a:pt x="1133856" y="36575"/>
                  </a:lnTo>
                </a:path>
                <a:path w="7928609" h="614044">
                  <a:moveTo>
                    <a:pt x="1133856" y="36575"/>
                  </a:moveTo>
                  <a:lnTo>
                    <a:pt x="1417954" y="36575"/>
                  </a:lnTo>
                </a:path>
                <a:path w="7928609" h="614044">
                  <a:moveTo>
                    <a:pt x="1417319" y="613663"/>
                  </a:moveTo>
                  <a:lnTo>
                    <a:pt x="1417319" y="36575"/>
                  </a:lnTo>
                </a:path>
                <a:path w="7928609" h="614044">
                  <a:moveTo>
                    <a:pt x="1417319" y="606551"/>
                  </a:moveTo>
                  <a:lnTo>
                    <a:pt x="1701418" y="606551"/>
                  </a:lnTo>
                </a:path>
                <a:path w="7928609" h="614044">
                  <a:moveTo>
                    <a:pt x="1694688" y="604520"/>
                  </a:moveTo>
                  <a:lnTo>
                    <a:pt x="1694688" y="27432"/>
                  </a:lnTo>
                </a:path>
                <a:path w="7928609" h="614044">
                  <a:moveTo>
                    <a:pt x="1694688" y="27432"/>
                  </a:moveTo>
                  <a:lnTo>
                    <a:pt x="1978787" y="27432"/>
                  </a:lnTo>
                </a:path>
                <a:path w="7928609" h="614044">
                  <a:moveTo>
                    <a:pt x="1978152" y="604520"/>
                  </a:moveTo>
                  <a:lnTo>
                    <a:pt x="1978152" y="27432"/>
                  </a:lnTo>
                </a:path>
                <a:path w="7928609" h="614044">
                  <a:moveTo>
                    <a:pt x="1978152" y="597408"/>
                  </a:moveTo>
                  <a:lnTo>
                    <a:pt x="2262251" y="597408"/>
                  </a:lnTo>
                </a:path>
                <a:path w="7928609" h="614044">
                  <a:moveTo>
                    <a:pt x="2267712" y="604520"/>
                  </a:moveTo>
                  <a:lnTo>
                    <a:pt x="2267712" y="27432"/>
                  </a:lnTo>
                </a:path>
                <a:path w="7928609" h="614044">
                  <a:moveTo>
                    <a:pt x="2267712" y="27432"/>
                  </a:moveTo>
                  <a:lnTo>
                    <a:pt x="2551811" y="27432"/>
                  </a:lnTo>
                </a:path>
                <a:path w="7928609" h="614044">
                  <a:moveTo>
                    <a:pt x="2551176" y="604520"/>
                  </a:moveTo>
                  <a:lnTo>
                    <a:pt x="2551176" y="27432"/>
                  </a:lnTo>
                </a:path>
                <a:path w="7928609" h="614044">
                  <a:moveTo>
                    <a:pt x="2551176" y="597408"/>
                  </a:moveTo>
                  <a:lnTo>
                    <a:pt x="2835275" y="597408"/>
                  </a:lnTo>
                </a:path>
                <a:path w="7928609" h="614044">
                  <a:moveTo>
                    <a:pt x="2828543" y="598424"/>
                  </a:moveTo>
                  <a:lnTo>
                    <a:pt x="2828543" y="21336"/>
                  </a:lnTo>
                </a:path>
                <a:path w="7928609" h="614044">
                  <a:moveTo>
                    <a:pt x="2828543" y="21336"/>
                  </a:moveTo>
                  <a:lnTo>
                    <a:pt x="3112642" y="21336"/>
                  </a:lnTo>
                </a:path>
                <a:path w="7928609" h="614044">
                  <a:moveTo>
                    <a:pt x="3112008" y="598424"/>
                  </a:moveTo>
                  <a:lnTo>
                    <a:pt x="3112008" y="21336"/>
                  </a:lnTo>
                </a:path>
                <a:path w="7928609" h="614044">
                  <a:moveTo>
                    <a:pt x="3112008" y="591312"/>
                  </a:moveTo>
                  <a:lnTo>
                    <a:pt x="3396106" y="591312"/>
                  </a:lnTo>
                </a:path>
                <a:path w="7928609" h="614044">
                  <a:moveTo>
                    <a:pt x="3398519" y="598424"/>
                  </a:moveTo>
                  <a:lnTo>
                    <a:pt x="3398519" y="21336"/>
                  </a:lnTo>
                </a:path>
                <a:path w="7928609" h="614044">
                  <a:moveTo>
                    <a:pt x="3398519" y="21336"/>
                  </a:moveTo>
                  <a:lnTo>
                    <a:pt x="3682618" y="21336"/>
                  </a:lnTo>
                </a:path>
                <a:path w="7928609" h="614044">
                  <a:moveTo>
                    <a:pt x="3681984" y="598424"/>
                  </a:moveTo>
                  <a:lnTo>
                    <a:pt x="3681984" y="21336"/>
                  </a:lnTo>
                </a:path>
                <a:path w="7928609" h="614044">
                  <a:moveTo>
                    <a:pt x="3681984" y="591312"/>
                  </a:moveTo>
                  <a:lnTo>
                    <a:pt x="3966083" y="591312"/>
                  </a:lnTo>
                </a:path>
                <a:path w="7928609" h="614044">
                  <a:moveTo>
                    <a:pt x="3959352" y="589280"/>
                  </a:moveTo>
                  <a:lnTo>
                    <a:pt x="3959352" y="12192"/>
                  </a:lnTo>
                </a:path>
                <a:path w="7928609" h="614044">
                  <a:moveTo>
                    <a:pt x="3959352" y="12192"/>
                  </a:moveTo>
                  <a:lnTo>
                    <a:pt x="4243451" y="12192"/>
                  </a:lnTo>
                </a:path>
                <a:path w="7928609" h="614044">
                  <a:moveTo>
                    <a:pt x="4242816" y="589280"/>
                  </a:moveTo>
                  <a:lnTo>
                    <a:pt x="4242816" y="12192"/>
                  </a:lnTo>
                </a:path>
                <a:path w="7928609" h="614044">
                  <a:moveTo>
                    <a:pt x="4242816" y="582168"/>
                  </a:moveTo>
                  <a:lnTo>
                    <a:pt x="4526915" y="582168"/>
                  </a:lnTo>
                </a:path>
                <a:path w="7928609" h="614044">
                  <a:moveTo>
                    <a:pt x="4532376" y="589280"/>
                  </a:moveTo>
                  <a:lnTo>
                    <a:pt x="4532376" y="12192"/>
                  </a:lnTo>
                </a:path>
                <a:path w="7928609" h="614044">
                  <a:moveTo>
                    <a:pt x="4532376" y="12192"/>
                  </a:moveTo>
                  <a:lnTo>
                    <a:pt x="4816474" y="12192"/>
                  </a:lnTo>
                </a:path>
                <a:path w="7928609" h="614044">
                  <a:moveTo>
                    <a:pt x="4815840" y="589280"/>
                  </a:moveTo>
                  <a:lnTo>
                    <a:pt x="4815840" y="12192"/>
                  </a:lnTo>
                </a:path>
                <a:path w="7928609" h="614044">
                  <a:moveTo>
                    <a:pt x="4815840" y="582168"/>
                  </a:moveTo>
                  <a:lnTo>
                    <a:pt x="5099939" y="582168"/>
                  </a:lnTo>
                </a:path>
                <a:path w="7928609" h="614044">
                  <a:moveTo>
                    <a:pt x="5093208" y="583184"/>
                  </a:moveTo>
                  <a:lnTo>
                    <a:pt x="5093208" y="6096"/>
                  </a:lnTo>
                </a:path>
                <a:path w="7928609" h="614044">
                  <a:moveTo>
                    <a:pt x="5093208" y="6096"/>
                  </a:moveTo>
                  <a:lnTo>
                    <a:pt x="5377307" y="6096"/>
                  </a:lnTo>
                </a:path>
                <a:path w="7928609" h="614044">
                  <a:moveTo>
                    <a:pt x="5376671" y="583184"/>
                  </a:moveTo>
                  <a:lnTo>
                    <a:pt x="5376671" y="6096"/>
                  </a:lnTo>
                </a:path>
                <a:path w="7928609" h="614044">
                  <a:moveTo>
                    <a:pt x="5376671" y="576072"/>
                  </a:moveTo>
                  <a:lnTo>
                    <a:pt x="5660770" y="576072"/>
                  </a:lnTo>
                </a:path>
                <a:path w="7928609" h="614044">
                  <a:moveTo>
                    <a:pt x="5666232" y="589280"/>
                  </a:moveTo>
                  <a:lnTo>
                    <a:pt x="5666232" y="12192"/>
                  </a:lnTo>
                </a:path>
                <a:path w="7928609" h="614044">
                  <a:moveTo>
                    <a:pt x="5666232" y="12192"/>
                  </a:moveTo>
                  <a:lnTo>
                    <a:pt x="5950331" y="12192"/>
                  </a:lnTo>
                </a:path>
                <a:path w="7928609" h="614044">
                  <a:moveTo>
                    <a:pt x="5949695" y="589280"/>
                  </a:moveTo>
                  <a:lnTo>
                    <a:pt x="5949695" y="12192"/>
                  </a:lnTo>
                </a:path>
                <a:path w="7928609" h="614044">
                  <a:moveTo>
                    <a:pt x="5949695" y="582168"/>
                  </a:moveTo>
                  <a:lnTo>
                    <a:pt x="6233795" y="582168"/>
                  </a:lnTo>
                </a:path>
                <a:path w="7928609" h="614044">
                  <a:moveTo>
                    <a:pt x="6227064" y="583184"/>
                  </a:moveTo>
                  <a:lnTo>
                    <a:pt x="6227064" y="6096"/>
                  </a:lnTo>
                </a:path>
                <a:path w="7928609" h="614044">
                  <a:moveTo>
                    <a:pt x="6227064" y="6096"/>
                  </a:moveTo>
                  <a:lnTo>
                    <a:pt x="6511163" y="6096"/>
                  </a:lnTo>
                </a:path>
                <a:path w="7928609" h="614044">
                  <a:moveTo>
                    <a:pt x="6510528" y="583184"/>
                  </a:moveTo>
                  <a:lnTo>
                    <a:pt x="6510528" y="6096"/>
                  </a:lnTo>
                </a:path>
                <a:path w="7928609" h="614044">
                  <a:moveTo>
                    <a:pt x="6510528" y="576072"/>
                  </a:moveTo>
                  <a:lnTo>
                    <a:pt x="6794627" y="576072"/>
                  </a:lnTo>
                </a:path>
                <a:path w="7928609" h="614044">
                  <a:moveTo>
                    <a:pt x="6800088" y="583184"/>
                  </a:moveTo>
                  <a:lnTo>
                    <a:pt x="6800088" y="6096"/>
                  </a:lnTo>
                </a:path>
                <a:path w="7928609" h="614044">
                  <a:moveTo>
                    <a:pt x="6800088" y="6096"/>
                  </a:moveTo>
                  <a:lnTo>
                    <a:pt x="7084186" y="6096"/>
                  </a:lnTo>
                </a:path>
                <a:path w="7928609" h="614044">
                  <a:moveTo>
                    <a:pt x="7083552" y="583184"/>
                  </a:moveTo>
                  <a:lnTo>
                    <a:pt x="7083552" y="6096"/>
                  </a:lnTo>
                </a:path>
                <a:path w="7928609" h="614044">
                  <a:moveTo>
                    <a:pt x="7083552" y="576072"/>
                  </a:moveTo>
                  <a:lnTo>
                    <a:pt x="7367650" y="576072"/>
                  </a:lnTo>
                </a:path>
                <a:path w="7928609" h="614044">
                  <a:moveTo>
                    <a:pt x="7360919" y="577088"/>
                  </a:moveTo>
                  <a:lnTo>
                    <a:pt x="7360919" y="0"/>
                  </a:lnTo>
                </a:path>
                <a:path w="7928609" h="614044">
                  <a:moveTo>
                    <a:pt x="7360919" y="0"/>
                  </a:moveTo>
                  <a:lnTo>
                    <a:pt x="7645019" y="0"/>
                  </a:lnTo>
                </a:path>
                <a:path w="7928609" h="614044">
                  <a:moveTo>
                    <a:pt x="7644384" y="577088"/>
                  </a:moveTo>
                  <a:lnTo>
                    <a:pt x="7644384" y="0"/>
                  </a:lnTo>
                </a:path>
                <a:path w="7928609" h="614044">
                  <a:moveTo>
                    <a:pt x="7644384" y="566928"/>
                  </a:moveTo>
                  <a:lnTo>
                    <a:pt x="7928483" y="566928"/>
                  </a:lnTo>
                </a:path>
                <a:path w="7928609" h="614044">
                  <a:moveTo>
                    <a:pt x="7927848" y="577088"/>
                  </a:moveTo>
                  <a:lnTo>
                    <a:pt x="7927848" y="0"/>
                  </a:lnTo>
                </a:path>
              </a:pathLst>
            </a:custGeom>
            <a:ln w="508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9130" y="1711452"/>
              <a:ext cx="190500" cy="577215"/>
            </a:xfrm>
            <a:custGeom>
              <a:avLst/>
              <a:gdLst/>
              <a:ahLst/>
              <a:cxnLst/>
              <a:rect l="l" t="t" r="r" b="b"/>
              <a:pathLst>
                <a:path w="190500" h="577214">
                  <a:moveTo>
                    <a:pt x="127000" y="158750"/>
                  </a:moveTo>
                  <a:lnTo>
                    <a:pt x="63500" y="158750"/>
                  </a:lnTo>
                  <a:lnTo>
                    <a:pt x="63500" y="577088"/>
                  </a:lnTo>
                  <a:lnTo>
                    <a:pt x="127000" y="577088"/>
                  </a:lnTo>
                  <a:lnTo>
                    <a:pt x="127000" y="158750"/>
                  </a:lnTo>
                  <a:close/>
                </a:path>
                <a:path w="190500" h="577214">
                  <a:moveTo>
                    <a:pt x="95250" y="0"/>
                  </a:moveTo>
                  <a:lnTo>
                    <a:pt x="0" y="190500"/>
                  </a:lnTo>
                  <a:lnTo>
                    <a:pt x="63500" y="190500"/>
                  </a:lnTo>
                  <a:lnTo>
                    <a:pt x="63500" y="158750"/>
                  </a:lnTo>
                  <a:lnTo>
                    <a:pt x="174625" y="158750"/>
                  </a:lnTo>
                  <a:lnTo>
                    <a:pt x="95250" y="0"/>
                  </a:lnTo>
                  <a:close/>
                </a:path>
                <a:path w="190500" h="577214">
                  <a:moveTo>
                    <a:pt x="174625" y="158750"/>
                  </a:moveTo>
                  <a:lnTo>
                    <a:pt x="127000" y="158750"/>
                  </a:lnTo>
                  <a:lnTo>
                    <a:pt x="127000" y="190500"/>
                  </a:lnTo>
                  <a:lnTo>
                    <a:pt x="190500" y="190500"/>
                  </a:lnTo>
                  <a:lnTo>
                    <a:pt x="174625" y="15875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19962" y="1717548"/>
              <a:ext cx="190500" cy="577215"/>
            </a:xfrm>
            <a:custGeom>
              <a:avLst/>
              <a:gdLst/>
              <a:ahLst/>
              <a:cxnLst/>
              <a:rect l="l" t="t" r="r" b="b"/>
              <a:pathLst>
                <a:path w="190500" h="577214">
                  <a:moveTo>
                    <a:pt x="127000" y="158750"/>
                  </a:moveTo>
                  <a:lnTo>
                    <a:pt x="63500" y="158750"/>
                  </a:lnTo>
                  <a:lnTo>
                    <a:pt x="63500" y="577088"/>
                  </a:lnTo>
                  <a:lnTo>
                    <a:pt x="127000" y="577088"/>
                  </a:lnTo>
                  <a:lnTo>
                    <a:pt x="127000" y="158750"/>
                  </a:lnTo>
                  <a:close/>
                </a:path>
                <a:path w="190500" h="577214">
                  <a:moveTo>
                    <a:pt x="95250" y="0"/>
                  </a:moveTo>
                  <a:lnTo>
                    <a:pt x="0" y="190500"/>
                  </a:lnTo>
                  <a:lnTo>
                    <a:pt x="63500" y="190500"/>
                  </a:lnTo>
                  <a:lnTo>
                    <a:pt x="63500" y="158750"/>
                  </a:lnTo>
                  <a:lnTo>
                    <a:pt x="174625" y="158750"/>
                  </a:lnTo>
                  <a:lnTo>
                    <a:pt x="95250" y="0"/>
                  </a:lnTo>
                  <a:close/>
                </a:path>
                <a:path w="190500" h="577214">
                  <a:moveTo>
                    <a:pt x="174625" y="158750"/>
                  </a:moveTo>
                  <a:lnTo>
                    <a:pt x="127000" y="158750"/>
                  </a:lnTo>
                  <a:lnTo>
                    <a:pt x="127000" y="190500"/>
                  </a:lnTo>
                  <a:lnTo>
                    <a:pt x="190500" y="190500"/>
                  </a:lnTo>
                  <a:lnTo>
                    <a:pt x="174625" y="158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92986" y="1680971"/>
              <a:ext cx="8115300" cy="622935"/>
            </a:xfrm>
            <a:custGeom>
              <a:avLst/>
              <a:gdLst/>
              <a:ahLst/>
              <a:cxnLst/>
              <a:rect l="l" t="t" r="r" b="b"/>
              <a:pathLst>
                <a:path w="8115300" h="622935">
                  <a:moveTo>
                    <a:pt x="190500" y="211836"/>
                  </a:moveTo>
                  <a:lnTo>
                    <a:pt x="174625" y="180086"/>
                  </a:lnTo>
                  <a:lnTo>
                    <a:pt x="95250" y="21336"/>
                  </a:lnTo>
                  <a:lnTo>
                    <a:pt x="0" y="211836"/>
                  </a:lnTo>
                  <a:lnTo>
                    <a:pt x="63500" y="211836"/>
                  </a:lnTo>
                  <a:lnTo>
                    <a:pt x="63500" y="598424"/>
                  </a:lnTo>
                  <a:lnTo>
                    <a:pt x="127000" y="598424"/>
                  </a:lnTo>
                  <a:lnTo>
                    <a:pt x="127000" y="211836"/>
                  </a:lnTo>
                  <a:lnTo>
                    <a:pt x="190500" y="211836"/>
                  </a:lnTo>
                  <a:close/>
                </a:path>
                <a:path w="8115300" h="622935">
                  <a:moveTo>
                    <a:pt x="751332" y="220980"/>
                  </a:moveTo>
                  <a:lnTo>
                    <a:pt x="735457" y="189230"/>
                  </a:lnTo>
                  <a:lnTo>
                    <a:pt x="656082" y="30480"/>
                  </a:lnTo>
                  <a:lnTo>
                    <a:pt x="560832" y="220980"/>
                  </a:lnTo>
                  <a:lnTo>
                    <a:pt x="624332" y="220980"/>
                  </a:lnTo>
                  <a:lnTo>
                    <a:pt x="624332" y="607568"/>
                  </a:lnTo>
                  <a:lnTo>
                    <a:pt x="687832" y="607568"/>
                  </a:lnTo>
                  <a:lnTo>
                    <a:pt x="687832" y="220980"/>
                  </a:lnTo>
                  <a:lnTo>
                    <a:pt x="751332" y="220980"/>
                  </a:lnTo>
                  <a:close/>
                </a:path>
                <a:path w="8115300" h="622935">
                  <a:moveTo>
                    <a:pt x="1324356" y="227076"/>
                  </a:moveTo>
                  <a:lnTo>
                    <a:pt x="1308481" y="195326"/>
                  </a:lnTo>
                  <a:lnTo>
                    <a:pt x="1229106" y="36576"/>
                  </a:lnTo>
                  <a:lnTo>
                    <a:pt x="1133856" y="227076"/>
                  </a:lnTo>
                  <a:lnTo>
                    <a:pt x="1197356" y="227076"/>
                  </a:lnTo>
                  <a:lnTo>
                    <a:pt x="1197356" y="613664"/>
                  </a:lnTo>
                  <a:lnTo>
                    <a:pt x="1260856" y="613664"/>
                  </a:lnTo>
                  <a:lnTo>
                    <a:pt x="1260856" y="227076"/>
                  </a:lnTo>
                  <a:lnTo>
                    <a:pt x="1324356" y="227076"/>
                  </a:lnTo>
                  <a:close/>
                </a:path>
                <a:path w="8115300" h="622935">
                  <a:moveTo>
                    <a:pt x="1885188" y="236220"/>
                  </a:moveTo>
                  <a:lnTo>
                    <a:pt x="1869313" y="204470"/>
                  </a:lnTo>
                  <a:lnTo>
                    <a:pt x="1789938" y="45720"/>
                  </a:lnTo>
                  <a:lnTo>
                    <a:pt x="1694688" y="236220"/>
                  </a:lnTo>
                  <a:lnTo>
                    <a:pt x="1758188" y="236220"/>
                  </a:lnTo>
                  <a:lnTo>
                    <a:pt x="1758188" y="622808"/>
                  </a:lnTo>
                  <a:lnTo>
                    <a:pt x="1821688" y="622808"/>
                  </a:lnTo>
                  <a:lnTo>
                    <a:pt x="1821688" y="236220"/>
                  </a:lnTo>
                  <a:lnTo>
                    <a:pt x="1885188" y="236220"/>
                  </a:lnTo>
                  <a:close/>
                </a:path>
                <a:path w="8115300" h="622935">
                  <a:moveTo>
                    <a:pt x="2458212" y="220980"/>
                  </a:moveTo>
                  <a:lnTo>
                    <a:pt x="2442337" y="189230"/>
                  </a:lnTo>
                  <a:lnTo>
                    <a:pt x="2362962" y="30480"/>
                  </a:lnTo>
                  <a:lnTo>
                    <a:pt x="2267712" y="220980"/>
                  </a:lnTo>
                  <a:lnTo>
                    <a:pt x="2331212" y="220980"/>
                  </a:lnTo>
                  <a:lnTo>
                    <a:pt x="2331212" y="607568"/>
                  </a:lnTo>
                  <a:lnTo>
                    <a:pt x="2394712" y="607568"/>
                  </a:lnTo>
                  <a:lnTo>
                    <a:pt x="2394712" y="220980"/>
                  </a:lnTo>
                  <a:lnTo>
                    <a:pt x="2458212" y="220980"/>
                  </a:lnTo>
                  <a:close/>
                </a:path>
                <a:path w="8115300" h="622935">
                  <a:moveTo>
                    <a:pt x="3019044" y="227076"/>
                  </a:moveTo>
                  <a:lnTo>
                    <a:pt x="3003169" y="195326"/>
                  </a:lnTo>
                  <a:lnTo>
                    <a:pt x="2923794" y="36576"/>
                  </a:lnTo>
                  <a:lnTo>
                    <a:pt x="2828544" y="227076"/>
                  </a:lnTo>
                  <a:lnTo>
                    <a:pt x="2892044" y="227076"/>
                  </a:lnTo>
                  <a:lnTo>
                    <a:pt x="2892044" y="613664"/>
                  </a:lnTo>
                  <a:lnTo>
                    <a:pt x="2955544" y="613664"/>
                  </a:lnTo>
                  <a:lnTo>
                    <a:pt x="2955544" y="227076"/>
                  </a:lnTo>
                  <a:lnTo>
                    <a:pt x="3019044" y="227076"/>
                  </a:lnTo>
                  <a:close/>
                </a:path>
                <a:path w="8115300" h="622935">
                  <a:moveTo>
                    <a:pt x="3595116" y="199644"/>
                  </a:moveTo>
                  <a:lnTo>
                    <a:pt x="3579241" y="167894"/>
                  </a:lnTo>
                  <a:lnTo>
                    <a:pt x="3499866" y="9144"/>
                  </a:lnTo>
                  <a:lnTo>
                    <a:pt x="3404616" y="199644"/>
                  </a:lnTo>
                  <a:lnTo>
                    <a:pt x="3468116" y="199644"/>
                  </a:lnTo>
                  <a:lnTo>
                    <a:pt x="3468116" y="586232"/>
                  </a:lnTo>
                  <a:lnTo>
                    <a:pt x="3531616" y="586232"/>
                  </a:lnTo>
                  <a:lnTo>
                    <a:pt x="3531616" y="199644"/>
                  </a:lnTo>
                  <a:lnTo>
                    <a:pt x="3595116" y="199644"/>
                  </a:lnTo>
                  <a:close/>
                </a:path>
                <a:path w="8115300" h="622935">
                  <a:moveTo>
                    <a:pt x="4155948" y="205740"/>
                  </a:moveTo>
                  <a:lnTo>
                    <a:pt x="4140073" y="173990"/>
                  </a:lnTo>
                  <a:lnTo>
                    <a:pt x="4060698" y="15240"/>
                  </a:lnTo>
                  <a:lnTo>
                    <a:pt x="3965448" y="205740"/>
                  </a:lnTo>
                  <a:lnTo>
                    <a:pt x="4028948" y="205740"/>
                  </a:lnTo>
                  <a:lnTo>
                    <a:pt x="4028948" y="592328"/>
                  </a:lnTo>
                  <a:lnTo>
                    <a:pt x="4092448" y="592328"/>
                  </a:lnTo>
                  <a:lnTo>
                    <a:pt x="4092448" y="205740"/>
                  </a:lnTo>
                  <a:lnTo>
                    <a:pt x="4155948" y="205740"/>
                  </a:lnTo>
                  <a:close/>
                </a:path>
                <a:path w="8115300" h="622935">
                  <a:moveTo>
                    <a:pt x="4728959" y="190500"/>
                  </a:moveTo>
                  <a:lnTo>
                    <a:pt x="4713084" y="158750"/>
                  </a:lnTo>
                  <a:lnTo>
                    <a:pt x="4633722" y="0"/>
                  </a:lnTo>
                  <a:lnTo>
                    <a:pt x="4538472" y="190500"/>
                  </a:lnTo>
                  <a:lnTo>
                    <a:pt x="4601972" y="190500"/>
                  </a:lnTo>
                  <a:lnTo>
                    <a:pt x="4601972" y="577088"/>
                  </a:lnTo>
                  <a:lnTo>
                    <a:pt x="4665472" y="577088"/>
                  </a:lnTo>
                  <a:lnTo>
                    <a:pt x="4665472" y="190500"/>
                  </a:lnTo>
                  <a:lnTo>
                    <a:pt x="4728959" y="190500"/>
                  </a:lnTo>
                  <a:close/>
                </a:path>
                <a:path w="8115300" h="622935">
                  <a:moveTo>
                    <a:pt x="5289804" y="199644"/>
                  </a:moveTo>
                  <a:lnTo>
                    <a:pt x="5273929" y="167894"/>
                  </a:lnTo>
                  <a:lnTo>
                    <a:pt x="5194554" y="9144"/>
                  </a:lnTo>
                  <a:lnTo>
                    <a:pt x="5099304" y="199644"/>
                  </a:lnTo>
                  <a:lnTo>
                    <a:pt x="5162804" y="199644"/>
                  </a:lnTo>
                  <a:lnTo>
                    <a:pt x="5162804" y="586232"/>
                  </a:lnTo>
                  <a:lnTo>
                    <a:pt x="5226304" y="586232"/>
                  </a:lnTo>
                  <a:lnTo>
                    <a:pt x="5226304" y="199644"/>
                  </a:lnTo>
                  <a:lnTo>
                    <a:pt x="5289804" y="199644"/>
                  </a:lnTo>
                  <a:close/>
                </a:path>
                <a:path w="8115300" h="622935">
                  <a:moveTo>
                    <a:pt x="5862828" y="211836"/>
                  </a:moveTo>
                  <a:lnTo>
                    <a:pt x="5846953" y="180086"/>
                  </a:lnTo>
                  <a:lnTo>
                    <a:pt x="5767578" y="21336"/>
                  </a:lnTo>
                  <a:lnTo>
                    <a:pt x="5672328" y="211836"/>
                  </a:lnTo>
                  <a:lnTo>
                    <a:pt x="5735828" y="211836"/>
                  </a:lnTo>
                  <a:lnTo>
                    <a:pt x="5735828" y="598424"/>
                  </a:lnTo>
                  <a:lnTo>
                    <a:pt x="5799328" y="598424"/>
                  </a:lnTo>
                  <a:lnTo>
                    <a:pt x="5799328" y="211836"/>
                  </a:lnTo>
                  <a:lnTo>
                    <a:pt x="5862828" y="211836"/>
                  </a:lnTo>
                  <a:close/>
                </a:path>
                <a:path w="8115300" h="622935">
                  <a:moveTo>
                    <a:pt x="6423660" y="220980"/>
                  </a:moveTo>
                  <a:lnTo>
                    <a:pt x="6407785" y="189230"/>
                  </a:lnTo>
                  <a:lnTo>
                    <a:pt x="6328410" y="30480"/>
                  </a:lnTo>
                  <a:lnTo>
                    <a:pt x="6233160" y="220980"/>
                  </a:lnTo>
                  <a:lnTo>
                    <a:pt x="6296660" y="220980"/>
                  </a:lnTo>
                  <a:lnTo>
                    <a:pt x="6296660" y="607568"/>
                  </a:lnTo>
                  <a:lnTo>
                    <a:pt x="6360160" y="607568"/>
                  </a:lnTo>
                  <a:lnTo>
                    <a:pt x="6360160" y="220980"/>
                  </a:lnTo>
                  <a:lnTo>
                    <a:pt x="6423660" y="220980"/>
                  </a:lnTo>
                  <a:close/>
                </a:path>
                <a:path w="8115300" h="622935">
                  <a:moveTo>
                    <a:pt x="6996684" y="205740"/>
                  </a:moveTo>
                  <a:lnTo>
                    <a:pt x="6980809" y="173990"/>
                  </a:lnTo>
                  <a:lnTo>
                    <a:pt x="6901434" y="15240"/>
                  </a:lnTo>
                  <a:lnTo>
                    <a:pt x="6806184" y="205740"/>
                  </a:lnTo>
                  <a:lnTo>
                    <a:pt x="6869684" y="205740"/>
                  </a:lnTo>
                  <a:lnTo>
                    <a:pt x="6869684" y="592328"/>
                  </a:lnTo>
                  <a:lnTo>
                    <a:pt x="6933184" y="592328"/>
                  </a:lnTo>
                  <a:lnTo>
                    <a:pt x="6933184" y="205740"/>
                  </a:lnTo>
                  <a:lnTo>
                    <a:pt x="6996684" y="205740"/>
                  </a:lnTo>
                  <a:close/>
                </a:path>
                <a:path w="8115300" h="622935">
                  <a:moveTo>
                    <a:pt x="7557516" y="211836"/>
                  </a:moveTo>
                  <a:lnTo>
                    <a:pt x="7541641" y="180086"/>
                  </a:lnTo>
                  <a:lnTo>
                    <a:pt x="7462266" y="21336"/>
                  </a:lnTo>
                  <a:lnTo>
                    <a:pt x="7367016" y="211836"/>
                  </a:lnTo>
                  <a:lnTo>
                    <a:pt x="7430516" y="211836"/>
                  </a:lnTo>
                  <a:lnTo>
                    <a:pt x="7430516" y="598424"/>
                  </a:lnTo>
                  <a:lnTo>
                    <a:pt x="7494016" y="598424"/>
                  </a:lnTo>
                  <a:lnTo>
                    <a:pt x="7494016" y="211836"/>
                  </a:lnTo>
                  <a:lnTo>
                    <a:pt x="7557516" y="211836"/>
                  </a:lnTo>
                  <a:close/>
                </a:path>
                <a:path w="8115300" h="622935">
                  <a:moveTo>
                    <a:pt x="8115300" y="190500"/>
                  </a:moveTo>
                  <a:lnTo>
                    <a:pt x="8099425" y="158750"/>
                  </a:lnTo>
                  <a:lnTo>
                    <a:pt x="8020050" y="0"/>
                  </a:lnTo>
                  <a:lnTo>
                    <a:pt x="7924800" y="190500"/>
                  </a:lnTo>
                  <a:lnTo>
                    <a:pt x="7988300" y="190500"/>
                  </a:lnTo>
                  <a:lnTo>
                    <a:pt x="7988300" y="577088"/>
                  </a:lnTo>
                  <a:lnTo>
                    <a:pt x="8051800" y="577088"/>
                  </a:lnTo>
                  <a:lnTo>
                    <a:pt x="8051800" y="190500"/>
                  </a:lnTo>
                  <a:lnTo>
                    <a:pt x="8115300" y="1905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59130" y="847852"/>
            <a:ext cx="9204960" cy="627380"/>
            <a:chOff x="659130" y="847852"/>
            <a:chExt cx="9204960" cy="627380"/>
          </a:xfrm>
        </p:grpSpPr>
        <p:sp>
          <p:nvSpPr>
            <p:cNvPr id="29" name="object 29"/>
            <p:cNvSpPr/>
            <p:nvPr/>
          </p:nvSpPr>
          <p:spPr>
            <a:xfrm>
              <a:off x="754380" y="873252"/>
              <a:ext cx="9109710" cy="577215"/>
            </a:xfrm>
            <a:custGeom>
              <a:avLst/>
              <a:gdLst/>
              <a:ahLst/>
              <a:cxnLst/>
              <a:rect l="l" t="t" r="r" b="b"/>
              <a:pathLst>
                <a:path w="9109710" h="577215">
                  <a:moveTo>
                    <a:pt x="0" y="577088"/>
                  </a:moveTo>
                  <a:lnTo>
                    <a:pt x="0" y="0"/>
                  </a:lnTo>
                </a:path>
                <a:path w="9109710" h="577215">
                  <a:moveTo>
                    <a:pt x="4245864" y="577088"/>
                  </a:moveTo>
                  <a:lnTo>
                    <a:pt x="4245864" y="0"/>
                  </a:lnTo>
                </a:path>
                <a:path w="9109710" h="577215">
                  <a:moveTo>
                    <a:pt x="0" y="0"/>
                  </a:moveTo>
                  <a:lnTo>
                    <a:pt x="4246372" y="0"/>
                  </a:lnTo>
                </a:path>
                <a:path w="9109710" h="577215">
                  <a:moveTo>
                    <a:pt x="4245864" y="576072"/>
                  </a:moveTo>
                  <a:lnTo>
                    <a:pt x="8492236" y="576072"/>
                  </a:lnTo>
                </a:path>
                <a:path w="9109710" h="577215">
                  <a:moveTo>
                    <a:pt x="8491728" y="577088"/>
                  </a:moveTo>
                  <a:lnTo>
                    <a:pt x="8491728" y="0"/>
                  </a:lnTo>
                </a:path>
                <a:path w="9109710" h="577215">
                  <a:moveTo>
                    <a:pt x="8491728" y="0"/>
                  </a:moveTo>
                  <a:lnTo>
                    <a:pt x="8775827" y="0"/>
                  </a:lnTo>
                </a:path>
                <a:path w="9109710" h="577215">
                  <a:moveTo>
                    <a:pt x="8775192" y="0"/>
                  </a:moveTo>
                  <a:lnTo>
                    <a:pt x="9109202" y="0"/>
                  </a:lnTo>
                </a:path>
              </a:pathLst>
            </a:custGeom>
            <a:ln w="508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9130" y="867155"/>
              <a:ext cx="8691880" cy="583565"/>
            </a:xfrm>
            <a:custGeom>
              <a:avLst/>
              <a:gdLst/>
              <a:ahLst/>
              <a:cxnLst/>
              <a:rect l="l" t="t" r="r" b="b"/>
              <a:pathLst>
                <a:path w="8691880" h="583565">
                  <a:moveTo>
                    <a:pt x="190500" y="196596"/>
                  </a:moveTo>
                  <a:lnTo>
                    <a:pt x="174625" y="164846"/>
                  </a:lnTo>
                  <a:lnTo>
                    <a:pt x="95250" y="6096"/>
                  </a:lnTo>
                  <a:lnTo>
                    <a:pt x="0" y="196596"/>
                  </a:lnTo>
                  <a:lnTo>
                    <a:pt x="63500" y="196596"/>
                  </a:lnTo>
                  <a:lnTo>
                    <a:pt x="63500" y="583184"/>
                  </a:lnTo>
                  <a:lnTo>
                    <a:pt x="127000" y="583184"/>
                  </a:lnTo>
                  <a:lnTo>
                    <a:pt x="127000" y="196596"/>
                  </a:lnTo>
                  <a:lnTo>
                    <a:pt x="190500" y="196596"/>
                  </a:lnTo>
                  <a:close/>
                </a:path>
                <a:path w="8691880" h="583565">
                  <a:moveTo>
                    <a:pt x="8691372" y="190500"/>
                  </a:moveTo>
                  <a:lnTo>
                    <a:pt x="8675497" y="158750"/>
                  </a:lnTo>
                  <a:lnTo>
                    <a:pt x="8596122" y="0"/>
                  </a:lnTo>
                  <a:lnTo>
                    <a:pt x="8500872" y="190500"/>
                  </a:lnTo>
                  <a:lnTo>
                    <a:pt x="8564372" y="190500"/>
                  </a:lnTo>
                  <a:lnTo>
                    <a:pt x="8564372" y="577088"/>
                  </a:lnTo>
                  <a:lnTo>
                    <a:pt x="8627872" y="577088"/>
                  </a:lnTo>
                  <a:lnTo>
                    <a:pt x="8627872" y="190500"/>
                  </a:lnTo>
                  <a:lnTo>
                    <a:pt x="8691372" y="19050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0285603" y="1003553"/>
            <a:ext cx="779145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1800" b="1" spc="290" dirty="0">
                <a:solidFill>
                  <a:srgbClr val="00AFEF"/>
                </a:solidFill>
                <a:latin typeface="Cambria"/>
                <a:cs typeface="Cambria"/>
              </a:rPr>
              <a:t>RCLK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1800" b="1" spc="40" dirty="0">
                <a:solidFill>
                  <a:srgbClr val="00AF50"/>
                </a:solidFill>
                <a:latin typeface="Cambria"/>
                <a:cs typeface="Cambria"/>
              </a:rPr>
              <a:t>W</a:t>
            </a:r>
            <a:r>
              <a:rPr sz="1800" b="1" spc="355" dirty="0">
                <a:solidFill>
                  <a:srgbClr val="00AF50"/>
                </a:solidFill>
                <a:latin typeface="Cambria"/>
                <a:cs typeface="Cambria"/>
              </a:rPr>
              <a:t>C</a:t>
            </a:r>
            <a:r>
              <a:rPr sz="1800" b="1" spc="270" dirty="0">
                <a:solidFill>
                  <a:srgbClr val="00AF50"/>
                </a:solidFill>
                <a:latin typeface="Cambria"/>
                <a:cs typeface="Cambria"/>
              </a:rPr>
              <a:t>LK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18950" y="85090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57</a:t>
            </a:r>
            <a:endParaRPr sz="12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58563" y="3367151"/>
          <a:ext cx="2091055" cy="2926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362958" y="3420633"/>
          <a:ext cx="381000" cy="2836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809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0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437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323844" y="5990082"/>
            <a:ext cx="1075690" cy="190500"/>
          </a:xfrm>
          <a:custGeom>
            <a:avLst/>
            <a:gdLst/>
            <a:ahLst/>
            <a:cxnLst/>
            <a:rect l="l" t="t" r="r" b="b"/>
            <a:pathLst>
              <a:path w="1075689" h="190500">
                <a:moveTo>
                  <a:pt x="884808" y="0"/>
                </a:moveTo>
                <a:lnTo>
                  <a:pt x="884808" y="190500"/>
                </a:lnTo>
                <a:lnTo>
                  <a:pt x="1037208" y="114300"/>
                </a:lnTo>
                <a:lnTo>
                  <a:pt x="903858" y="114300"/>
                </a:lnTo>
                <a:lnTo>
                  <a:pt x="903858" y="76200"/>
                </a:lnTo>
                <a:lnTo>
                  <a:pt x="1037208" y="76200"/>
                </a:lnTo>
                <a:lnTo>
                  <a:pt x="884808" y="0"/>
                </a:lnTo>
                <a:close/>
              </a:path>
              <a:path w="1075689" h="190500">
                <a:moveTo>
                  <a:pt x="884808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884808" y="114300"/>
                </a:lnTo>
                <a:lnTo>
                  <a:pt x="884808" y="76200"/>
                </a:lnTo>
                <a:close/>
              </a:path>
              <a:path w="1075689" h="190500">
                <a:moveTo>
                  <a:pt x="1037208" y="76200"/>
                </a:moveTo>
                <a:lnTo>
                  <a:pt x="903858" y="76200"/>
                </a:lnTo>
                <a:lnTo>
                  <a:pt x="903858" y="114300"/>
                </a:lnTo>
                <a:lnTo>
                  <a:pt x="1037208" y="114300"/>
                </a:lnTo>
                <a:lnTo>
                  <a:pt x="1075308" y="95250"/>
                </a:lnTo>
                <a:lnTo>
                  <a:pt x="1037208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65619" y="5990082"/>
            <a:ext cx="1386205" cy="190500"/>
          </a:xfrm>
          <a:custGeom>
            <a:avLst/>
            <a:gdLst/>
            <a:ahLst/>
            <a:cxnLst/>
            <a:rect l="l" t="t" r="r" b="b"/>
            <a:pathLst>
              <a:path w="1386204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38620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386204" h="190500">
                <a:moveTo>
                  <a:pt x="13858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385824" y="114300"/>
                </a:lnTo>
                <a:lnTo>
                  <a:pt x="13858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54832" y="5902553"/>
            <a:ext cx="4260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5" dirty="0">
                <a:latin typeface="Cambria"/>
                <a:cs typeface="Cambria"/>
              </a:rPr>
              <a:t>WP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31834" y="5929680"/>
            <a:ext cx="384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60" dirty="0">
                <a:latin typeface="Cambria"/>
                <a:cs typeface="Cambria"/>
              </a:rPr>
              <a:t>RP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71905" y="2006092"/>
            <a:ext cx="9252585" cy="663575"/>
            <a:chOff x="771905" y="2006092"/>
            <a:chExt cx="9252585" cy="663575"/>
          </a:xfrm>
        </p:grpSpPr>
        <p:sp>
          <p:nvSpPr>
            <p:cNvPr id="10" name="object 10"/>
            <p:cNvSpPr/>
            <p:nvPr/>
          </p:nvSpPr>
          <p:spPr>
            <a:xfrm>
              <a:off x="867155" y="2068068"/>
              <a:ext cx="567690" cy="583565"/>
            </a:xfrm>
            <a:custGeom>
              <a:avLst/>
              <a:gdLst/>
              <a:ahLst/>
              <a:cxnLst/>
              <a:rect l="l" t="t" r="r" b="b"/>
              <a:pathLst>
                <a:path w="567690" h="583564">
                  <a:moveTo>
                    <a:pt x="0" y="583184"/>
                  </a:moveTo>
                  <a:lnTo>
                    <a:pt x="0" y="6096"/>
                  </a:lnTo>
                </a:path>
                <a:path w="567690" h="583564">
                  <a:moveTo>
                    <a:pt x="0" y="6096"/>
                  </a:moveTo>
                  <a:lnTo>
                    <a:pt x="284086" y="6096"/>
                  </a:lnTo>
                </a:path>
                <a:path w="567690" h="583564">
                  <a:moveTo>
                    <a:pt x="283463" y="583184"/>
                  </a:moveTo>
                  <a:lnTo>
                    <a:pt x="283463" y="6096"/>
                  </a:lnTo>
                </a:path>
                <a:path w="567690" h="583564">
                  <a:moveTo>
                    <a:pt x="283463" y="576072"/>
                  </a:moveTo>
                  <a:lnTo>
                    <a:pt x="567563" y="576072"/>
                  </a:lnTo>
                </a:path>
                <a:path w="567690" h="583564">
                  <a:moveTo>
                    <a:pt x="560832" y="577088"/>
                  </a:moveTo>
                  <a:lnTo>
                    <a:pt x="560832" y="0"/>
                  </a:lnTo>
                </a:path>
              </a:pathLst>
            </a:custGeom>
            <a:ln w="508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27987" y="2068068"/>
              <a:ext cx="567690" cy="577215"/>
            </a:xfrm>
            <a:custGeom>
              <a:avLst/>
              <a:gdLst/>
              <a:ahLst/>
              <a:cxnLst/>
              <a:rect l="l" t="t" r="r" b="b"/>
              <a:pathLst>
                <a:path w="567689" h="577214">
                  <a:moveTo>
                    <a:pt x="0" y="0"/>
                  </a:moveTo>
                  <a:lnTo>
                    <a:pt x="284099" y="0"/>
                  </a:lnTo>
                </a:path>
                <a:path w="567689" h="577214">
                  <a:moveTo>
                    <a:pt x="283463" y="577088"/>
                  </a:moveTo>
                  <a:lnTo>
                    <a:pt x="283463" y="0"/>
                  </a:lnTo>
                </a:path>
                <a:path w="567689" h="577214">
                  <a:moveTo>
                    <a:pt x="283463" y="569976"/>
                  </a:moveTo>
                  <a:lnTo>
                    <a:pt x="567563" y="569976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01011" y="2031492"/>
              <a:ext cx="7931150" cy="614045"/>
            </a:xfrm>
            <a:custGeom>
              <a:avLst/>
              <a:gdLst/>
              <a:ahLst/>
              <a:cxnLst/>
              <a:rect l="l" t="t" r="r" b="b"/>
              <a:pathLst>
                <a:path w="7931150" h="614044">
                  <a:moveTo>
                    <a:pt x="0" y="613663"/>
                  </a:moveTo>
                  <a:lnTo>
                    <a:pt x="0" y="36575"/>
                  </a:lnTo>
                </a:path>
                <a:path w="7931150" h="614044">
                  <a:moveTo>
                    <a:pt x="0" y="36575"/>
                  </a:moveTo>
                  <a:lnTo>
                    <a:pt x="284099" y="36575"/>
                  </a:lnTo>
                </a:path>
                <a:path w="7931150" h="614044">
                  <a:moveTo>
                    <a:pt x="283463" y="613663"/>
                  </a:moveTo>
                  <a:lnTo>
                    <a:pt x="283463" y="36575"/>
                  </a:lnTo>
                </a:path>
                <a:path w="7931150" h="614044">
                  <a:moveTo>
                    <a:pt x="283463" y="606552"/>
                  </a:moveTo>
                  <a:lnTo>
                    <a:pt x="567563" y="606552"/>
                  </a:lnTo>
                </a:path>
                <a:path w="7931150" h="614044">
                  <a:moveTo>
                    <a:pt x="560832" y="604520"/>
                  </a:moveTo>
                  <a:lnTo>
                    <a:pt x="560832" y="27432"/>
                  </a:lnTo>
                </a:path>
                <a:path w="7931150" h="614044">
                  <a:moveTo>
                    <a:pt x="560832" y="27432"/>
                  </a:moveTo>
                  <a:lnTo>
                    <a:pt x="844931" y="27432"/>
                  </a:lnTo>
                </a:path>
                <a:path w="7931150" h="614044">
                  <a:moveTo>
                    <a:pt x="844295" y="604520"/>
                  </a:moveTo>
                  <a:lnTo>
                    <a:pt x="844295" y="27432"/>
                  </a:lnTo>
                </a:path>
                <a:path w="7931150" h="614044">
                  <a:moveTo>
                    <a:pt x="844295" y="597408"/>
                  </a:moveTo>
                  <a:lnTo>
                    <a:pt x="1128395" y="597408"/>
                  </a:lnTo>
                </a:path>
                <a:path w="7931150" h="614044">
                  <a:moveTo>
                    <a:pt x="1133856" y="613663"/>
                  </a:moveTo>
                  <a:lnTo>
                    <a:pt x="1133856" y="36575"/>
                  </a:lnTo>
                </a:path>
                <a:path w="7931150" h="614044">
                  <a:moveTo>
                    <a:pt x="1133856" y="36575"/>
                  </a:moveTo>
                  <a:lnTo>
                    <a:pt x="1417954" y="36575"/>
                  </a:lnTo>
                </a:path>
                <a:path w="7931150" h="614044">
                  <a:moveTo>
                    <a:pt x="1417320" y="613663"/>
                  </a:moveTo>
                  <a:lnTo>
                    <a:pt x="1417320" y="36575"/>
                  </a:lnTo>
                </a:path>
                <a:path w="7931150" h="614044">
                  <a:moveTo>
                    <a:pt x="1417320" y="606552"/>
                  </a:moveTo>
                  <a:lnTo>
                    <a:pt x="1701418" y="606552"/>
                  </a:lnTo>
                </a:path>
                <a:path w="7931150" h="614044">
                  <a:moveTo>
                    <a:pt x="1694688" y="604520"/>
                  </a:moveTo>
                  <a:lnTo>
                    <a:pt x="1694688" y="27432"/>
                  </a:lnTo>
                </a:path>
                <a:path w="7931150" h="614044">
                  <a:moveTo>
                    <a:pt x="1694688" y="27432"/>
                  </a:moveTo>
                  <a:lnTo>
                    <a:pt x="1978787" y="27432"/>
                  </a:lnTo>
                </a:path>
                <a:path w="7931150" h="614044">
                  <a:moveTo>
                    <a:pt x="1978152" y="604520"/>
                  </a:moveTo>
                  <a:lnTo>
                    <a:pt x="1978152" y="27432"/>
                  </a:lnTo>
                </a:path>
                <a:path w="7931150" h="614044">
                  <a:moveTo>
                    <a:pt x="1978152" y="597408"/>
                  </a:moveTo>
                  <a:lnTo>
                    <a:pt x="2262251" y="597408"/>
                  </a:lnTo>
                </a:path>
                <a:path w="7931150" h="614044">
                  <a:moveTo>
                    <a:pt x="2267712" y="604520"/>
                  </a:moveTo>
                  <a:lnTo>
                    <a:pt x="2267712" y="27432"/>
                  </a:lnTo>
                </a:path>
                <a:path w="7931150" h="614044">
                  <a:moveTo>
                    <a:pt x="2267712" y="27432"/>
                  </a:moveTo>
                  <a:lnTo>
                    <a:pt x="2551811" y="27432"/>
                  </a:lnTo>
                </a:path>
                <a:path w="7931150" h="614044">
                  <a:moveTo>
                    <a:pt x="2551176" y="604520"/>
                  </a:moveTo>
                  <a:lnTo>
                    <a:pt x="2551176" y="27432"/>
                  </a:lnTo>
                </a:path>
                <a:path w="7931150" h="614044">
                  <a:moveTo>
                    <a:pt x="2551176" y="597408"/>
                  </a:moveTo>
                  <a:lnTo>
                    <a:pt x="2835275" y="597408"/>
                  </a:lnTo>
                </a:path>
                <a:path w="7931150" h="614044">
                  <a:moveTo>
                    <a:pt x="2828543" y="598424"/>
                  </a:moveTo>
                  <a:lnTo>
                    <a:pt x="2828543" y="21336"/>
                  </a:lnTo>
                </a:path>
                <a:path w="7931150" h="614044">
                  <a:moveTo>
                    <a:pt x="2828543" y="21336"/>
                  </a:moveTo>
                  <a:lnTo>
                    <a:pt x="3112642" y="21336"/>
                  </a:lnTo>
                </a:path>
                <a:path w="7931150" h="614044">
                  <a:moveTo>
                    <a:pt x="3112008" y="598424"/>
                  </a:moveTo>
                  <a:lnTo>
                    <a:pt x="3112008" y="21336"/>
                  </a:lnTo>
                </a:path>
                <a:path w="7931150" h="614044">
                  <a:moveTo>
                    <a:pt x="3112008" y="591312"/>
                  </a:moveTo>
                  <a:lnTo>
                    <a:pt x="3396107" y="591312"/>
                  </a:lnTo>
                </a:path>
                <a:path w="7931150" h="614044">
                  <a:moveTo>
                    <a:pt x="3398520" y="598424"/>
                  </a:moveTo>
                  <a:lnTo>
                    <a:pt x="3398520" y="21336"/>
                  </a:lnTo>
                </a:path>
                <a:path w="7931150" h="614044">
                  <a:moveTo>
                    <a:pt x="3398520" y="21336"/>
                  </a:moveTo>
                  <a:lnTo>
                    <a:pt x="3682618" y="21336"/>
                  </a:lnTo>
                </a:path>
                <a:path w="7931150" h="614044">
                  <a:moveTo>
                    <a:pt x="3681984" y="598424"/>
                  </a:moveTo>
                  <a:lnTo>
                    <a:pt x="3681984" y="21336"/>
                  </a:lnTo>
                </a:path>
                <a:path w="7931150" h="614044">
                  <a:moveTo>
                    <a:pt x="3681984" y="591312"/>
                  </a:moveTo>
                  <a:lnTo>
                    <a:pt x="3966083" y="591312"/>
                  </a:lnTo>
                </a:path>
                <a:path w="7931150" h="614044">
                  <a:moveTo>
                    <a:pt x="3959352" y="592328"/>
                  </a:moveTo>
                  <a:lnTo>
                    <a:pt x="3959352" y="15240"/>
                  </a:lnTo>
                </a:path>
                <a:path w="7931150" h="614044">
                  <a:moveTo>
                    <a:pt x="3959352" y="15240"/>
                  </a:moveTo>
                  <a:lnTo>
                    <a:pt x="4243451" y="15240"/>
                  </a:lnTo>
                </a:path>
                <a:path w="7931150" h="614044">
                  <a:moveTo>
                    <a:pt x="4242816" y="592328"/>
                  </a:moveTo>
                  <a:lnTo>
                    <a:pt x="4242816" y="15240"/>
                  </a:lnTo>
                </a:path>
                <a:path w="7931150" h="614044">
                  <a:moveTo>
                    <a:pt x="4242816" y="582168"/>
                  </a:moveTo>
                  <a:lnTo>
                    <a:pt x="4526915" y="582168"/>
                  </a:lnTo>
                </a:path>
                <a:path w="7931150" h="614044">
                  <a:moveTo>
                    <a:pt x="4532376" y="592328"/>
                  </a:moveTo>
                  <a:lnTo>
                    <a:pt x="4532376" y="15240"/>
                  </a:lnTo>
                </a:path>
                <a:path w="7931150" h="614044">
                  <a:moveTo>
                    <a:pt x="4532376" y="15240"/>
                  </a:moveTo>
                  <a:lnTo>
                    <a:pt x="4816474" y="15240"/>
                  </a:lnTo>
                </a:path>
                <a:path w="7931150" h="614044">
                  <a:moveTo>
                    <a:pt x="4815840" y="592328"/>
                  </a:moveTo>
                  <a:lnTo>
                    <a:pt x="4815840" y="15240"/>
                  </a:lnTo>
                </a:path>
                <a:path w="7931150" h="614044">
                  <a:moveTo>
                    <a:pt x="4815840" y="582168"/>
                  </a:moveTo>
                  <a:lnTo>
                    <a:pt x="5099939" y="582168"/>
                  </a:lnTo>
                </a:path>
                <a:path w="7931150" h="614044">
                  <a:moveTo>
                    <a:pt x="5093208" y="583184"/>
                  </a:moveTo>
                  <a:lnTo>
                    <a:pt x="5093208" y="6096"/>
                  </a:lnTo>
                </a:path>
                <a:path w="7931150" h="614044">
                  <a:moveTo>
                    <a:pt x="5093208" y="6096"/>
                  </a:moveTo>
                  <a:lnTo>
                    <a:pt x="5377307" y="6096"/>
                  </a:lnTo>
                </a:path>
                <a:path w="7931150" h="614044">
                  <a:moveTo>
                    <a:pt x="5376671" y="583184"/>
                  </a:moveTo>
                  <a:lnTo>
                    <a:pt x="5376671" y="6096"/>
                  </a:lnTo>
                </a:path>
                <a:path w="7931150" h="614044">
                  <a:moveTo>
                    <a:pt x="5376671" y="576072"/>
                  </a:moveTo>
                  <a:lnTo>
                    <a:pt x="5660770" y="576072"/>
                  </a:lnTo>
                </a:path>
                <a:path w="7931150" h="614044">
                  <a:moveTo>
                    <a:pt x="5666232" y="592328"/>
                  </a:moveTo>
                  <a:lnTo>
                    <a:pt x="5666232" y="15240"/>
                  </a:lnTo>
                </a:path>
                <a:path w="7931150" h="614044">
                  <a:moveTo>
                    <a:pt x="5666232" y="15240"/>
                  </a:moveTo>
                  <a:lnTo>
                    <a:pt x="5950331" y="15240"/>
                  </a:lnTo>
                </a:path>
                <a:path w="7931150" h="614044">
                  <a:moveTo>
                    <a:pt x="5949695" y="592328"/>
                  </a:moveTo>
                  <a:lnTo>
                    <a:pt x="5949695" y="15240"/>
                  </a:lnTo>
                </a:path>
                <a:path w="7931150" h="614044">
                  <a:moveTo>
                    <a:pt x="5949695" y="582168"/>
                  </a:moveTo>
                  <a:lnTo>
                    <a:pt x="6233795" y="582168"/>
                  </a:lnTo>
                </a:path>
                <a:path w="7931150" h="614044">
                  <a:moveTo>
                    <a:pt x="6227064" y="583184"/>
                  </a:moveTo>
                  <a:lnTo>
                    <a:pt x="6227064" y="6096"/>
                  </a:lnTo>
                </a:path>
                <a:path w="7931150" h="614044">
                  <a:moveTo>
                    <a:pt x="6227064" y="6096"/>
                  </a:moveTo>
                  <a:lnTo>
                    <a:pt x="6511163" y="6096"/>
                  </a:lnTo>
                </a:path>
                <a:path w="7931150" h="614044">
                  <a:moveTo>
                    <a:pt x="6510528" y="583184"/>
                  </a:moveTo>
                  <a:lnTo>
                    <a:pt x="6510528" y="6096"/>
                  </a:lnTo>
                </a:path>
                <a:path w="7931150" h="614044">
                  <a:moveTo>
                    <a:pt x="6510528" y="576072"/>
                  </a:moveTo>
                  <a:lnTo>
                    <a:pt x="6794627" y="576072"/>
                  </a:lnTo>
                </a:path>
                <a:path w="7931150" h="614044">
                  <a:moveTo>
                    <a:pt x="6800088" y="583184"/>
                  </a:moveTo>
                  <a:lnTo>
                    <a:pt x="6800088" y="6096"/>
                  </a:lnTo>
                </a:path>
                <a:path w="7931150" h="614044">
                  <a:moveTo>
                    <a:pt x="6800088" y="6096"/>
                  </a:moveTo>
                  <a:lnTo>
                    <a:pt x="7084186" y="6096"/>
                  </a:lnTo>
                </a:path>
                <a:path w="7931150" h="614044">
                  <a:moveTo>
                    <a:pt x="7083552" y="583184"/>
                  </a:moveTo>
                  <a:lnTo>
                    <a:pt x="7083552" y="6096"/>
                  </a:lnTo>
                </a:path>
                <a:path w="7931150" h="614044">
                  <a:moveTo>
                    <a:pt x="7083552" y="576072"/>
                  </a:moveTo>
                  <a:lnTo>
                    <a:pt x="7367651" y="576072"/>
                  </a:lnTo>
                </a:path>
                <a:path w="7931150" h="614044">
                  <a:moveTo>
                    <a:pt x="7360919" y="577088"/>
                  </a:moveTo>
                  <a:lnTo>
                    <a:pt x="7360919" y="0"/>
                  </a:lnTo>
                </a:path>
                <a:path w="7931150" h="614044">
                  <a:moveTo>
                    <a:pt x="7360919" y="0"/>
                  </a:moveTo>
                  <a:lnTo>
                    <a:pt x="7645019" y="0"/>
                  </a:lnTo>
                </a:path>
                <a:path w="7931150" h="614044">
                  <a:moveTo>
                    <a:pt x="7644384" y="577088"/>
                  </a:moveTo>
                  <a:lnTo>
                    <a:pt x="7644384" y="0"/>
                  </a:lnTo>
                </a:path>
                <a:path w="7931150" h="614044">
                  <a:moveTo>
                    <a:pt x="7644384" y="569976"/>
                  </a:moveTo>
                  <a:lnTo>
                    <a:pt x="7928483" y="569976"/>
                  </a:lnTo>
                </a:path>
                <a:path w="7931150" h="614044">
                  <a:moveTo>
                    <a:pt x="7930896" y="577088"/>
                  </a:moveTo>
                  <a:lnTo>
                    <a:pt x="7930896" y="0"/>
                  </a:lnTo>
                </a:path>
              </a:pathLst>
            </a:custGeom>
            <a:ln w="508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1905" y="2052828"/>
              <a:ext cx="190500" cy="577215"/>
            </a:xfrm>
            <a:custGeom>
              <a:avLst/>
              <a:gdLst/>
              <a:ahLst/>
              <a:cxnLst/>
              <a:rect l="l" t="t" r="r" b="b"/>
              <a:pathLst>
                <a:path w="190500" h="577214">
                  <a:moveTo>
                    <a:pt x="127000" y="158750"/>
                  </a:moveTo>
                  <a:lnTo>
                    <a:pt x="63500" y="158750"/>
                  </a:lnTo>
                  <a:lnTo>
                    <a:pt x="63500" y="577088"/>
                  </a:lnTo>
                  <a:lnTo>
                    <a:pt x="127000" y="577088"/>
                  </a:lnTo>
                  <a:lnTo>
                    <a:pt x="127000" y="158750"/>
                  </a:lnTo>
                  <a:close/>
                </a:path>
                <a:path w="190500" h="577214">
                  <a:moveTo>
                    <a:pt x="95250" y="0"/>
                  </a:moveTo>
                  <a:lnTo>
                    <a:pt x="0" y="190500"/>
                  </a:lnTo>
                  <a:lnTo>
                    <a:pt x="63500" y="190500"/>
                  </a:lnTo>
                  <a:lnTo>
                    <a:pt x="63500" y="158750"/>
                  </a:lnTo>
                  <a:lnTo>
                    <a:pt x="174625" y="158750"/>
                  </a:lnTo>
                  <a:lnTo>
                    <a:pt x="95250" y="0"/>
                  </a:lnTo>
                  <a:close/>
                </a:path>
                <a:path w="190500" h="577214">
                  <a:moveTo>
                    <a:pt x="174625" y="158750"/>
                  </a:moveTo>
                  <a:lnTo>
                    <a:pt x="127000" y="158750"/>
                  </a:lnTo>
                  <a:lnTo>
                    <a:pt x="127000" y="190500"/>
                  </a:lnTo>
                  <a:lnTo>
                    <a:pt x="190500" y="190500"/>
                  </a:lnTo>
                  <a:lnTo>
                    <a:pt x="174625" y="15875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32737" y="2058924"/>
              <a:ext cx="190500" cy="577215"/>
            </a:xfrm>
            <a:custGeom>
              <a:avLst/>
              <a:gdLst/>
              <a:ahLst/>
              <a:cxnLst/>
              <a:rect l="l" t="t" r="r" b="b"/>
              <a:pathLst>
                <a:path w="190500" h="577214">
                  <a:moveTo>
                    <a:pt x="127000" y="158750"/>
                  </a:moveTo>
                  <a:lnTo>
                    <a:pt x="63500" y="158750"/>
                  </a:lnTo>
                  <a:lnTo>
                    <a:pt x="63500" y="577088"/>
                  </a:lnTo>
                  <a:lnTo>
                    <a:pt x="127000" y="577088"/>
                  </a:lnTo>
                  <a:lnTo>
                    <a:pt x="127000" y="158750"/>
                  </a:lnTo>
                  <a:close/>
                </a:path>
                <a:path w="190500" h="577214">
                  <a:moveTo>
                    <a:pt x="95250" y="0"/>
                  </a:moveTo>
                  <a:lnTo>
                    <a:pt x="0" y="190500"/>
                  </a:lnTo>
                  <a:lnTo>
                    <a:pt x="63500" y="190500"/>
                  </a:lnTo>
                  <a:lnTo>
                    <a:pt x="63500" y="158750"/>
                  </a:lnTo>
                  <a:lnTo>
                    <a:pt x="174625" y="158750"/>
                  </a:lnTo>
                  <a:lnTo>
                    <a:pt x="95250" y="0"/>
                  </a:lnTo>
                  <a:close/>
                </a:path>
                <a:path w="190500" h="577214">
                  <a:moveTo>
                    <a:pt x="174625" y="158750"/>
                  </a:moveTo>
                  <a:lnTo>
                    <a:pt x="127000" y="158750"/>
                  </a:lnTo>
                  <a:lnTo>
                    <a:pt x="127000" y="190500"/>
                  </a:lnTo>
                  <a:lnTo>
                    <a:pt x="190500" y="190500"/>
                  </a:lnTo>
                  <a:lnTo>
                    <a:pt x="174625" y="158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05762" y="2022347"/>
              <a:ext cx="8118475" cy="622935"/>
            </a:xfrm>
            <a:custGeom>
              <a:avLst/>
              <a:gdLst/>
              <a:ahLst/>
              <a:cxnLst/>
              <a:rect l="l" t="t" r="r" b="b"/>
              <a:pathLst>
                <a:path w="8118475" h="622935">
                  <a:moveTo>
                    <a:pt x="190500" y="214884"/>
                  </a:moveTo>
                  <a:lnTo>
                    <a:pt x="174625" y="183134"/>
                  </a:lnTo>
                  <a:lnTo>
                    <a:pt x="95250" y="24384"/>
                  </a:lnTo>
                  <a:lnTo>
                    <a:pt x="0" y="214884"/>
                  </a:lnTo>
                  <a:lnTo>
                    <a:pt x="63500" y="214884"/>
                  </a:lnTo>
                  <a:lnTo>
                    <a:pt x="63500" y="601472"/>
                  </a:lnTo>
                  <a:lnTo>
                    <a:pt x="127000" y="601472"/>
                  </a:lnTo>
                  <a:lnTo>
                    <a:pt x="127000" y="214884"/>
                  </a:lnTo>
                  <a:lnTo>
                    <a:pt x="190500" y="214884"/>
                  </a:lnTo>
                  <a:close/>
                </a:path>
                <a:path w="8118475" h="622935">
                  <a:moveTo>
                    <a:pt x="751332" y="220980"/>
                  </a:moveTo>
                  <a:lnTo>
                    <a:pt x="735457" y="189230"/>
                  </a:lnTo>
                  <a:lnTo>
                    <a:pt x="656082" y="30480"/>
                  </a:lnTo>
                  <a:lnTo>
                    <a:pt x="560832" y="220980"/>
                  </a:lnTo>
                  <a:lnTo>
                    <a:pt x="624332" y="220980"/>
                  </a:lnTo>
                  <a:lnTo>
                    <a:pt x="624332" y="607568"/>
                  </a:lnTo>
                  <a:lnTo>
                    <a:pt x="687832" y="607568"/>
                  </a:lnTo>
                  <a:lnTo>
                    <a:pt x="687832" y="220980"/>
                  </a:lnTo>
                  <a:lnTo>
                    <a:pt x="751332" y="220980"/>
                  </a:lnTo>
                  <a:close/>
                </a:path>
                <a:path w="8118475" h="622935">
                  <a:moveTo>
                    <a:pt x="1324356" y="227076"/>
                  </a:moveTo>
                  <a:lnTo>
                    <a:pt x="1308481" y="195326"/>
                  </a:lnTo>
                  <a:lnTo>
                    <a:pt x="1229106" y="36576"/>
                  </a:lnTo>
                  <a:lnTo>
                    <a:pt x="1133856" y="227076"/>
                  </a:lnTo>
                  <a:lnTo>
                    <a:pt x="1197356" y="227076"/>
                  </a:lnTo>
                  <a:lnTo>
                    <a:pt x="1197356" y="613664"/>
                  </a:lnTo>
                  <a:lnTo>
                    <a:pt x="1260856" y="613664"/>
                  </a:lnTo>
                  <a:lnTo>
                    <a:pt x="1260856" y="227076"/>
                  </a:lnTo>
                  <a:lnTo>
                    <a:pt x="1324356" y="227076"/>
                  </a:lnTo>
                  <a:close/>
                </a:path>
                <a:path w="8118475" h="622935">
                  <a:moveTo>
                    <a:pt x="1885188" y="236220"/>
                  </a:moveTo>
                  <a:lnTo>
                    <a:pt x="1869313" y="204470"/>
                  </a:lnTo>
                  <a:lnTo>
                    <a:pt x="1789938" y="45720"/>
                  </a:lnTo>
                  <a:lnTo>
                    <a:pt x="1694688" y="236220"/>
                  </a:lnTo>
                  <a:lnTo>
                    <a:pt x="1758188" y="236220"/>
                  </a:lnTo>
                  <a:lnTo>
                    <a:pt x="1758188" y="622808"/>
                  </a:lnTo>
                  <a:lnTo>
                    <a:pt x="1821688" y="622808"/>
                  </a:lnTo>
                  <a:lnTo>
                    <a:pt x="1821688" y="236220"/>
                  </a:lnTo>
                  <a:lnTo>
                    <a:pt x="1885188" y="236220"/>
                  </a:lnTo>
                  <a:close/>
                </a:path>
                <a:path w="8118475" h="622935">
                  <a:moveTo>
                    <a:pt x="2458212" y="220980"/>
                  </a:moveTo>
                  <a:lnTo>
                    <a:pt x="2442337" y="189230"/>
                  </a:lnTo>
                  <a:lnTo>
                    <a:pt x="2362962" y="30480"/>
                  </a:lnTo>
                  <a:lnTo>
                    <a:pt x="2267712" y="220980"/>
                  </a:lnTo>
                  <a:lnTo>
                    <a:pt x="2331212" y="220980"/>
                  </a:lnTo>
                  <a:lnTo>
                    <a:pt x="2331212" y="607568"/>
                  </a:lnTo>
                  <a:lnTo>
                    <a:pt x="2394712" y="607568"/>
                  </a:lnTo>
                  <a:lnTo>
                    <a:pt x="2394712" y="220980"/>
                  </a:lnTo>
                  <a:lnTo>
                    <a:pt x="2458212" y="220980"/>
                  </a:lnTo>
                  <a:close/>
                </a:path>
                <a:path w="8118475" h="622935">
                  <a:moveTo>
                    <a:pt x="3019044" y="227076"/>
                  </a:moveTo>
                  <a:lnTo>
                    <a:pt x="3003169" y="195326"/>
                  </a:lnTo>
                  <a:lnTo>
                    <a:pt x="2923794" y="36576"/>
                  </a:lnTo>
                  <a:lnTo>
                    <a:pt x="2828544" y="227076"/>
                  </a:lnTo>
                  <a:lnTo>
                    <a:pt x="2892044" y="227076"/>
                  </a:lnTo>
                  <a:lnTo>
                    <a:pt x="2892044" y="613664"/>
                  </a:lnTo>
                  <a:lnTo>
                    <a:pt x="2955544" y="613664"/>
                  </a:lnTo>
                  <a:lnTo>
                    <a:pt x="2955544" y="227076"/>
                  </a:lnTo>
                  <a:lnTo>
                    <a:pt x="3019044" y="227076"/>
                  </a:lnTo>
                  <a:close/>
                </a:path>
                <a:path w="8118475" h="622935">
                  <a:moveTo>
                    <a:pt x="3598164" y="199644"/>
                  </a:moveTo>
                  <a:lnTo>
                    <a:pt x="3582289" y="167894"/>
                  </a:lnTo>
                  <a:lnTo>
                    <a:pt x="3502914" y="9144"/>
                  </a:lnTo>
                  <a:lnTo>
                    <a:pt x="3407664" y="199644"/>
                  </a:lnTo>
                  <a:lnTo>
                    <a:pt x="3471164" y="199644"/>
                  </a:lnTo>
                  <a:lnTo>
                    <a:pt x="3471164" y="586232"/>
                  </a:lnTo>
                  <a:lnTo>
                    <a:pt x="3534664" y="586232"/>
                  </a:lnTo>
                  <a:lnTo>
                    <a:pt x="3534664" y="199644"/>
                  </a:lnTo>
                  <a:lnTo>
                    <a:pt x="3598164" y="199644"/>
                  </a:lnTo>
                  <a:close/>
                </a:path>
                <a:path w="8118475" h="622935">
                  <a:moveTo>
                    <a:pt x="4158996" y="205740"/>
                  </a:moveTo>
                  <a:lnTo>
                    <a:pt x="4143121" y="173990"/>
                  </a:lnTo>
                  <a:lnTo>
                    <a:pt x="4063746" y="15240"/>
                  </a:lnTo>
                  <a:lnTo>
                    <a:pt x="3968496" y="205740"/>
                  </a:lnTo>
                  <a:lnTo>
                    <a:pt x="4031996" y="205740"/>
                  </a:lnTo>
                  <a:lnTo>
                    <a:pt x="4031996" y="592328"/>
                  </a:lnTo>
                  <a:lnTo>
                    <a:pt x="4095496" y="592328"/>
                  </a:lnTo>
                  <a:lnTo>
                    <a:pt x="4095496" y="205740"/>
                  </a:lnTo>
                  <a:lnTo>
                    <a:pt x="4158996" y="205740"/>
                  </a:lnTo>
                  <a:close/>
                </a:path>
                <a:path w="8118475" h="622935">
                  <a:moveTo>
                    <a:pt x="4732007" y="190500"/>
                  </a:moveTo>
                  <a:lnTo>
                    <a:pt x="4716132" y="158750"/>
                  </a:lnTo>
                  <a:lnTo>
                    <a:pt x="4636757" y="0"/>
                  </a:lnTo>
                  <a:lnTo>
                    <a:pt x="4541520" y="190500"/>
                  </a:lnTo>
                  <a:lnTo>
                    <a:pt x="4605007" y="190500"/>
                  </a:lnTo>
                  <a:lnTo>
                    <a:pt x="4605007" y="577088"/>
                  </a:lnTo>
                  <a:lnTo>
                    <a:pt x="4668507" y="577088"/>
                  </a:lnTo>
                  <a:lnTo>
                    <a:pt x="4668507" y="190500"/>
                  </a:lnTo>
                  <a:lnTo>
                    <a:pt x="4732007" y="190500"/>
                  </a:lnTo>
                  <a:close/>
                </a:path>
                <a:path w="8118475" h="622935">
                  <a:moveTo>
                    <a:pt x="5292852" y="199644"/>
                  </a:moveTo>
                  <a:lnTo>
                    <a:pt x="5276977" y="167894"/>
                  </a:lnTo>
                  <a:lnTo>
                    <a:pt x="5197602" y="9144"/>
                  </a:lnTo>
                  <a:lnTo>
                    <a:pt x="5102352" y="199644"/>
                  </a:lnTo>
                  <a:lnTo>
                    <a:pt x="5165852" y="199644"/>
                  </a:lnTo>
                  <a:lnTo>
                    <a:pt x="5165852" y="586232"/>
                  </a:lnTo>
                  <a:lnTo>
                    <a:pt x="5229352" y="586232"/>
                  </a:lnTo>
                  <a:lnTo>
                    <a:pt x="5229352" y="199644"/>
                  </a:lnTo>
                  <a:lnTo>
                    <a:pt x="5292852" y="199644"/>
                  </a:lnTo>
                  <a:close/>
                </a:path>
                <a:path w="8118475" h="622935">
                  <a:moveTo>
                    <a:pt x="5865876" y="214884"/>
                  </a:moveTo>
                  <a:lnTo>
                    <a:pt x="5850001" y="183134"/>
                  </a:lnTo>
                  <a:lnTo>
                    <a:pt x="5770626" y="24384"/>
                  </a:lnTo>
                  <a:lnTo>
                    <a:pt x="5675376" y="214884"/>
                  </a:lnTo>
                  <a:lnTo>
                    <a:pt x="5738876" y="214884"/>
                  </a:lnTo>
                  <a:lnTo>
                    <a:pt x="5738876" y="601472"/>
                  </a:lnTo>
                  <a:lnTo>
                    <a:pt x="5802376" y="601472"/>
                  </a:lnTo>
                  <a:lnTo>
                    <a:pt x="5802376" y="214884"/>
                  </a:lnTo>
                  <a:lnTo>
                    <a:pt x="5865876" y="214884"/>
                  </a:lnTo>
                  <a:close/>
                </a:path>
                <a:path w="8118475" h="622935">
                  <a:moveTo>
                    <a:pt x="6426708" y="220980"/>
                  </a:moveTo>
                  <a:lnTo>
                    <a:pt x="6410833" y="189230"/>
                  </a:lnTo>
                  <a:lnTo>
                    <a:pt x="6331458" y="30480"/>
                  </a:lnTo>
                  <a:lnTo>
                    <a:pt x="6236208" y="220980"/>
                  </a:lnTo>
                  <a:lnTo>
                    <a:pt x="6299708" y="220980"/>
                  </a:lnTo>
                  <a:lnTo>
                    <a:pt x="6299708" y="607568"/>
                  </a:lnTo>
                  <a:lnTo>
                    <a:pt x="6363208" y="607568"/>
                  </a:lnTo>
                  <a:lnTo>
                    <a:pt x="6363208" y="220980"/>
                  </a:lnTo>
                  <a:lnTo>
                    <a:pt x="6426708" y="220980"/>
                  </a:lnTo>
                  <a:close/>
                </a:path>
                <a:path w="8118475" h="622935">
                  <a:moveTo>
                    <a:pt x="6999732" y="205740"/>
                  </a:moveTo>
                  <a:lnTo>
                    <a:pt x="6983857" y="173990"/>
                  </a:lnTo>
                  <a:lnTo>
                    <a:pt x="6904482" y="15240"/>
                  </a:lnTo>
                  <a:lnTo>
                    <a:pt x="6809232" y="205740"/>
                  </a:lnTo>
                  <a:lnTo>
                    <a:pt x="6872732" y="205740"/>
                  </a:lnTo>
                  <a:lnTo>
                    <a:pt x="6872732" y="592328"/>
                  </a:lnTo>
                  <a:lnTo>
                    <a:pt x="6936232" y="592328"/>
                  </a:lnTo>
                  <a:lnTo>
                    <a:pt x="6936232" y="205740"/>
                  </a:lnTo>
                  <a:lnTo>
                    <a:pt x="6999732" y="205740"/>
                  </a:lnTo>
                  <a:close/>
                </a:path>
                <a:path w="8118475" h="622935">
                  <a:moveTo>
                    <a:pt x="7560564" y="214884"/>
                  </a:moveTo>
                  <a:lnTo>
                    <a:pt x="7544689" y="183134"/>
                  </a:lnTo>
                  <a:lnTo>
                    <a:pt x="7465314" y="24384"/>
                  </a:lnTo>
                  <a:lnTo>
                    <a:pt x="7370064" y="214884"/>
                  </a:lnTo>
                  <a:lnTo>
                    <a:pt x="7433564" y="214884"/>
                  </a:lnTo>
                  <a:lnTo>
                    <a:pt x="7433564" y="601472"/>
                  </a:lnTo>
                  <a:lnTo>
                    <a:pt x="7497064" y="601472"/>
                  </a:lnTo>
                  <a:lnTo>
                    <a:pt x="7497064" y="214884"/>
                  </a:lnTo>
                  <a:lnTo>
                    <a:pt x="7560564" y="214884"/>
                  </a:lnTo>
                  <a:close/>
                </a:path>
                <a:path w="8118475" h="622935">
                  <a:moveTo>
                    <a:pt x="8118348" y="190500"/>
                  </a:moveTo>
                  <a:lnTo>
                    <a:pt x="8102473" y="158750"/>
                  </a:lnTo>
                  <a:lnTo>
                    <a:pt x="8023098" y="0"/>
                  </a:lnTo>
                  <a:lnTo>
                    <a:pt x="7927848" y="190500"/>
                  </a:lnTo>
                  <a:lnTo>
                    <a:pt x="7991348" y="190500"/>
                  </a:lnTo>
                  <a:lnTo>
                    <a:pt x="7991348" y="577088"/>
                  </a:lnTo>
                  <a:lnTo>
                    <a:pt x="8054848" y="577088"/>
                  </a:lnTo>
                  <a:lnTo>
                    <a:pt x="8054848" y="190500"/>
                  </a:lnTo>
                  <a:lnTo>
                    <a:pt x="8118348" y="1905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771905" y="1189227"/>
            <a:ext cx="9207500" cy="629920"/>
            <a:chOff x="771905" y="1189227"/>
            <a:chExt cx="9207500" cy="629920"/>
          </a:xfrm>
        </p:grpSpPr>
        <p:sp>
          <p:nvSpPr>
            <p:cNvPr id="17" name="object 17"/>
            <p:cNvSpPr/>
            <p:nvPr/>
          </p:nvSpPr>
          <p:spPr>
            <a:xfrm>
              <a:off x="867155" y="1214627"/>
              <a:ext cx="9112250" cy="579120"/>
            </a:xfrm>
            <a:custGeom>
              <a:avLst/>
              <a:gdLst/>
              <a:ahLst/>
              <a:cxnLst/>
              <a:rect l="l" t="t" r="r" b="b"/>
              <a:pathLst>
                <a:path w="9112250" h="579119">
                  <a:moveTo>
                    <a:pt x="0" y="577088"/>
                  </a:moveTo>
                  <a:lnTo>
                    <a:pt x="0" y="0"/>
                  </a:lnTo>
                </a:path>
                <a:path w="9112250" h="579119">
                  <a:moveTo>
                    <a:pt x="4245864" y="577088"/>
                  </a:moveTo>
                  <a:lnTo>
                    <a:pt x="4245864" y="0"/>
                  </a:lnTo>
                </a:path>
                <a:path w="9112250" h="579119">
                  <a:moveTo>
                    <a:pt x="0" y="0"/>
                  </a:moveTo>
                  <a:lnTo>
                    <a:pt x="4246372" y="0"/>
                  </a:lnTo>
                </a:path>
                <a:path w="9112250" h="579119">
                  <a:moveTo>
                    <a:pt x="4245864" y="579120"/>
                  </a:moveTo>
                  <a:lnTo>
                    <a:pt x="8492236" y="579120"/>
                  </a:lnTo>
                </a:path>
                <a:path w="9112250" h="579119">
                  <a:moveTo>
                    <a:pt x="8491728" y="577088"/>
                  </a:moveTo>
                  <a:lnTo>
                    <a:pt x="8491728" y="0"/>
                  </a:lnTo>
                </a:path>
                <a:path w="9112250" h="579119">
                  <a:moveTo>
                    <a:pt x="8491728" y="0"/>
                  </a:moveTo>
                  <a:lnTo>
                    <a:pt x="8775827" y="0"/>
                  </a:lnTo>
                </a:path>
                <a:path w="9112250" h="579119">
                  <a:moveTo>
                    <a:pt x="8778240" y="0"/>
                  </a:moveTo>
                  <a:lnTo>
                    <a:pt x="9112250" y="0"/>
                  </a:lnTo>
                </a:path>
              </a:pathLst>
            </a:custGeom>
            <a:ln w="508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1906" y="1208531"/>
              <a:ext cx="8694420" cy="583565"/>
            </a:xfrm>
            <a:custGeom>
              <a:avLst/>
              <a:gdLst/>
              <a:ahLst/>
              <a:cxnLst/>
              <a:rect l="l" t="t" r="r" b="b"/>
              <a:pathLst>
                <a:path w="8694420" h="583564">
                  <a:moveTo>
                    <a:pt x="190500" y="196596"/>
                  </a:moveTo>
                  <a:lnTo>
                    <a:pt x="174625" y="164846"/>
                  </a:lnTo>
                  <a:lnTo>
                    <a:pt x="95250" y="6096"/>
                  </a:lnTo>
                  <a:lnTo>
                    <a:pt x="0" y="196596"/>
                  </a:lnTo>
                  <a:lnTo>
                    <a:pt x="63500" y="196596"/>
                  </a:lnTo>
                  <a:lnTo>
                    <a:pt x="63500" y="583184"/>
                  </a:lnTo>
                  <a:lnTo>
                    <a:pt x="127000" y="583184"/>
                  </a:lnTo>
                  <a:lnTo>
                    <a:pt x="127000" y="196596"/>
                  </a:lnTo>
                  <a:lnTo>
                    <a:pt x="190500" y="196596"/>
                  </a:lnTo>
                  <a:close/>
                </a:path>
                <a:path w="8694420" h="583564">
                  <a:moveTo>
                    <a:pt x="8694420" y="190500"/>
                  </a:moveTo>
                  <a:lnTo>
                    <a:pt x="8678545" y="158750"/>
                  </a:lnTo>
                  <a:lnTo>
                    <a:pt x="8599170" y="0"/>
                  </a:lnTo>
                  <a:lnTo>
                    <a:pt x="8503920" y="190500"/>
                  </a:lnTo>
                  <a:lnTo>
                    <a:pt x="8567420" y="190500"/>
                  </a:lnTo>
                  <a:lnTo>
                    <a:pt x="8567420" y="577088"/>
                  </a:lnTo>
                  <a:lnTo>
                    <a:pt x="8630920" y="577088"/>
                  </a:lnTo>
                  <a:lnTo>
                    <a:pt x="8630920" y="190500"/>
                  </a:lnTo>
                  <a:lnTo>
                    <a:pt x="8694420" y="19050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0" y="2793"/>
            <a:ext cx="12198350" cy="1210310"/>
            <a:chOff x="0" y="2793"/>
            <a:chExt cx="12198350" cy="1210310"/>
          </a:xfrm>
        </p:grpSpPr>
        <p:sp>
          <p:nvSpPr>
            <p:cNvPr id="20" name="object 20"/>
            <p:cNvSpPr/>
            <p:nvPr/>
          </p:nvSpPr>
          <p:spPr>
            <a:xfrm>
              <a:off x="0" y="115823"/>
              <a:ext cx="11378565" cy="256540"/>
            </a:xfrm>
            <a:custGeom>
              <a:avLst/>
              <a:gdLst/>
              <a:ahLst/>
              <a:cxnLst/>
              <a:rect l="l" t="t" r="r" b="b"/>
              <a:pathLst>
                <a:path w="11378565" h="256540">
                  <a:moveTo>
                    <a:pt x="11378184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11378184" y="256031"/>
                  </a:lnTo>
                  <a:lnTo>
                    <a:pt x="11378184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481816" y="9143"/>
              <a:ext cx="710565" cy="335280"/>
            </a:xfrm>
            <a:custGeom>
              <a:avLst/>
              <a:gdLst/>
              <a:ahLst/>
              <a:cxnLst/>
              <a:rect l="l" t="t" r="r" b="b"/>
              <a:pathLst>
                <a:path w="710565" h="335280">
                  <a:moveTo>
                    <a:pt x="0" y="167639"/>
                  </a:moveTo>
                  <a:lnTo>
                    <a:pt x="22218" y="109145"/>
                  </a:lnTo>
                  <a:lnTo>
                    <a:pt x="83521" y="59632"/>
                  </a:lnTo>
                  <a:lnTo>
                    <a:pt x="126320" y="39427"/>
                  </a:lnTo>
                  <a:lnTo>
                    <a:pt x="175880" y="22888"/>
                  </a:lnTo>
                  <a:lnTo>
                    <a:pt x="231198" y="10488"/>
                  </a:lnTo>
                  <a:lnTo>
                    <a:pt x="291270" y="2700"/>
                  </a:lnTo>
                  <a:lnTo>
                    <a:pt x="355091" y="0"/>
                  </a:lnTo>
                  <a:lnTo>
                    <a:pt x="418913" y="2700"/>
                  </a:lnTo>
                  <a:lnTo>
                    <a:pt x="478985" y="10488"/>
                  </a:lnTo>
                  <a:lnTo>
                    <a:pt x="534303" y="22888"/>
                  </a:lnTo>
                  <a:lnTo>
                    <a:pt x="583863" y="39427"/>
                  </a:lnTo>
                  <a:lnTo>
                    <a:pt x="626662" y="59632"/>
                  </a:lnTo>
                  <a:lnTo>
                    <a:pt x="661698" y="83029"/>
                  </a:lnTo>
                  <a:lnTo>
                    <a:pt x="704462" y="137507"/>
                  </a:lnTo>
                  <a:lnTo>
                    <a:pt x="710183" y="167639"/>
                  </a:lnTo>
                  <a:lnTo>
                    <a:pt x="704462" y="197772"/>
                  </a:lnTo>
                  <a:lnTo>
                    <a:pt x="661698" y="252250"/>
                  </a:lnTo>
                  <a:lnTo>
                    <a:pt x="626662" y="275647"/>
                  </a:lnTo>
                  <a:lnTo>
                    <a:pt x="583863" y="295852"/>
                  </a:lnTo>
                  <a:lnTo>
                    <a:pt x="534303" y="312391"/>
                  </a:lnTo>
                  <a:lnTo>
                    <a:pt x="478985" y="324791"/>
                  </a:lnTo>
                  <a:lnTo>
                    <a:pt x="418913" y="332579"/>
                  </a:lnTo>
                  <a:lnTo>
                    <a:pt x="355091" y="335279"/>
                  </a:lnTo>
                  <a:lnTo>
                    <a:pt x="291270" y="332579"/>
                  </a:lnTo>
                  <a:lnTo>
                    <a:pt x="231198" y="324791"/>
                  </a:lnTo>
                  <a:lnTo>
                    <a:pt x="175880" y="312391"/>
                  </a:lnTo>
                  <a:lnTo>
                    <a:pt x="126320" y="295852"/>
                  </a:lnTo>
                  <a:lnTo>
                    <a:pt x="83521" y="275647"/>
                  </a:lnTo>
                  <a:lnTo>
                    <a:pt x="48485" y="252250"/>
                  </a:lnTo>
                  <a:lnTo>
                    <a:pt x="5721" y="197772"/>
                  </a:lnTo>
                  <a:lnTo>
                    <a:pt x="0" y="1676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89919" y="298703"/>
              <a:ext cx="914400" cy="914400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0406253" y="1345184"/>
            <a:ext cx="740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5" dirty="0">
                <a:solidFill>
                  <a:srgbClr val="00AFEF"/>
                </a:solidFill>
                <a:latin typeface="Cambria"/>
                <a:cs typeface="Cambria"/>
              </a:rPr>
              <a:t>R</a:t>
            </a:r>
            <a:r>
              <a:rPr sz="1800" spc="285" dirty="0">
                <a:solidFill>
                  <a:srgbClr val="00AFEF"/>
                </a:solidFill>
                <a:latin typeface="Cambria"/>
                <a:cs typeface="Cambria"/>
              </a:rPr>
              <a:t>C</a:t>
            </a:r>
            <a:r>
              <a:rPr sz="1800" spc="265" dirty="0">
                <a:solidFill>
                  <a:srgbClr val="00AFEF"/>
                </a:solidFill>
                <a:latin typeface="Cambria"/>
                <a:cs typeface="Cambria"/>
              </a:rPr>
              <a:t>LK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399903" y="2153539"/>
            <a:ext cx="779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5" dirty="0">
                <a:solidFill>
                  <a:srgbClr val="00AF50"/>
                </a:solidFill>
                <a:latin typeface="Cambria"/>
                <a:cs typeface="Cambria"/>
              </a:rPr>
              <a:t>W</a:t>
            </a:r>
            <a:r>
              <a:rPr sz="1800" b="1" spc="355" dirty="0">
                <a:solidFill>
                  <a:srgbClr val="00AF50"/>
                </a:solidFill>
                <a:latin typeface="Cambria"/>
                <a:cs typeface="Cambria"/>
              </a:rPr>
              <a:t>C</a:t>
            </a:r>
            <a:r>
              <a:rPr sz="1800" b="1" spc="265" dirty="0">
                <a:solidFill>
                  <a:srgbClr val="00AF50"/>
                </a:solidFill>
                <a:latin typeface="Cambria"/>
                <a:cs typeface="Cambria"/>
              </a:rPr>
              <a:t>LK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874507" y="4627626"/>
            <a:ext cx="1938655" cy="190500"/>
          </a:xfrm>
          <a:custGeom>
            <a:avLst/>
            <a:gdLst/>
            <a:ahLst/>
            <a:cxn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74507" y="5115305"/>
            <a:ext cx="1938655" cy="190500"/>
          </a:xfrm>
          <a:custGeom>
            <a:avLst/>
            <a:gdLst/>
            <a:ahLst/>
            <a:cxn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3108" y="4629022"/>
            <a:ext cx="1707514" cy="190500"/>
          </a:xfrm>
          <a:custGeom>
            <a:avLst/>
            <a:gdLst/>
            <a:ahLst/>
            <a:cxnLst/>
            <a:rect l="l" t="t" r="r" b="b"/>
            <a:pathLst>
              <a:path w="1707514" h="190500">
                <a:moveTo>
                  <a:pt x="189636" y="0"/>
                </a:moveTo>
                <a:lnTo>
                  <a:pt x="0" y="96900"/>
                </a:lnTo>
                <a:lnTo>
                  <a:pt x="191338" y="190500"/>
                </a:lnTo>
                <a:lnTo>
                  <a:pt x="190658" y="114426"/>
                </a:lnTo>
                <a:lnTo>
                  <a:pt x="171615" y="114426"/>
                </a:lnTo>
                <a:lnTo>
                  <a:pt x="171272" y="76326"/>
                </a:lnTo>
                <a:lnTo>
                  <a:pt x="190316" y="76156"/>
                </a:lnTo>
                <a:lnTo>
                  <a:pt x="189636" y="0"/>
                </a:lnTo>
                <a:close/>
              </a:path>
              <a:path w="1707514" h="190500">
                <a:moveTo>
                  <a:pt x="190316" y="76156"/>
                </a:moveTo>
                <a:lnTo>
                  <a:pt x="171272" y="76326"/>
                </a:lnTo>
                <a:lnTo>
                  <a:pt x="171615" y="114426"/>
                </a:lnTo>
                <a:lnTo>
                  <a:pt x="190657" y="114256"/>
                </a:lnTo>
                <a:lnTo>
                  <a:pt x="190316" y="76156"/>
                </a:lnTo>
                <a:close/>
              </a:path>
              <a:path w="1707514" h="190500">
                <a:moveTo>
                  <a:pt x="190657" y="114256"/>
                </a:moveTo>
                <a:lnTo>
                  <a:pt x="171615" y="114426"/>
                </a:lnTo>
                <a:lnTo>
                  <a:pt x="190658" y="114426"/>
                </a:lnTo>
                <a:lnTo>
                  <a:pt x="190657" y="114256"/>
                </a:lnTo>
                <a:close/>
              </a:path>
              <a:path w="1707514" h="190500">
                <a:moveTo>
                  <a:pt x="1706753" y="62610"/>
                </a:moveTo>
                <a:lnTo>
                  <a:pt x="190316" y="76156"/>
                </a:lnTo>
                <a:lnTo>
                  <a:pt x="190657" y="114256"/>
                </a:lnTo>
                <a:lnTo>
                  <a:pt x="1707134" y="100710"/>
                </a:lnTo>
                <a:lnTo>
                  <a:pt x="1706753" y="6261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3108" y="5100065"/>
            <a:ext cx="1706880" cy="190500"/>
          </a:xfrm>
          <a:custGeom>
            <a:avLst/>
            <a:gdLst/>
            <a:ahLst/>
            <a:cxnLst/>
            <a:rect l="l" t="t" r="r" b="b"/>
            <a:pathLst>
              <a:path w="1706880" h="190500">
                <a:moveTo>
                  <a:pt x="190500" y="0"/>
                </a:moveTo>
                <a:lnTo>
                  <a:pt x="0" y="95249"/>
                </a:lnTo>
                <a:lnTo>
                  <a:pt x="190500" y="190499"/>
                </a:lnTo>
                <a:lnTo>
                  <a:pt x="190500" y="114299"/>
                </a:lnTo>
                <a:lnTo>
                  <a:pt x="171450" y="114299"/>
                </a:lnTo>
                <a:lnTo>
                  <a:pt x="171450" y="76199"/>
                </a:lnTo>
                <a:lnTo>
                  <a:pt x="190500" y="76199"/>
                </a:lnTo>
                <a:lnTo>
                  <a:pt x="190500" y="0"/>
                </a:lnTo>
                <a:close/>
              </a:path>
              <a:path w="1706880" h="190500">
                <a:moveTo>
                  <a:pt x="190500" y="76199"/>
                </a:moveTo>
                <a:lnTo>
                  <a:pt x="171450" y="76199"/>
                </a:lnTo>
                <a:lnTo>
                  <a:pt x="171450" y="114299"/>
                </a:lnTo>
                <a:lnTo>
                  <a:pt x="190500" y="114299"/>
                </a:lnTo>
                <a:lnTo>
                  <a:pt x="190500" y="76199"/>
                </a:lnTo>
                <a:close/>
              </a:path>
              <a:path w="1706880" h="190500">
                <a:moveTo>
                  <a:pt x="1706880" y="76199"/>
                </a:moveTo>
                <a:lnTo>
                  <a:pt x="190500" y="76199"/>
                </a:lnTo>
                <a:lnTo>
                  <a:pt x="190500" y="114299"/>
                </a:lnTo>
                <a:lnTo>
                  <a:pt x="1706880" y="114299"/>
                </a:lnTo>
                <a:lnTo>
                  <a:pt x="1706880" y="76199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827391" y="4321302"/>
            <a:ext cx="1200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85" dirty="0">
                <a:solidFill>
                  <a:srgbClr val="00AF50"/>
                </a:solidFill>
                <a:latin typeface="Cambria"/>
                <a:cs typeface="Cambria"/>
              </a:rPr>
              <a:t>EMPTY=</a:t>
            </a:r>
            <a:r>
              <a:rPr sz="1800" spc="2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36079" y="4854651"/>
            <a:ext cx="2322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solidFill>
                  <a:srgbClr val="00AF50"/>
                </a:solidFill>
                <a:latin typeface="Cambria"/>
                <a:cs typeface="Cambria"/>
              </a:rPr>
              <a:t>ALMOST_EMPTY=</a:t>
            </a:r>
            <a:r>
              <a:rPr sz="1800" spc="5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38199" y="4321302"/>
            <a:ext cx="996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5" dirty="0">
                <a:solidFill>
                  <a:srgbClr val="7E7E7E"/>
                </a:solidFill>
                <a:latin typeface="Cambria"/>
                <a:cs typeface="Cambria"/>
              </a:rPr>
              <a:t>FULL=</a:t>
            </a:r>
            <a:r>
              <a:rPr sz="1800" spc="25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7E7E7E"/>
                </a:solidFill>
                <a:latin typeface="Cambria"/>
                <a:cs typeface="Cambria"/>
              </a:rPr>
              <a:t>0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46556" y="4854651"/>
            <a:ext cx="21183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solidFill>
                  <a:srgbClr val="7E7E7E"/>
                </a:solidFill>
                <a:latin typeface="Cambria"/>
                <a:cs typeface="Cambria"/>
              </a:rPr>
              <a:t>ALMOST_FULL=</a:t>
            </a:r>
            <a:r>
              <a:rPr sz="1800" spc="30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7E7E7E"/>
                </a:solidFill>
                <a:latin typeface="Cambria"/>
                <a:cs typeface="Cambria"/>
              </a:rPr>
              <a:t>0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3316" y="2949702"/>
            <a:ext cx="3379470" cy="1120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4485" marR="30480" indent="-287020">
              <a:lnSpc>
                <a:spcPct val="99700"/>
              </a:lnSpc>
              <a:spcBef>
                <a:spcPts val="105"/>
              </a:spcBef>
              <a:buFont typeface="Segoe UI Symbol"/>
              <a:buChar char="⮚"/>
              <a:tabLst>
                <a:tab pos="325120" algn="l"/>
              </a:tabLst>
            </a:pPr>
            <a:r>
              <a:rPr sz="1800" spc="60" dirty="0">
                <a:latin typeface="Cambria"/>
                <a:cs typeface="Cambria"/>
              </a:rPr>
              <a:t>Suppose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25" dirty="0">
                <a:latin typeface="Cambria"/>
                <a:cs typeface="Cambria"/>
              </a:rPr>
              <a:t>producer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starts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writing </a:t>
            </a:r>
            <a:r>
              <a:rPr sz="1800" spc="70" dirty="0">
                <a:latin typeface="Cambria"/>
                <a:cs typeface="Cambria"/>
              </a:rPr>
              <a:t>the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data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after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the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1</a:t>
            </a:r>
            <a:r>
              <a:rPr sz="1800" spc="60" baseline="25462" dirty="0">
                <a:latin typeface="Cambria"/>
                <a:cs typeface="Cambria"/>
              </a:rPr>
              <a:t>st </a:t>
            </a:r>
            <a:r>
              <a:rPr sz="1800" spc="-375" baseline="25462" dirty="0">
                <a:latin typeface="Cambria"/>
                <a:cs typeface="Cambria"/>
              </a:rPr>
              <a:t> </a:t>
            </a:r>
            <a:r>
              <a:rPr sz="1800" spc="30" dirty="0">
                <a:latin typeface="Cambria"/>
                <a:cs typeface="Cambria"/>
              </a:rPr>
              <a:t>clock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edge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spc="220" dirty="0">
                <a:latin typeface="Cambria"/>
                <a:cs typeface="Cambria"/>
              </a:rPr>
              <a:t>WCLK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20" dirty="0">
                <a:latin typeface="Cambria"/>
                <a:cs typeface="Cambria"/>
              </a:rPr>
              <a:t>for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8 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consecutive</a:t>
            </a:r>
            <a:r>
              <a:rPr sz="1800" spc="60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clocks.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18950" y="85090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58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1905" y="2006092"/>
            <a:ext cx="9252585" cy="663575"/>
            <a:chOff x="771905" y="2006092"/>
            <a:chExt cx="9252585" cy="663575"/>
          </a:xfrm>
        </p:grpSpPr>
        <p:sp>
          <p:nvSpPr>
            <p:cNvPr id="4" name="object 4"/>
            <p:cNvSpPr/>
            <p:nvPr/>
          </p:nvSpPr>
          <p:spPr>
            <a:xfrm>
              <a:off x="867155" y="2068068"/>
              <a:ext cx="1134110" cy="583565"/>
            </a:xfrm>
            <a:custGeom>
              <a:avLst/>
              <a:gdLst/>
              <a:ahLst/>
              <a:cxnLst/>
              <a:rect l="l" t="t" r="r" b="b"/>
              <a:pathLst>
                <a:path w="1134110" h="583564">
                  <a:moveTo>
                    <a:pt x="0" y="583184"/>
                  </a:moveTo>
                  <a:lnTo>
                    <a:pt x="0" y="6096"/>
                  </a:lnTo>
                </a:path>
                <a:path w="1134110" h="583564">
                  <a:moveTo>
                    <a:pt x="0" y="6096"/>
                  </a:moveTo>
                  <a:lnTo>
                    <a:pt x="284086" y="6096"/>
                  </a:lnTo>
                </a:path>
                <a:path w="1134110" h="583564">
                  <a:moveTo>
                    <a:pt x="283463" y="583184"/>
                  </a:moveTo>
                  <a:lnTo>
                    <a:pt x="283463" y="6096"/>
                  </a:lnTo>
                </a:path>
                <a:path w="1134110" h="583564">
                  <a:moveTo>
                    <a:pt x="283463" y="576072"/>
                  </a:moveTo>
                  <a:lnTo>
                    <a:pt x="567563" y="576072"/>
                  </a:lnTo>
                </a:path>
                <a:path w="1134110" h="583564">
                  <a:moveTo>
                    <a:pt x="560832" y="577088"/>
                  </a:moveTo>
                  <a:lnTo>
                    <a:pt x="560832" y="0"/>
                  </a:lnTo>
                </a:path>
                <a:path w="1134110" h="583564">
                  <a:moveTo>
                    <a:pt x="560832" y="0"/>
                  </a:moveTo>
                  <a:lnTo>
                    <a:pt x="844931" y="0"/>
                  </a:lnTo>
                </a:path>
                <a:path w="1134110" h="583564">
                  <a:moveTo>
                    <a:pt x="844295" y="577088"/>
                  </a:moveTo>
                  <a:lnTo>
                    <a:pt x="844295" y="0"/>
                  </a:lnTo>
                </a:path>
                <a:path w="1134110" h="583564">
                  <a:moveTo>
                    <a:pt x="844295" y="569976"/>
                  </a:moveTo>
                  <a:lnTo>
                    <a:pt x="1128395" y="569976"/>
                  </a:lnTo>
                </a:path>
                <a:path w="1134110" h="583564">
                  <a:moveTo>
                    <a:pt x="1133856" y="577088"/>
                  </a:moveTo>
                  <a:lnTo>
                    <a:pt x="1133856" y="0"/>
                  </a:lnTo>
                </a:path>
              </a:pathLst>
            </a:custGeom>
            <a:ln w="508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01011" y="2068068"/>
              <a:ext cx="567690" cy="577215"/>
            </a:xfrm>
            <a:custGeom>
              <a:avLst/>
              <a:gdLst/>
              <a:ahLst/>
              <a:cxnLst/>
              <a:rect l="l" t="t" r="r" b="b"/>
              <a:pathLst>
                <a:path w="567689" h="577214">
                  <a:moveTo>
                    <a:pt x="0" y="0"/>
                  </a:moveTo>
                  <a:lnTo>
                    <a:pt x="284099" y="0"/>
                  </a:lnTo>
                </a:path>
                <a:path w="567689" h="577214">
                  <a:moveTo>
                    <a:pt x="283463" y="577088"/>
                  </a:moveTo>
                  <a:lnTo>
                    <a:pt x="283463" y="0"/>
                  </a:lnTo>
                </a:path>
                <a:path w="567689" h="577214">
                  <a:moveTo>
                    <a:pt x="283463" y="569976"/>
                  </a:moveTo>
                  <a:lnTo>
                    <a:pt x="567563" y="569976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61844" y="2031492"/>
              <a:ext cx="7370445" cy="614045"/>
            </a:xfrm>
            <a:custGeom>
              <a:avLst/>
              <a:gdLst/>
              <a:ahLst/>
              <a:cxnLst/>
              <a:rect l="l" t="t" r="r" b="b"/>
              <a:pathLst>
                <a:path w="7370445" h="614044">
                  <a:moveTo>
                    <a:pt x="0" y="604520"/>
                  </a:moveTo>
                  <a:lnTo>
                    <a:pt x="0" y="27432"/>
                  </a:lnTo>
                </a:path>
                <a:path w="7370445" h="614044">
                  <a:moveTo>
                    <a:pt x="0" y="27432"/>
                  </a:moveTo>
                  <a:lnTo>
                    <a:pt x="284099" y="27432"/>
                  </a:lnTo>
                </a:path>
                <a:path w="7370445" h="614044">
                  <a:moveTo>
                    <a:pt x="283463" y="604520"/>
                  </a:moveTo>
                  <a:lnTo>
                    <a:pt x="283463" y="27432"/>
                  </a:lnTo>
                </a:path>
                <a:path w="7370445" h="614044">
                  <a:moveTo>
                    <a:pt x="283463" y="597408"/>
                  </a:moveTo>
                  <a:lnTo>
                    <a:pt x="567563" y="597408"/>
                  </a:lnTo>
                </a:path>
                <a:path w="7370445" h="614044">
                  <a:moveTo>
                    <a:pt x="573024" y="613663"/>
                  </a:moveTo>
                  <a:lnTo>
                    <a:pt x="573024" y="36575"/>
                  </a:lnTo>
                </a:path>
                <a:path w="7370445" h="614044">
                  <a:moveTo>
                    <a:pt x="573024" y="36575"/>
                  </a:moveTo>
                  <a:lnTo>
                    <a:pt x="857122" y="36575"/>
                  </a:lnTo>
                </a:path>
                <a:path w="7370445" h="614044">
                  <a:moveTo>
                    <a:pt x="856488" y="613663"/>
                  </a:moveTo>
                  <a:lnTo>
                    <a:pt x="856488" y="36575"/>
                  </a:lnTo>
                </a:path>
                <a:path w="7370445" h="614044">
                  <a:moveTo>
                    <a:pt x="856488" y="606552"/>
                  </a:moveTo>
                  <a:lnTo>
                    <a:pt x="1140586" y="606552"/>
                  </a:lnTo>
                </a:path>
                <a:path w="7370445" h="614044">
                  <a:moveTo>
                    <a:pt x="1133856" y="604520"/>
                  </a:moveTo>
                  <a:lnTo>
                    <a:pt x="1133856" y="27432"/>
                  </a:lnTo>
                </a:path>
                <a:path w="7370445" h="614044">
                  <a:moveTo>
                    <a:pt x="1133856" y="27432"/>
                  </a:moveTo>
                  <a:lnTo>
                    <a:pt x="1417955" y="27432"/>
                  </a:lnTo>
                </a:path>
                <a:path w="7370445" h="614044">
                  <a:moveTo>
                    <a:pt x="1417320" y="604520"/>
                  </a:moveTo>
                  <a:lnTo>
                    <a:pt x="1417320" y="27432"/>
                  </a:lnTo>
                </a:path>
                <a:path w="7370445" h="614044">
                  <a:moveTo>
                    <a:pt x="1417320" y="597408"/>
                  </a:moveTo>
                  <a:lnTo>
                    <a:pt x="1701419" y="597408"/>
                  </a:lnTo>
                </a:path>
                <a:path w="7370445" h="614044">
                  <a:moveTo>
                    <a:pt x="1706880" y="604520"/>
                  </a:moveTo>
                  <a:lnTo>
                    <a:pt x="1706880" y="27432"/>
                  </a:lnTo>
                </a:path>
                <a:path w="7370445" h="614044">
                  <a:moveTo>
                    <a:pt x="1706880" y="27432"/>
                  </a:moveTo>
                  <a:lnTo>
                    <a:pt x="1990979" y="27432"/>
                  </a:lnTo>
                </a:path>
                <a:path w="7370445" h="614044">
                  <a:moveTo>
                    <a:pt x="1990344" y="604520"/>
                  </a:moveTo>
                  <a:lnTo>
                    <a:pt x="1990344" y="27432"/>
                  </a:lnTo>
                </a:path>
                <a:path w="7370445" h="614044">
                  <a:moveTo>
                    <a:pt x="1990344" y="597408"/>
                  </a:moveTo>
                  <a:lnTo>
                    <a:pt x="2274443" y="597408"/>
                  </a:lnTo>
                </a:path>
                <a:path w="7370445" h="614044">
                  <a:moveTo>
                    <a:pt x="2267711" y="598424"/>
                  </a:moveTo>
                  <a:lnTo>
                    <a:pt x="2267711" y="21336"/>
                  </a:lnTo>
                </a:path>
                <a:path w="7370445" h="614044">
                  <a:moveTo>
                    <a:pt x="2267711" y="21336"/>
                  </a:moveTo>
                  <a:lnTo>
                    <a:pt x="2551810" y="21336"/>
                  </a:lnTo>
                </a:path>
                <a:path w="7370445" h="614044">
                  <a:moveTo>
                    <a:pt x="2551176" y="598424"/>
                  </a:moveTo>
                  <a:lnTo>
                    <a:pt x="2551176" y="21336"/>
                  </a:lnTo>
                </a:path>
                <a:path w="7370445" h="614044">
                  <a:moveTo>
                    <a:pt x="2551176" y="591312"/>
                  </a:moveTo>
                  <a:lnTo>
                    <a:pt x="2835275" y="591312"/>
                  </a:lnTo>
                </a:path>
                <a:path w="7370445" h="614044">
                  <a:moveTo>
                    <a:pt x="2837688" y="598424"/>
                  </a:moveTo>
                  <a:lnTo>
                    <a:pt x="2837688" y="21336"/>
                  </a:lnTo>
                </a:path>
                <a:path w="7370445" h="614044">
                  <a:moveTo>
                    <a:pt x="2837688" y="21336"/>
                  </a:moveTo>
                  <a:lnTo>
                    <a:pt x="3121786" y="21336"/>
                  </a:lnTo>
                </a:path>
                <a:path w="7370445" h="614044">
                  <a:moveTo>
                    <a:pt x="3121152" y="598424"/>
                  </a:moveTo>
                  <a:lnTo>
                    <a:pt x="3121152" y="21336"/>
                  </a:lnTo>
                </a:path>
                <a:path w="7370445" h="614044">
                  <a:moveTo>
                    <a:pt x="3121152" y="591312"/>
                  </a:moveTo>
                  <a:lnTo>
                    <a:pt x="3405251" y="591312"/>
                  </a:lnTo>
                </a:path>
                <a:path w="7370445" h="614044">
                  <a:moveTo>
                    <a:pt x="3398520" y="592328"/>
                  </a:moveTo>
                  <a:lnTo>
                    <a:pt x="3398520" y="15240"/>
                  </a:lnTo>
                </a:path>
                <a:path w="7370445" h="614044">
                  <a:moveTo>
                    <a:pt x="3398520" y="15240"/>
                  </a:moveTo>
                  <a:lnTo>
                    <a:pt x="3682619" y="15240"/>
                  </a:lnTo>
                </a:path>
                <a:path w="7370445" h="614044">
                  <a:moveTo>
                    <a:pt x="3681983" y="592328"/>
                  </a:moveTo>
                  <a:lnTo>
                    <a:pt x="3681983" y="15240"/>
                  </a:lnTo>
                </a:path>
                <a:path w="7370445" h="614044">
                  <a:moveTo>
                    <a:pt x="3681983" y="582168"/>
                  </a:moveTo>
                  <a:lnTo>
                    <a:pt x="3966082" y="582168"/>
                  </a:lnTo>
                </a:path>
                <a:path w="7370445" h="614044">
                  <a:moveTo>
                    <a:pt x="3971544" y="592328"/>
                  </a:moveTo>
                  <a:lnTo>
                    <a:pt x="3971544" y="15240"/>
                  </a:lnTo>
                </a:path>
                <a:path w="7370445" h="614044">
                  <a:moveTo>
                    <a:pt x="3971544" y="15240"/>
                  </a:moveTo>
                  <a:lnTo>
                    <a:pt x="4255642" y="15240"/>
                  </a:lnTo>
                </a:path>
                <a:path w="7370445" h="614044">
                  <a:moveTo>
                    <a:pt x="4255008" y="592328"/>
                  </a:moveTo>
                  <a:lnTo>
                    <a:pt x="4255008" y="15240"/>
                  </a:lnTo>
                </a:path>
                <a:path w="7370445" h="614044">
                  <a:moveTo>
                    <a:pt x="4255008" y="582168"/>
                  </a:moveTo>
                  <a:lnTo>
                    <a:pt x="4539107" y="582168"/>
                  </a:lnTo>
                </a:path>
                <a:path w="7370445" h="614044">
                  <a:moveTo>
                    <a:pt x="4532376" y="583184"/>
                  </a:moveTo>
                  <a:lnTo>
                    <a:pt x="4532376" y="6096"/>
                  </a:lnTo>
                </a:path>
                <a:path w="7370445" h="614044">
                  <a:moveTo>
                    <a:pt x="4532376" y="6096"/>
                  </a:moveTo>
                  <a:lnTo>
                    <a:pt x="4816475" y="6096"/>
                  </a:lnTo>
                </a:path>
                <a:path w="7370445" h="614044">
                  <a:moveTo>
                    <a:pt x="4815839" y="583184"/>
                  </a:moveTo>
                  <a:lnTo>
                    <a:pt x="4815839" y="6096"/>
                  </a:lnTo>
                </a:path>
                <a:path w="7370445" h="614044">
                  <a:moveTo>
                    <a:pt x="4815839" y="576072"/>
                  </a:moveTo>
                  <a:lnTo>
                    <a:pt x="5099938" y="576072"/>
                  </a:lnTo>
                </a:path>
                <a:path w="7370445" h="614044">
                  <a:moveTo>
                    <a:pt x="5105400" y="592328"/>
                  </a:moveTo>
                  <a:lnTo>
                    <a:pt x="5105400" y="15240"/>
                  </a:lnTo>
                </a:path>
                <a:path w="7370445" h="614044">
                  <a:moveTo>
                    <a:pt x="5105400" y="15240"/>
                  </a:moveTo>
                  <a:lnTo>
                    <a:pt x="5389499" y="15240"/>
                  </a:lnTo>
                </a:path>
                <a:path w="7370445" h="614044">
                  <a:moveTo>
                    <a:pt x="5388863" y="592328"/>
                  </a:moveTo>
                  <a:lnTo>
                    <a:pt x="5388863" y="15240"/>
                  </a:lnTo>
                </a:path>
                <a:path w="7370445" h="614044">
                  <a:moveTo>
                    <a:pt x="5388863" y="582168"/>
                  </a:moveTo>
                  <a:lnTo>
                    <a:pt x="5672962" y="582168"/>
                  </a:lnTo>
                </a:path>
                <a:path w="7370445" h="614044">
                  <a:moveTo>
                    <a:pt x="5666232" y="583184"/>
                  </a:moveTo>
                  <a:lnTo>
                    <a:pt x="5666232" y="6096"/>
                  </a:lnTo>
                </a:path>
                <a:path w="7370445" h="614044">
                  <a:moveTo>
                    <a:pt x="5666232" y="6096"/>
                  </a:moveTo>
                  <a:lnTo>
                    <a:pt x="5950331" y="6096"/>
                  </a:lnTo>
                </a:path>
                <a:path w="7370445" h="614044">
                  <a:moveTo>
                    <a:pt x="5949696" y="583184"/>
                  </a:moveTo>
                  <a:lnTo>
                    <a:pt x="5949696" y="6096"/>
                  </a:lnTo>
                </a:path>
                <a:path w="7370445" h="614044">
                  <a:moveTo>
                    <a:pt x="5949696" y="576072"/>
                  </a:moveTo>
                  <a:lnTo>
                    <a:pt x="6233795" y="576072"/>
                  </a:lnTo>
                </a:path>
                <a:path w="7370445" h="614044">
                  <a:moveTo>
                    <a:pt x="6239256" y="583184"/>
                  </a:moveTo>
                  <a:lnTo>
                    <a:pt x="6239256" y="6096"/>
                  </a:lnTo>
                </a:path>
                <a:path w="7370445" h="614044">
                  <a:moveTo>
                    <a:pt x="6239256" y="6096"/>
                  </a:moveTo>
                  <a:lnTo>
                    <a:pt x="6523355" y="6096"/>
                  </a:lnTo>
                </a:path>
                <a:path w="7370445" h="614044">
                  <a:moveTo>
                    <a:pt x="6522720" y="583184"/>
                  </a:moveTo>
                  <a:lnTo>
                    <a:pt x="6522720" y="6096"/>
                  </a:lnTo>
                </a:path>
                <a:path w="7370445" h="614044">
                  <a:moveTo>
                    <a:pt x="6522720" y="576072"/>
                  </a:moveTo>
                  <a:lnTo>
                    <a:pt x="6806819" y="576072"/>
                  </a:lnTo>
                </a:path>
                <a:path w="7370445" h="614044">
                  <a:moveTo>
                    <a:pt x="6800087" y="577088"/>
                  </a:moveTo>
                  <a:lnTo>
                    <a:pt x="6800087" y="0"/>
                  </a:lnTo>
                </a:path>
                <a:path w="7370445" h="614044">
                  <a:moveTo>
                    <a:pt x="6800087" y="0"/>
                  </a:moveTo>
                  <a:lnTo>
                    <a:pt x="7084186" y="0"/>
                  </a:lnTo>
                </a:path>
                <a:path w="7370445" h="614044">
                  <a:moveTo>
                    <a:pt x="7083552" y="577088"/>
                  </a:moveTo>
                  <a:lnTo>
                    <a:pt x="7083552" y="0"/>
                  </a:lnTo>
                </a:path>
                <a:path w="7370445" h="614044">
                  <a:moveTo>
                    <a:pt x="7083552" y="569976"/>
                  </a:moveTo>
                  <a:lnTo>
                    <a:pt x="7367651" y="569976"/>
                  </a:lnTo>
                </a:path>
                <a:path w="7370445" h="614044">
                  <a:moveTo>
                    <a:pt x="7370063" y="577088"/>
                  </a:moveTo>
                  <a:lnTo>
                    <a:pt x="7370063" y="0"/>
                  </a:lnTo>
                </a:path>
              </a:pathLst>
            </a:custGeom>
            <a:ln w="508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1906" y="2052827"/>
              <a:ext cx="751840" cy="583565"/>
            </a:xfrm>
            <a:custGeom>
              <a:avLst/>
              <a:gdLst/>
              <a:ahLst/>
              <a:cxnLst/>
              <a:rect l="l" t="t" r="r" b="b"/>
              <a:pathLst>
                <a:path w="751840" h="583564">
                  <a:moveTo>
                    <a:pt x="190500" y="190500"/>
                  </a:moveTo>
                  <a:lnTo>
                    <a:pt x="174625" y="158750"/>
                  </a:lnTo>
                  <a:lnTo>
                    <a:pt x="95250" y="0"/>
                  </a:lnTo>
                  <a:lnTo>
                    <a:pt x="0" y="190500"/>
                  </a:lnTo>
                  <a:lnTo>
                    <a:pt x="63500" y="190500"/>
                  </a:lnTo>
                  <a:lnTo>
                    <a:pt x="63500" y="577088"/>
                  </a:lnTo>
                  <a:lnTo>
                    <a:pt x="127000" y="577088"/>
                  </a:lnTo>
                  <a:lnTo>
                    <a:pt x="127000" y="190500"/>
                  </a:lnTo>
                  <a:lnTo>
                    <a:pt x="190500" y="190500"/>
                  </a:lnTo>
                  <a:close/>
                </a:path>
                <a:path w="751840" h="583564">
                  <a:moveTo>
                    <a:pt x="751332" y="196596"/>
                  </a:moveTo>
                  <a:lnTo>
                    <a:pt x="735457" y="164846"/>
                  </a:lnTo>
                  <a:lnTo>
                    <a:pt x="656082" y="6096"/>
                  </a:lnTo>
                  <a:lnTo>
                    <a:pt x="560832" y="196596"/>
                  </a:lnTo>
                  <a:lnTo>
                    <a:pt x="624332" y="196596"/>
                  </a:lnTo>
                  <a:lnTo>
                    <a:pt x="624332" y="583184"/>
                  </a:lnTo>
                  <a:lnTo>
                    <a:pt x="687832" y="583184"/>
                  </a:lnTo>
                  <a:lnTo>
                    <a:pt x="687832" y="196596"/>
                  </a:lnTo>
                  <a:lnTo>
                    <a:pt x="751332" y="196596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05761" y="2046732"/>
              <a:ext cx="190500" cy="577215"/>
            </a:xfrm>
            <a:custGeom>
              <a:avLst/>
              <a:gdLst/>
              <a:ahLst/>
              <a:cxnLst/>
              <a:rect l="l" t="t" r="r" b="b"/>
              <a:pathLst>
                <a:path w="190500" h="577214">
                  <a:moveTo>
                    <a:pt x="127000" y="158750"/>
                  </a:moveTo>
                  <a:lnTo>
                    <a:pt x="63500" y="158750"/>
                  </a:lnTo>
                  <a:lnTo>
                    <a:pt x="63500" y="577088"/>
                  </a:lnTo>
                  <a:lnTo>
                    <a:pt x="127000" y="577088"/>
                  </a:lnTo>
                  <a:lnTo>
                    <a:pt x="127000" y="158750"/>
                  </a:lnTo>
                  <a:close/>
                </a:path>
                <a:path w="190500" h="577214">
                  <a:moveTo>
                    <a:pt x="95250" y="0"/>
                  </a:moveTo>
                  <a:lnTo>
                    <a:pt x="0" y="190500"/>
                  </a:lnTo>
                  <a:lnTo>
                    <a:pt x="63500" y="190500"/>
                  </a:lnTo>
                  <a:lnTo>
                    <a:pt x="63500" y="158750"/>
                  </a:lnTo>
                  <a:lnTo>
                    <a:pt x="174625" y="158750"/>
                  </a:lnTo>
                  <a:lnTo>
                    <a:pt x="95250" y="0"/>
                  </a:lnTo>
                  <a:close/>
                </a:path>
                <a:path w="190500" h="577214">
                  <a:moveTo>
                    <a:pt x="174625" y="158750"/>
                  </a:moveTo>
                  <a:lnTo>
                    <a:pt x="127000" y="158750"/>
                  </a:lnTo>
                  <a:lnTo>
                    <a:pt x="127000" y="190500"/>
                  </a:lnTo>
                  <a:lnTo>
                    <a:pt x="190500" y="190500"/>
                  </a:lnTo>
                  <a:lnTo>
                    <a:pt x="174625" y="158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66594" y="2022347"/>
              <a:ext cx="7557770" cy="622935"/>
            </a:xfrm>
            <a:custGeom>
              <a:avLst/>
              <a:gdLst/>
              <a:ahLst/>
              <a:cxnLst/>
              <a:rect l="l" t="t" r="r" b="b"/>
              <a:pathLst>
                <a:path w="7557770" h="622935">
                  <a:moveTo>
                    <a:pt x="190500" y="220980"/>
                  </a:moveTo>
                  <a:lnTo>
                    <a:pt x="174625" y="189230"/>
                  </a:lnTo>
                  <a:lnTo>
                    <a:pt x="95250" y="30480"/>
                  </a:lnTo>
                  <a:lnTo>
                    <a:pt x="0" y="220980"/>
                  </a:lnTo>
                  <a:lnTo>
                    <a:pt x="63500" y="220980"/>
                  </a:lnTo>
                  <a:lnTo>
                    <a:pt x="63500" y="607568"/>
                  </a:lnTo>
                  <a:lnTo>
                    <a:pt x="127000" y="607568"/>
                  </a:lnTo>
                  <a:lnTo>
                    <a:pt x="127000" y="220980"/>
                  </a:lnTo>
                  <a:lnTo>
                    <a:pt x="190500" y="220980"/>
                  </a:lnTo>
                  <a:close/>
                </a:path>
                <a:path w="7557770" h="622935">
                  <a:moveTo>
                    <a:pt x="763524" y="227076"/>
                  </a:moveTo>
                  <a:lnTo>
                    <a:pt x="747649" y="195326"/>
                  </a:lnTo>
                  <a:lnTo>
                    <a:pt x="668274" y="36576"/>
                  </a:lnTo>
                  <a:lnTo>
                    <a:pt x="573024" y="227076"/>
                  </a:lnTo>
                  <a:lnTo>
                    <a:pt x="636524" y="227076"/>
                  </a:lnTo>
                  <a:lnTo>
                    <a:pt x="636524" y="613664"/>
                  </a:lnTo>
                  <a:lnTo>
                    <a:pt x="700024" y="613664"/>
                  </a:lnTo>
                  <a:lnTo>
                    <a:pt x="700024" y="227076"/>
                  </a:lnTo>
                  <a:lnTo>
                    <a:pt x="763524" y="227076"/>
                  </a:lnTo>
                  <a:close/>
                </a:path>
                <a:path w="7557770" h="622935">
                  <a:moveTo>
                    <a:pt x="1324356" y="236220"/>
                  </a:moveTo>
                  <a:lnTo>
                    <a:pt x="1308481" y="204470"/>
                  </a:lnTo>
                  <a:lnTo>
                    <a:pt x="1229106" y="45720"/>
                  </a:lnTo>
                  <a:lnTo>
                    <a:pt x="1133856" y="236220"/>
                  </a:lnTo>
                  <a:lnTo>
                    <a:pt x="1197356" y="236220"/>
                  </a:lnTo>
                  <a:lnTo>
                    <a:pt x="1197356" y="622808"/>
                  </a:lnTo>
                  <a:lnTo>
                    <a:pt x="1260856" y="622808"/>
                  </a:lnTo>
                  <a:lnTo>
                    <a:pt x="1260856" y="236220"/>
                  </a:lnTo>
                  <a:lnTo>
                    <a:pt x="1324356" y="236220"/>
                  </a:lnTo>
                  <a:close/>
                </a:path>
                <a:path w="7557770" h="622935">
                  <a:moveTo>
                    <a:pt x="1897380" y="220980"/>
                  </a:moveTo>
                  <a:lnTo>
                    <a:pt x="1881505" y="189230"/>
                  </a:lnTo>
                  <a:lnTo>
                    <a:pt x="1802130" y="30480"/>
                  </a:lnTo>
                  <a:lnTo>
                    <a:pt x="1706880" y="220980"/>
                  </a:lnTo>
                  <a:lnTo>
                    <a:pt x="1770380" y="220980"/>
                  </a:lnTo>
                  <a:lnTo>
                    <a:pt x="1770380" y="607568"/>
                  </a:lnTo>
                  <a:lnTo>
                    <a:pt x="1833880" y="607568"/>
                  </a:lnTo>
                  <a:lnTo>
                    <a:pt x="1833880" y="220980"/>
                  </a:lnTo>
                  <a:lnTo>
                    <a:pt x="1897380" y="220980"/>
                  </a:lnTo>
                  <a:close/>
                </a:path>
                <a:path w="7557770" h="622935">
                  <a:moveTo>
                    <a:pt x="2458212" y="227076"/>
                  </a:moveTo>
                  <a:lnTo>
                    <a:pt x="2442337" y="195326"/>
                  </a:lnTo>
                  <a:lnTo>
                    <a:pt x="2362962" y="36576"/>
                  </a:lnTo>
                  <a:lnTo>
                    <a:pt x="2267712" y="227076"/>
                  </a:lnTo>
                  <a:lnTo>
                    <a:pt x="2331212" y="227076"/>
                  </a:lnTo>
                  <a:lnTo>
                    <a:pt x="2331212" y="613664"/>
                  </a:lnTo>
                  <a:lnTo>
                    <a:pt x="2394712" y="613664"/>
                  </a:lnTo>
                  <a:lnTo>
                    <a:pt x="2394712" y="227076"/>
                  </a:lnTo>
                  <a:lnTo>
                    <a:pt x="2458212" y="227076"/>
                  </a:lnTo>
                  <a:close/>
                </a:path>
                <a:path w="7557770" h="622935">
                  <a:moveTo>
                    <a:pt x="3037332" y="199644"/>
                  </a:moveTo>
                  <a:lnTo>
                    <a:pt x="3021457" y="167894"/>
                  </a:lnTo>
                  <a:lnTo>
                    <a:pt x="2942082" y="9144"/>
                  </a:lnTo>
                  <a:lnTo>
                    <a:pt x="2846832" y="199644"/>
                  </a:lnTo>
                  <a:lnTo>
                    <a:pt x="2910332" y="199644"/>
                  </a:lnTo>
                  <a:lnTo>
                    <a:pt x="2910332" y="586232"/>
                  </a:lnTo>
                  <a:lnTo>
                    <a:pt x="2973832" y="586232"/>
                  </a:lnTo>
                  <a:lnTo>
                    <a:pt x="2973832" y="199644"/>
                  </a:lnTo>
                  <a:lnTo>
                    <a:pt x="3037332" y="199644"/>
                  </a:lnTo>
                  <a:close/>
                </a:path>
                <a:path w="7557770" h="622935">
                  <a:moveTo>
                    <a:pt x="3598164" y="205740"/>
                  </a:moveTo>
                  <a:lnTo>
                    <a:pt x="3582289" y="173990"/>
                  </a:lnTo>
                  <a:lnTo>
                    <a:pt x="3502914" y="15240"/>
                  </a:lnTo>
                  <a:lnTo>
                    <a:pt x="3407664" y="205740"/>
                  </a:lnTo>
                  <a:lnTo>
                    <a:pt x="3471164" y="205740"/>
                  </a:lnTo>
                  <a:lnTo>
                    <a:pt x="3471164" y="592328"/>
                  </a:lnTo>
                  <a:lnTo>
                    <a:pt x="3534664" y="592328"/>
                  </a:lnTo>
                  <a:lnTo>
                    <a:pt x="3534664" y="205740"/>
                  </a:lnTo>
                  <a:lnTo>
                    <a:pt x="3598164" y="205740"/>
                  </a:lnTo>
                  <a:close/>
                </a:path>
                <a:path w="7557770" h="622935">
                  <a:moveTo>
                    <a:pt x="4171175" y="190500"/>
                  </a:moveTo>
                  <a:lnTo>
                    <a:pt x="4155300" y="158750"/>
                  </a:lnTo>
                  <a:lnTo>
                    <a:pt x="4075925" y="0"/>
                  </a:lnTo>
                  <a:lnTo>
                    <a:pt x="3980688" y="190500"/>
                  </a:lnTo>
                  <a:lnTo>
                    <a:pt x="4044175" y="190500"/>
                  </a:lnTo>
                  <a:lnTo>
                    <a:pt x="4044175" y="577088"/>
                  </a:lnTo>
                  <a:lnTo>
                    <a:pt x="4107675" y="577088"/>
                  </a:lnTo>
                  <a:lnTo>
                    <a:pt x="4107675" y="190500"/>
                  </a:lnTo>
                  <a:lnTo>
                    <a:pt x="4171175" y="190500"/>
                  </a:lnTo>
                  <a:close/>
                </a:path>
                <a:path w="7557770" h="622935">
                  <a:moveTo>
                    <a:pt x="4732020" y="199644"/>
                  </a:moveTo>
                  <a:lnTo>
                    <a:pt x="4716145" y="167894"/>
                  </a:lnTo>
                  <a:lnTo>
                    <a:pt x="4636770" y="9144"/>
                  </a:lnTo>
                  <a:lnTo>
                    <a:pt x="4541520" y="199644"/>
                  </a:lnTo>
                  <a:lnTo>
                    <a:pt x="4605020" y="199644"/>
                  </a:lnTo>
                  <a:lnTo>
                    <a:pt x="4605020" y="586232"/>
                  </a:lnTo>
                  <a:lnTo>
                    <a:pt x="4668520" y="586232"/>
                  </a:lnTo>
                  <a:lnTo>
                    <a:pt x="4668520" y="199644"/>
                  </a:lnTo>
                  <a:lnTo>
                    <a:pt x="4732020" y="199644"/>
                  </a:lnTo>
                  <a:close/>
                </a:path>
                <a:path w="7557770" h="622935">
                  <a:moveTo>
                    <a:pt x="5305044" y="214884"/>
                  </a:moveTo>
                  <a:lnTo>
                    <a:pt x="5289169" y="183134"/>
                  </a:lnTo>
                  <a:lnTo>
                    <a:pt x="5209794" y="24384"/>
                  </a:lnTo>
                  <a:lnTo>
                    <a:pt x="5114544" y="214884"/>
                  </a:lnTo>
                  <a:lnTo>
                    <a:pt x="5178044" y="214884"/>
                  </a:lnTo>
                  <a:lnTo>
                    <a:pt x="5178044" y="601472"/>
                  </a:lnTo>
                  <a:lnTo>
                    <a:pt x="5241544" y="601472"/>
                  </a:lnTo>
                  <a:lnTo>
                    <a:pt x="5241544" y="214884"/>
                  </a:lnTo>
                  <a:lnTo>
                    <a:pt x="5305044" y="214884"/>
                  </a:lnTo>
                  <a:close/>
                </a:path>
                <a:path w="7557770" h="622935">
                  <a:moveTo>
                    <a:pt x="5865876" y="220980"/>
                  </a:moveTo>
                  <a:lnTo>
                    <a:pt x="5850001" y="189230"/>
                  </a:lnTo>
                  <a:lnTo>
                    <a:pt x="5770626" y="30480"/>
                  </a:lnTo>
                  <a:lnTo>
                    <a:pt x="5675376" y="220980"/>
                  </a:lnTo>
                  <a:lnTo>
                    <a:pt x="5738876" y="220980"/>
                  </a:lnTo>
                  <a:lnTo>
                    <a:pt x="5738876" y="607568"/>
                  </a:lnTo>
                  <a:lnTo>
                    <a:pt x="5802376" y="607568"/>
                  </a:lnTo>
                  <a:lnTo>
                    <a:pt x="5802376" y="220980"/>
                  </a:lnTo>
                  <a:lnTo>
                    <a:pt x="5865876" y="220980"/>
                  </a:lnTo>
                  <a:close/>
                </a:path>
                <a:path w="7557770" h="622935">
                  <a:moveTo>
                    <a:pt x="6438900" y="205740"/>
                  </a:moveTo>
                  <a:lnTo>
                    <a:pt x="6423025" y="173990"/>
                  </a:lnTo>
                  <a:lnTo>
                    <a:pt x="6343650" y="15240"/>
                  </a:lnTo>
                  <a:lnTo>
                    <a:pt x="6248400" y="205740"/>
                  </a:lnTo>
                  <a:lnTo>
                    <a:pt x="6311900" y="205740"/>
                  </a:lnTo>
                  <a:lnTo>
                    <a:pt x="6311900" y="592328"/>
                  </a:lnTo>
                  <a:lnTo>
                    <a:pt x="6375400" y="592328"/>
                  </a:lnTo>
                  <a:lnTo>
                    <a:pt x="6375400" y="205740"/>
                  </a:lnTo>
                  <a:lnTo>
                    <a:pt x="6438900" y="205740"/>
                  </a:lnTo>
                  <a:close/>
                </a:path>
                <a:path w="7557770" h="622935">
                  <a:moveTo>
                    <a:pt x="6999732" y="214884"/>
                  </a:moveTo>
                  <a:lnTo>
                    <a:pt x="6983857" y="183134"/>
                  </a:lnTo>
                  <a:lnTo>
                    <a:pt x="6904482" y="24384"/>
                  </a:lnTo>
                  <a:lnTo>
                    <a:pt x="6809232" y="214884"/>
                  </a:lnTo>
                  <a:lnTo>
                    <a:pt x="6872732" y="214884"/>
                  </a:lnTo>
                  <a:lnTo>
                    <a:pt x="6872732" y="601472"/>
                  </a:lnTo>
                  <a:lnTo>
                    <a:pt x="6936232" y="601472"/>
                  </a:lnTo>
                  <a:lnTo>
                    <a:pt x="6936232" y="214884"/>
                  </a:lnTo>
                  <a:lnTo>
                    <a:pt x="6999732" y="214884"/>
                  </a:lnTo>
                  <a:close/>
                </a:path>
                <a:path w="7557770" h="622935">
                  <a:moveTo>
                    <a:pt x="7557516" y="190500"/>
                  </a:moveTo>
                  <a:lnTo>
                    <a:pt x="7541641" y="158750"/>
                  </a:lnTo>
                  <a:lnTo>
                    <a:pt x="7462266" y="0"/>
                  </a:lnTo>
                  <a:lnTo>
                    <a:pt x="7367016" y="190500"/>
                  </a:lnTo>
                  <a:lnTo>
                    <a:pt x="7430516" y="190500"/>
                  </a:lnTo>
                  <a:lnTo>
                    <a:pt x="7430516" y="577088"/>
                  </a:lnTo>
                  <a:lnTo>
                    <a:pt x="7494016" y="577088"/>
                  </a:lnTo>
                  <a:lnTo>
                    <a:pt x="7494016" y="190500"/>
                  </a:lnTo>
                  <a:lnTo>
                    <a:pt x="7557516" y="1905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71905" y="1189227"/>
            <a:ext cx="9207500" cy="629920"/>
            <a:chOff x="771905" y="1189227"/>
            <a:chExt cx="9207500" cy="629920"/>
          </a:xfrm>
        </p:grpSpPr>
        <p:sp>
          <p:nvSpPr>
            <p:cNvPr id="11" name="object 11"/>
            <p:cNvSpPr/>
            <p:nvPr/>
          </p:nvSpPr>
          <p:spPr>
            <a:xfrm>
              <a:off x="867155" y="1214627"/>
              <a:ext cx="9112250" cy="579120"/>
            </a:xfrm>
            <a:custGeom>
              <a:avLst/>
              <a:gdLst/>
              <a:ahLst/>
              <a:cxnLst/>
              <a:rect l="l" t="t" r="r" b="b"/>
              <a:pathLst>
                <a:path w="9112250" h="579119">
                  <a:moveTo>
                    <a:pt x="0" y="577088"/>
                  </a:moveTo>
                  <a:lnTo>
                    <a:pt x="0" y="0"/>
                  </a:lnTo>
                </a:path>
                <a:path w="9112250" h="579119">
                  <a:moveTo>
                    <a:pt x="4245864" y="577088"/>
                  </a:moveTo>
                  <a:lnTo>
                    <a:pt x="4245864" y="0"/>
                  </a:lnTo>
                </a:path>
                <a:path w="9112250" h="579119">
                  <a:moveTo>
                    <a:pt x="0" y="0"/>
                  </a:moveTo>
                  <a:lnTo>
                    <a:pt x="4246372" y="0"/>
                  </a:lnTo>
                </a:path>
                <a:path w="9112250" h="579119">
                  <a:moveTo>
                    <a:pt x="4245864" y="579120"/>
                  </a:moveTo>
                  <a:lnTo>
                    <a:pt x="8492236" y="579120"/>
                  </a:lnTo>
                </a:path>
                <a:path w="9112250" h="579119">
                  <a:moveTo>
                    <a:pt x="8491728" y="577088"/>
                  </a:moveTo>
                  <a:lnTo>
                    <a:pt x="8491728" y="0"/>
                  </a:lnTo>
                </a:path>
                <a:path w="9112250" h="579119">
                  <a:moveTo>
                    <a:pt x="8491728" y="0"/>
                  </a:moveTo>
                  <a:lnTo>
                    <a:pt x="8775827" y="0"/>
                  </a:lnTo>
                </a:path>
                <a:path w="9112250" h="579119">
                  <a:moveTo>
                    <a:pt x="8778240" y="0"/>
                  </a:moveTo>
                  <a:lnTo>
                    <a:pt x="9112250" y="0"/>
                  </a:lnTo>
                </a:path>
              </a:pathLst>
            </a:custGeom>
            <a:ln w="508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1906" y="1208531"/>
              <a:ext cx="8694420" cy="583565"/>
            </a:xfrm>
            <a:custGeom>
              <a:avLst/>
              <a:gdLst/>
              <a:ahLst/>
              <a:cxnLst/>
              <a:rect l="l" t="t" r="r" b="b"/>
              <a:pathLst>
                <a:path w="8694420" h="583564">
                  <a:moveTo>
                    <a:pt x="190500" y="196596"/>
                  </a:moveTo>
                  <a:lnTo>
                    <a:pt x="174625" y="164846"/>
                  </a:lnTo>
                  <a:lnTo>
                    <a:pt x="95250" y="6096"/>
                  </a:lnTo>
                  <a:lnTo>
                    <a:pt x="0" y="196596"/>
                  </a:lnTo>
                  <a:lnTo>
                    <a:pt x="63500" y="196596"/>
                  </a:lnTo>
                  <a:lnTo>
                    <a:pt x="63500" y="583184"/>
                  </a:lnTo>
                  <a:lnTo>
                    <a:pt x="127000" y="583184"/>
                  </a:lnTo>
                  <a:lnTo>
                    <a:pt x="127000" y="196596"/>
                  </a:lnTo>
                  <a:lnTo>
                    <a:pt x="190500" y="196596"/>
                  </a:lnTo>
                  <a:close/>
                </a:path>
                <a:path w="8694420" h="583564">
                  <a:moveTo>
                    <a:pt x="8694420" y="190500"/>
                  </a:moveTo>
                  <a:lnTo>
                    <a:pt x="8678545" y="158750"/>
                  </a:lnTo>
                  <a:lnTo>
                    <a:pt x="8599170" y="0"/>
                  </a:lnTo>
                  <a:lnTo>
                    <a:pt x="8503920" y="190500"/>
                  </a:lnTo>
                  <a:lnTo>
                    <a:pt x="8567420" y="190500"/>
                  </a:lnTo>
                  <a:lnTo>
                    <a:pt x="8567420" y="577088"/>
                  </a:lnTo>
                  <a:lnTo>
                    <a:pt x="8630920" y="577088"/>
                  </a:lnTo>
                  <a:lnTo>
                    <a:pt x="8630920" y="190500"/>
                  </a:lnTo>
                  <a:lnTo>
                    <a:pt x="8694420" y="19050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0" y="2793"/>
            <a:ext cx="12198350" cy="1210310"/>
            <a:chOff x="0" y="2793"/>
            <a:chExt cx="12198350" cy="1210310"/>
          </a:xfrm>
        </p:grpSpPr>
        <p:sp>
          <p:nvSpPr>
            <p:cNvPr id="14" name="object 14"/>
            <p:cNvSpPr/>
            <p:nvPr/>
          </p:nvSpPr>
          <p:spPr>
            <a:xfrm>
              <a:off x="0" y="115823"/>
              <a:ext cx="11378565" cy="256540"/>
            </a:xfrm>
            <a:custGeom>
              <a:avLst/>
              <a:gdLst/>
              <a:ahLst/>
              <a:cxnLst/>
              <a:rect l="l" t="t" r="r" b="b"/>
              <a:pathLst>
                <a:path w="11378565" h="256540">
                  <a:moveTo>
                    <a:pt x="11378184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11378184" y="256031"/>
                  </a:lnTo>
                  <a:lnTo>
                    <a:pt x="11378184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481816" y="9143"/>
              <a:ext cx="710565" cy="335280"/>
            </a:xfrm>
            <a:custGeom>
              <a:avLst/>
              <a:gdLst/>
              <a:ahLst/>
              <a:cxnLst/>
              <a:rect l="l" t="t" r="r" b="b"/>
              <a:pathLst>
                <a:path w="710565" h="335280">
                  <a:moveTo>
                    <a:pt x="0" y="167639"/>
                  </a:moveTo>
                  <a:lnTo>
                    <a:pt x="22218" y="109145"/>
                  </a:lnTo>
                  <a:lnTo>
                    <a:pt x="83521" y="59632"/>
                  </a:lnTo>
                  <a:lnTo>
                    <a:pt x="126320" y="39427"/>
                  </a:lnTo>
                  <a:lnTo>
                    <a:pt x="175880" y="22888"/>
                  </a:lnTo>
                  <a:lnTo>
                    <a:pt x="231198" y="10488"/>
                  </a:lnTo>
                  <a:lnTo>
                    <a:pt x="291270" y="2700"/>
                  </a:lnTo>
                  <a:lnTo>
                    <a:pt x="355091" y="0"/>
                  </a:lnTo>
                  <a:lnTo>
                    <a:pt x="418913" y="2700"/>
                  </a:lnTo>
                  <a:lnTo>
                    <a:pt x="478985" y="10488"/>
                  </a:lnTo>
                  <a:lnTo>
                    <a:pt x="534303" y="22888"/>
                  </a:lnTo>
                  <a:lnTo>
                    <a:pt x="583863" y="39427"/>
                  </a:lnTo>
                  <a:lnTo>
                    <a:pt x="626662" y="59632"/>
                  </a:lnTo>
                  <a:lnTo>
                    <a:pt x="661698" y="83029"/>
                  </a:lnTo>
                  <a:lnTo>
                    <a:pt x="704462" y="137507"/>
                  </a:lnTo>
                  <a:lnTo>
                    <a:pt x="710183" y="167639"/>
                  </a:lnTo>
                  <a:lnTo>
                    <a:pt x="704462" y="197772"/>
                  </a:lnTo>
                  <a:lnTo>
                    <a:pt x="661698" y="252250"/>
                  </a:lnTo>
                  <a:lnTo>
                    <a:pt x="626662" y="275647"/>
                  </a:lnTo>
                  <a:lnTo>
                    <a:pt x="583863" y="295852"/>
                  </a:lnTo>
                  <a:lnTo>
                    <a:pt x="534303" y="312391"/>
                  </a:lnTo>
                  <a:lnTo>
                    <a:pt x="478985" y="324791"/>
                  </a:lnTo>
                  <a:lnTo>
                    <a:pt x="418913" y="332579"/>
                  </a:lnTo>
                  <a:lnTo>
                    <a:pt x="355091" y="335279"/>
                  </a:lnTo>
                  <a:lnTo>
                    <a:pt x="291270" y="332579"/>
                  </a:lnTo>
                  <a:lnTo>
                    <a:pt x="231198" y="324791"/>
                  </a:lnTo>
                  <a:lnTo>
                    <a:pt x="175880" y="312391"/>
                  </a:lnTo>
                  <a:lnTo>
                    <a:pt x="126320" y="295852"/>
                  </a:lnTo>
                  <a:lnTo>
                    <a:pt x="83521" y="275647"/>
                  </a:lnTo>
                  <a:lnTo>
                    <a:pt x="48485" y="252250"/>
                  </a:lnTo>
                  <a:lnTo>
                    <a:pt x="5721" y="197772"/>
                  </a:lnTo>
                  <a:lnTo>
                    <a:pt x="0" y="1676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69168" y="298703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758563" y="3367151"/>
          <a:ext cx="2091055" cy="2926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72">
                <a:tc>
                  <a:txBody>
                    <a:bodyPr/>
                    <a:lstStyle/>
                    <a:p>
                      <a:pPr marL="598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362958" y="3420633"/>
          <a:ext cx="381000" cy="2836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809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0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437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3323844" y="5654802"/>
            <a:ext cx="1075690" cy="190500"/>
          </a:xfrm>
          <a:custGeom>
            <a:avLst/>
            <a:gdLst/>
            <a:ahLst/>
            <a:cxnLst/>
            <a:rect l="l" t="t" r="r" b="b"/>
            <a:pathLst>
              <a:path w="1075689" h="190500">
                <a:moveTo>
                  <a:pt x="884808" y="0"/>
                </a:moveTo>
                <a:lnTo>
                  <a:pt x="884808" y="190500"/>
                </a:lnTo>
                <a:lnTo>
                  <a:pt x="1037208" y="114300"/>
                </a:lnTo>
                <a:lnTo>
                  <a:pt x="903858" y="114300"/>
                </a:lnTo>
                <a:lnTo>
                  <a:pt x="903858" y="76200"/>
                </a:lnTo>
                <a:lnTo>
                  <a:pt x="1037208" y="76200"/>
                </a:lnTo>
                <a:lnTo>
                  <a:pt x="884808" y="0"/>
                </a:lnTo>
                <a:close/>
              </a:path>
              <a:path w="1075689" h="190500">
                <a:moveTo>
                  <a:pt x="884808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884808" y="114300"/>
                </a:lnTo>
                <a:lnTo>
                  <a:pt x="884808" y="76200"/>
                </a:lnTo>
                <a:close/>
              </a:path>
              <a:path w="1075689" h="190500">
                <a:moveTo>
                  <a:pt x="1037208" y="76200"/>
                </a:moveTo>
                <a:lnTo>
                  <a:pt x="903858" y="76200"/>
                </a:lnTo>
                <a:lnTo>
                  <a:pt x="903858" y="114300"/>
                </a:lnTo>
                <a:lnTo>
                  <a:pt x="1037208" y="114300"/>
                </a:lnTo>
                <a:lnTo>
                  <a:pt x="1075308" y="95250"/>
                </a:lnTo>
                <a:lnTo>
                  <a:pt x="1037208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65619" y="5990082"/>
            <a:ext cx="1386205" cy="190500"/>
          </a:xfrm>
          <a:custGeom>
            <a:avLst/>
            <a:gdLst/>
            <a:ahLst/>
            <a:cxnLst/>
            <a:rect l="l" t="t" r="r" b="b"/>
            <a:pathLst>
              <a:path w="1386204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38620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386204" h="190500">
                <a:moveTo>
                  <a:pt x="13858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385824" y="114300"/>
                </a:lnTo>
                <a:lnTo>
                  <a:pt x="13858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854832" y="5567273"/>
            <a:ext cx="4260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5" dirty="0">
                <a:latin typeface="Cambria"/>
                <a:cs typeface="Cambria"/>
              </a:rPr>
              <a:t>WP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31834" y="5929680"/>
            <a:ext cx="384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60" dirty="0">
                <a:latin typeface="Cambria"/>
                <a:cs typeface="Cambria"/>
              </a:rPr>
              <a:t>RP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399903" y="1345184"/>
            <a:ext cx="779145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1800" b="1" spc="290" dirty="0">
                <a:solidFill>
                  <a:srgbClr val="00AFEF"/>
                </a:solidFill>
                <a:latin typeface="Cambria"/>
                <a:cs typeface="Cambria"/>
              </a:rPr>
              <a:t>RCLK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1800" b="1" spc="45" dirty="0">
                <a:solidFill>
                  <a:srgbClr val="00AF50"/>
                </a:solidFill>
                <a:latin typeface="Cambria"/>
                <a:cs typeface="Cambria"/>
              </a:rPr>
              <a:t>W</a:t>
            </a:r>
            <a:r>
              <a:rPr sz="1800" b="1" spc="355" dirty="0">
                <a:solidFill>
                  <a:srgbClr val="00AF50"/>
                </a:solidFill>
                <a:latin typeface="Cambria"/>
                <a:cs typeface="Cambria"/>
              </a:rPr>
              <a:t>C</a:t>
            </a:r>
            <a:r>
              <a:rPr sz="1800" b="1" spc="265" dirty="0">
                <a:solidFill>
                  <a:srgbClr val="00AF50"/>
                </a:solidFill>
                <a:latin typeface="Cambria"/>
                <a:cs typeface="Cambria"/>
              </a:rPr>
              <a:t>LK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874507" y="4627626"/>
            <a:ext cx="1938655" cy="190500"/>
          </a:xfrm>
          <a:custGeom>
            <a:avLst/>
            <a:gdLst/>
            <a:ahLst/>
            <a:cxn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74507" y="5115305"/>
            <a:ext cx="1938655" cy="190500"/>
          </a:xfrm>
          <a:custGeom>
            <a:avLst/>
            <a:gdLst/>
            <a:ahLst/>
            <a:cxn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3108" y="4629022"/>
            <a:ext cx="1707514" cy="190500"/>
          </a:xfrm>
          <a:custGeom>
            <a:avLst/>
            <a:gdLst/>
            <a:ahLst/>
            <a:cxnLst/>
            <a:rect l="l" t="t" r="r" b="b"/>
            <a:pathLst>
              <a:path w="1707514" h="190500">
                <a:moveTo>
                  <a:pt x="189636" y="0"/>
                </a:moveTo>
                <a:lnTo>
                  <a:pt x="0" y="96900"/>
                </a:lnTo>
                <a:lnTo>
                  <a:pt x="191338" y="190500"/>
                </a:lnTo>
                <a:lnTo>
                  <a:pt x="190658" y="114426"/>
                </a:lnTo>
                <a:lnTo>
                  <a:pt x="171615" y="114426"/>
                </a:lnTo>
                <a:lnTo>
                  <a:pt x="171272" y="76326"/>
                </a:lnTo>
                <a:lnTo>
                  <a:pt x="190316" y="76156"/>
                </a:lnTo>
                <a:lnTo>
                  <a:pt x="189636" y="0"/>
                </a:lnTo>
                <a:close/>
              </a:path>
              <a:path w="1707514" h="190500">
                <a:moveTo>
                  <a:pt x="190316" y="76156"/>
                </a:moveTo>
                <a:lnTo>
                  <a:pt x="171272" y="76326"/>
                </a:lnTo>
                <a:lnTo>
                  <a:pt x="171615" y="114426"/>
                </a:lnTo>
                <a:lnTo>
                  <a:pt x="190657" y="114256"/>
                </a:lnTo>
                <a:lnTo>
                  <a:pt x="190316" y="76156"/>
                </a:lnTo>
                <a:close/>
              </a:path>
              <a:path w="1707514" h="190500">
                <a:moveTo>
                  <a:pt x="190657" y="114256"/>
                </a:moveTo>
                <a:lnTo>
                  <a:pt x="171615" y="114426"/>
                </a:lnTo>
                <a:lnTo>
                  <a:pt x="190658" y="114426"/>
                </a:lnTo>
                <a:lnTo>
                  <a:pt x="190657" y="114256"/>
                </a:lnTo>
                <a:close/>
              </a:path>
              <a:path w="1707514" h="190500">
                <a:moveTo>
                  <a:pt x="1706753" y="62610"/>
                </a:moveTo>
                <a:lnTo>
                  <a:pt x="190316" y="76156"/>
                </a:lnTo>
                <a:lnTo>
                  <a:pt x="190657" y="114256"/>
                </a:lnTo>
                <a:lnTo>
                  <a:pt x="1707134" y="100710"/>
                </a:lnTo>
                <a:lnTo>
                  <a:pt x="1706753" y="6261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3108" y="5100065"/>
            <a:ext cx="1706880" cy="190500"/>
          </a:xfrm>
          <a:custGeom>
            <a:avLst/>
            <a:gdLst/>
            <a:ahLst/>
            <a:cxnLst/>
            <a:rect l="l" t="t" r="r" b="b"/>
            <a:pathLst>
              <a:path w="1706880" h="190500">
                <a:moveTo>
                  <a:pt x="190500" y="0"/>
                </a:moveTo>
                <a:lnTo>
                  <a:pt x="0" y="95249"/>
                </a:lnTo>
                <a:lnTo>
                  <a:pt x="190500" y="190499"/>
                </a:lnTo>
                <a:lnTo>
                  <a:pt x="190500" y="114299"/>
                </a:lnTo>
                <a:lnTo>
                  <a:pt x="171450" y="114299"/>
                </a:lnTo>
                <a:lnTo>
                  <a:pt x="171450" y="76199"/>
                </a:lnTo>
                <a:lnTo>
                  <a:pt x="190500" y="76199"/>
                </a:lnTo>
                <a:lnTo>
                  <a:pt x="190500" y="0"/>
                </a:lnTo>
                <a:close/>
              </a:path>
              <a:path w="1706880" h="190500">
                <a:moveTo>
                  <a:pt x="190500" y="76199"/>
                </a:moveTo>
                <a:lnTo>
                  <a:pt x="171450" y="76199"/>
                </a:lnTo>
                <a:lnTo>
                  <a:pt x="171450" y="114299"/>
                </a:lnTo>
                <a:lnTo>
                  <a:pt x="190500" y="114299"/>
                </a:lnTo>
                <a:lnTo>
                  <a:pt x="190500" y="76199"/>
                </a:lnTo>
                <a:close/>
              </a:path>
              <a:path w="1706880" h="190500">
                <a:moveTo>
                  <a:pt x="1706880" y="76199"/>
                </a:moveTo>
                <a:lnTo>
                  <a:pt x="190500" y="76199"/>
                </a:lnTo>
                <a:lnTo>
                  <a:pt x="190500" y="114299"/>
                </a:lnTo>
                <a:lnTo>
                  <a:pt x="1706880" y="114299"/>
                </a:lnTo>
                <a:lnTo>
                  <a:pt x="1706880" y="76199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827391" y="4321302"/>
            <a:ext cx="1200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85" dirty="0">
                <a:solidFill>
                  <a:srgbClr val="00AF50"/>
                </a:solidFill>
                <a:latin typeface="Cambria"/>
                <a:cs typeface="Cambria"/>
              </a:rPr>
              <a:t>EMPTY=</a:t>
            </a:r>
            <a:r>
              <a:rPr sz="1800" spc="2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36079" y="4854651"/>
            <a:ext cx="2322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solidFill>
                  <a:srgbClr val="00AF50"/>
                </a:solidFill>
                <a:latin typeface="Cambria"/>
                <a:cs typeface="Cambria"/>
              </a:rPr>
              <a:t>ALMOST_EMPTY=</a:t>
            </a:r>
            <a:r>
              <a:rPr sz="1800" spc="5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38199" y="4321302"/>
            <a:ext cx="996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5" dirty="0">
                <a:solidFill>
                  <a:srgbClr val="7E7E7E"/>
                </a:solidFill>
                <a:latin typeface="Cambria"/>
                <a:cs typeface="Cambria"/>
              </a:rPr>
              <a:t>FULL=</a:t>
            </a:r>
            <a:r>
              <a:rPr sz="1800" spc="25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7E7E7E"/>
                </a:solidFill>
                <a:latin typeface="Cambria"/>
                <a:cs typeface="Cambria"/>
              </a:rPr>
              <a:t>0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3313" y="4854651"/>
            <a:ext cx="21183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solidFill>
                  <a:srgbClr val="7E7E7E"/>
                </a:solidFill>
                <a:latin typeface="Cambria"/>
                <a:cs typeface="Cambria"/>
              </a:rPr>
              <a:t>ALMOST_FULL=</a:t>
            </a:r>
            <a:r>
              <a:rPr sz="1800" spc="30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7E7E7E"/>
                </a:solidFill>
                <a:latin typeface="Cambria"/>
                <a:cs typeface="Cambria"/>
              </a:rPr>
              <a:t>0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18950" y="85090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60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1905" y="2006092"/>
            <a:ext cx="9252585" cy="663575"/>
            <a:chOff x="771905" y="2006092"/>
            <a:chExt cx="9252585" cy="663575"/>
          </a:xfrm>
        </p:grpSpPr>
        <p:sp>
          <p:nvSpPr>
            <p:cNvPr id="4" name="object 4"/>
            <p:cNvSpPr/>
            <p:nvPr/>
          </p:nvSpPr>
          <p:spPr>
            <a:xfrm>
              <a:off x="867155" y="2058924"/>
              <a:ext cx="2268220" cy="592455"/>
            </a:xfrm>
            <a:custGeom>
              <a:avLst/>
              <a:gdLst/>
              <a:ahLst/>
              <a:cxnLst/>
              <a:rect l="l" t="t" r="r" b="b"/>
              <a:pathLst>
                <a:path w="2268220" h="592455">
                  <a:moveTo>
                    <a:pt x="0" y="592327"/>
                  </a:moveTo>
                  <a:lnTo>
                    <a:pt x="0" y="15239"/>
                  </a:lnTo>
                </a:path>
                <a:path w="2268220" h="592455">
                  <a:moveTo>
                    <a:pt x="0" y="15239"/>
                  </a:moveTo>
                  <a:lnTo>
                    <a:pt x="284086" y="15239"/>
                  </a:lnTo>
                </a:path>
                <a:path w="2268220" h="592455">
                  <a:moveTo>
                    <a:pt x="283463" y="592327"/>
                  </a:moveTo>
                  <a:lnTo>
                    <a:pt x="283463" y="15239"/>
                  </a:lnTo>
                </a:path>
                <a:path w="2268220" h="592455">
                  <a:moveTo>
                    <a:pt x="283463" y="585215"/>
                  </a:moveTo>
                  <a:lnTo>
                    <a:pt x="567563" y="585215"/>
                  </a:lnTo>
                </a:path>
                <a:path w="2268220" h="592455">
                  <a:moveTo>
                    <a:pt x="560832" y="586231"/>
                  </a:moveTo>
                  <a:lnTo>
                    <a:pt x="560832" y="9143"/>
                  </a:lnTo>
                </a:path>
                <a:path w="2268220" h="592455">
                  <a:moveTo>
                    <a:pt x="560832" y="9143"/>
                  </a:moveTo>
                  <a:lnTo>
                    <a:pt x="844931" y="9143"/>
                  </a:lnTo>
                </a:path>
                <a:path w="2268220" h="592455">
                  <a:moveTo>
                    <a:pt x="844295" y="586231"/>
                  </a:moveTo>
                  <a:lnTo>
                    <a:pt x="844295" y="9143"/>
                  </a:lnTo>
                </a:path>
                <a:path w="2268220" h="592455">
                  <a:moveTo>
                    <a:pt x="844295" y="579120"/>
                  </a:moveTo>
                  <a:lnTo>
                    <a:pt x="1128395" y="579120"/>
                  </a:lnTo>
                </a:path>
                <a:path w="2268220" h="592455">
                  <a:moveTo>
                    <a:pt x="1133856" y="586231"/>
                  </a:moveTo>
                  <a:lnTo>
                    <a:pt x="1133856" y="9143"/>
                  </a:lnTo>
                </a:path>
                <a:path w="2268220" h="592455">
                  <a:moveTo>
                    <a:pt x="1133856" y="9143"/>
                  </a:moveTo>
                  <a:lnTo>
                    <a:pt x="1417955" y="9143"/>
                  </a:lnTo>
                </a:path>
                <a:path w="2268220" h="592455">
                  <a:moveTo>
                    <a:pt x="1417320" y="586231"/>
                  </a:moveTo>
                  <a:lnTo>
                    <a:pt x="1417320" y="9143"/>
                  </a:lnTo>
                </a:path>
                <a:path w="2268220" h="592455">
                  <a:moveTo>
                    <a:pt x="1417320" y="579120"/>
                  </a:moveTo>
                  <a:lnTo>
                    <a:pt x="1701419" y="579120"/>
                  </a:lnTo>
                </a:path>
                <a:path w="2268220" h="592455">
                  <a:moveTo>
                    <a:pt x="1694688" y="577088"/>
                  </a:moveTo>
                  <a:lnTo>
                    <a:pt x="1694688" y="0"/>
                  </a:lnTo>
                </a:path>
                <a:path w="2268220" h="592455">
                  <a:moveTo>
                    <a:pt x="1694688" y="0"/>
                  </a:moveTo>
                  <a:lnTo>
                    <a:pt x="1978787" y="0"/>
                  </a:lnTo>
                </a:path>
                <a:path w="2268220" h="592455">
                  <a:moveTo>
                    <a:pt x="1978152" y="577088"/>
                  </a:moveTo>
                  <a:lnTo>
                    <a:pt x="1978152" y="0"/>
                  </a:lnTo>
                </a:path>
                <a:path w="2268220" h="592455">
                  <a:moveTo>
                    <a:pt x="1978152" y="569976"/>
                  </a:moveTo>
                  <a:lnTo>
                    <a:pt x="2262251" y="569976"/>
                  </a:lnTo>
                </a:path>
                <a:path w="2268220" h="592455">
                  <a:moveTo>
                    <a:pt x="2267712" y="586231"/>
                  </a:moveTo>
                  <a:lnTo>
                    <a:pt x="2267712" y="9143"/>
                  </a:lnTo>
                </a:path>
              </a:pathLst>
            </a:custGeom>
            <a:ln w="508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34867" y="2068068"/>
              <a:ext cx="567690" cy="577215"/>
            </a:xfrm>
            <a:custGeom>
              <a:avLst/>
              <a:gdLst/>
              <a:ahLst/>
              <a:cxnLst/>
              <a:rect l="l" t="t" r="r" b="b"/>
              <a:pathLst>
                <a:path w="567689" h="577214">
                  <a:moveTo>
                    <a:pt x="0" y="0"/>
                  </a:moveTo>
                  <a:lnTo>
                    <a:pt x="284098" y="0"/>
                  </a:lnTo>
                </a:path>
                <a:path w="567689" h="577214">
                  <a:moveTo>
                    <a:pt x="283464" y="577088"/>
                  </a:moveTo>
                  <a:lnTo>
                    <a:pt x="283464" y="0"/>
                  </a:lnTo>
                </a:path>
                <a:path w="567689" h="577214">
                  <a:moveTo>
                    <a:pt x="283464" y="569976"/>
                  </a:moveTo>
                  <a:lnTo>
                    <a:pt x="567562" y="569976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95700" y="2031492"/>
              <a:ext cx="6236335" cy="604520"/>
            </a:xfrm>
            <a:custGeom>
              <a:avLst/>
              <a:gdLst/>
              <a:ahLst/>
              <a:cxnLst/>
              <a:rect l="l" t="t" r="r" b="b"/>
              <a:pathLst>
                <a:path w="6236334" h="604519">
                  <a:moveTo>
                    <a:pt x="0" y="604520"/>
                  </a:moveTo>
                  <a:lnTo>
                    <a:pt x="0" y="27432"/>
                  </a:lnTo>
                </a:path>
                <a:path w="6236334" h="604519">
                  <a:moveTo>
                    <a:pt x="0" y="27432"/>
                  </a:moveTo>
                  <a:lnTo>
                    <a:pt x="284099" y="27432"/>
                  </a:lnTo>
                </a:path>
                <a:path w="6236334" h="604519">
                  <a:moveTo>
                    <a:pt x="283463" y="604520"/>
                  </a:moveTo>
                  <a:lnTo>
                    <a:pt x="283463" y="27432"/>
                  </a:lnTo>
                </a:path>
                <a:path w="6236334" h="604519">
                  <a:moveTo>
                    <a:pt x="283463" y="597408"/>
                  </a:moveTo>
                  <a:lnTo>
                    <a:pt x="567563" y="597408"/>
                  </a:lnTo>
                </a:path>
                <a:path w="6236334" h="604519">
                  <a:moveTo>
                    <a:pt x="573024" y="604520"/>
                  </a:moveTo>
                  <a:lnTo>
                    <a:pt x="573024" y="27432"/>
                  </a:lnTo>
                </a:path>
                <a:path w="6236334" h="604519">
                  <a:moveTo>
                    <a:pt x="573024" y="27432"/>
                  </a:moveTo>
                  <a:lnTo>
                    <a:pt x="857123" y="27432"/>
                  </a:lnTo>
                </a:path>
                <a:path w="6236334" h="604519">
                  <a:moveTo>
                    <a:pt x="856488" y="604520"/>
                  </a:moveTo>
                  <a:lnTo>
                    <a:pt x="856488" y="27432"/>
                  </a:lnTo>
                </a:path>
                <a:path w="6236334" h="604519">
                  <a:moveTo>
                    <a:pt x="856488" y="597408"/>
                  </a:moveTo>
                  <a:lnTo>
                    <a:pt x="1140587" y="597408"/>
                  </a:lnTo>
                </a:path>
                <a:path w="6236334" h="604519">
                  <a:moveTo>
                    <a:pt x="1133855" y="598424"/>
                  </a:moveTo>
                  <a:lnTo>
                    <a:pt x="1133855" y="21336"/>
                  </a:lnTo>
                </a:path>
                <a:path w="6236334" h="604519">
                  <a:moveTo>
                    <a:pt x="1133855" y="21336"/>
                  </a:moveTo>
                  <a:lnTo>
                    <a:pt x="1417954" y="21336"/>
                  </a:lnTo>
                </a:path>
                <a:path w="6236334" h="604519">
                  <a:moveTo>
                    <a:pt x="1417320" y="598424"/>
                  </a:moveTo>
                  <a:lnTo>
                    <a:pt x="1417320" y="21336"/>
                  </a:lnTo>
                </a:path>
                <a:path w="6236334" h="604519">
                  <a:moveTo>
                    <a:pt x="1417320" y="591312"/>
                  </a:moveTo>
                  <a:lnTo>
                    <a:pt x="1701419" y="591312"/>
                  </a:lnTo>
                </a:path>
                <a:path w="6236334" h="604519">
                  <a:moveTo>
                    <a:pt x="1703832" y="598424"/>
                  </a:moveTo>
                  <a:lnTo>
                    <a:pt x="1703832" y="21336"/>
                  </a:lnTo>
                </a:path>
                <a:path w="6236334" h="604519">
                  <a:moveTo>
                    <a:pt x="1703832" y="21336"/>
                  </a:moveTo>
                  <a:lnTo>
                    <a:pt x="1987930" y="21336"/>
                  </a:lnTo>
                </a:path>
                <a:path w="6236334" h="604519">
                  <a:moveTo>
                    <a:pt x="1987296" y="598424"/>
                  </a:moveTo>
                  <a:lnTo>
                    <a:pt x="1987296" y="21336"/>
                  </a:lnTo>
                </a:path>
                <a:path w="6236334" h="604519">
                  <a:moveTo>
                    <a:pt x="1987296" y="591312"/>
                  </a:moveTo>
                  <a:lnTo>
                    <a:pt x="2271395" y="591312"/>
                  </a:lnTo>
                </a:path>
                <a:path w="6236334" h="604519">
                  <a:moveTo>
                    <a:pt x="2264664" y="592328"/>
                  </a:moveTo>
                  <a:lnTo>
                    <a:pt x="2264664" y="15240"/>
                  </a:lnTo>
                </a:path>
                <a:path w="6236334" h="604519">
                  <a:moveTo>
                    <a:pt x="2264664" y="15240"/>
                  </a:moveTo>
                  <a:lnTo>
                    <a:pt x="2548763" y="15240"/>
                  </a:lnTo>
                </a:path>
                <a:path w="6236334" h="604519">
                  <a:moveTo>
                    <a:pt x="2548128" y="592328"/>
                  </a:moveTo>
                  <a:lnTo>
                    <a:pt x="2548128" y="15240"/>
                  </a:lnTo>
                </a:path>
                <a:path w="6236334" h="604519">
                  <a:moveTo>
                    <a:pt x="2548128" y="582168"/>
                  </a:moveTo>
                  <a:lnTo>
                    <a:pt x="2832227" y="582168"/>
                  </a:lnTo>
                </a:path>
                <a:path w="6236334" h="604519">
                  <a:moveTo>
                    <a:pt x="2837688" y="592328"/>
                  </a:moveTo>
                  <a:lnTo>
                    <a:pt x="2837688" y="15240"/>
                  </a:lnTo>
                </a:path>
                <a:path w="6236334" h="604519">
                  <a:moveTo>
                    <a:pt x="2837688" y="15240"/>
                  </a:moveTo>
                  <a:lnTo>
                    <a:pt x="3121786" y="15240"/>
                  </a:lnTo>
                </a:path>
                <a:path w="6236334" h="604519">
                  <a:moveTo>
                    <a:pt x="3121152" y="592328"/>
                  </a:moveTo>
                  <a:lnTo>
                    <a:pt x="3121152" y="15240"/>
                  </a:lnTo>
                </a:path>
                <a:path w="6236334" h="604519">
                  <a:moveTo>
                    <a:pt x="3121152" y="582168"/>
                  </a:moveTo>
                  <a:lnTo>
                    <a:pt x="3405251" y="582168"/>
                  </a:lnTo>
                </a:path>
                <a:path w="6236334" h="604519">
                  <a:moveTo>
                    <a:pt x="3398520" y="583184"/>
                  </a:moveTo>
                  <a:lnTo>
                    <a:pt x="3398520" y="6096"/>
                  </a:lnTo>
                </a:path>
                <a:path w="6236334" h="604519">
                  <a:moveTo>
                    <a:pt x="3398520" y="6096"/>
                  </a:moveTo>
                  <a:lnTo>
                    <a:pt x="3682619" y="6096"/>
                  </a:lnTo>
                </a:path>
                <a:path w="6236334" h="604519">
                  <a:moveTo>
                    <a:pt x="3681983" y="583184"/>
                  </a:moveTo>
                  <a:lnTo>
                    <a:pt x="3681983" y="6096"/>
                  </a:lnTo>
                </a:path>
                <a:path w="6236334" h="604519">
                  <a:moveTo>
                    <a:pt x="3681983" y="576072"/>
                  </a:moveTo>
                  <a:lnTo>
                    <a:pt x="3966082" y="576072"/>
                  </a:lnTo>
                </a:path>
                <a:path w="6236334" h="604519">
                  <a:moveTo>
                    <a:pt x="3971544" y="592328"/>
                  </a:moveTo>
                  <a:lnTo>
                    <a:pt x="3971544" y="15240"/>
                  </a:lnTo>
                </a:path>
                <a:path w="6236334" h="604519">
                  <a:moveTo>
                    <a:pt x="3971544" y="15240"/>
                  </a:moveTo>
                  <a:lnTo>
                    <a:pt x="4255643" y="15240"/>
                  </a:lnTo>
                </a:path>
                <a:path w="6236334" h="604519">
                  <a:moveTo>
                    <a:pt x="4255008" y="592328"/>
                  </a:moveTo>
                  <a:lnTo>
                    <a:pt x="4255008" y="15240"/>
                  </a:lnTo>
                </a:path>
                <a:path w="6236334" h="604519">
                  <a:moveTo>
                    <a:pt x="4255008" y="582168"/>
                  </a:moveTo>
                  <a:lnTo>
                    <a:pt x="4539107" y="582168"/>
                  </a:lnTo>
                </a:path>
                <a:path w="6236334" h="604519">
                  <a:moveTo>
                    <a:pt x="4532376" y="583184"/>
                  </a:moveTo>
                  <a:lnTo>
                    <a:pt x="4532376" y="6096"/>
                  </a:lnTo>
                </a:path>
                <a:path w="6236334" h="604519">
                  <a:moveTo>
                    <a:pt x="4532376" y="6096"/>
                  </a:moveTo>
                  <a:lnTo>
                    <a:pt x="4816475" y="6096"/>
                  </a:lnTo>
                </a:path>
                <a:path w="6236334" h="604519">
                  <a:moveTo>
                    <a:pt x="4815840" y="583184"/>
                  </a:moveTo>
                  <a:lnTo>
                    <a:pt x="4815840" y="6096"/>
                  </a:lnTo>
                </a:path>
                <a:path w="6236334" h="604519">
                  <a:moveTo>
                    <a:pt x="4815840" y="576072"/>
                  </a:moveTo>
                  <a:lnTo>
                    <a:pt x="5099939" y="576072"/>
                  </a:lnTo>
                </a:path>
                <a:path w="6236334" h="604519">
                  <a:moveTo>
                    <a:pt x="5105400" y="583184"/>
                  </a:moveTo>
                  <a:lnTo>
                    <a:pt x="5105400" y="6096"/>
                  </a:lnTo>
                </a:path>
                <a:path w="6236334" h="604519">
                  <a:moveTo>
                    <a:pt x="5105400" y="6096"/>
                  </a:moveTo>
                  <a:lnTo>
                    <a:pt x="5389499" y="6096"/>
                  </a:lnTo>
                </a:path>
                <a:path w="6236334" h="604519">
                  <a:moveTo>
                    <a:pt x="5388864" y="583184"/>
                  </a:moveTo>
                  <a:lnTo>
                    <a:pt x="5388864" y="6096"/>
                  </a:lnTo>
                </a:path>
                <a:path w="6236334" h="604519">
                  <a:moveTo>
                    <a:pt x="5388864" y="576072"/>
                  </a:moveTo>
                  <a:lnTo>
                    <a:pt x="5672963" y="576072"/>
                  </a:lnTo>
                </a:path>
                <a:path w="6236334" h="604519">
                  <a:moveTo>
                    <a:pt x="5666232" y="577088"/>
                  </a:moveTo>
                  <a:lnTo>
                    <a:pt x="5666232" y="0"/>
                  </a:lnTo>
                </a:path>
                <a:path w="6236334" h="604519">
                  <a:moveTo>
                    <a:pt x="5666232" y="0"/>
                  </a:moveTo>
                  <a:lnTo>
                    <a:pt x="5950331" y="0"/>
                  </a:lnTo>
                </a:path>
                <a:path w="6236334" h="604519">
                  <a:moveTo>
                    <a:pt x="5949696" y="577088"/>
                  </a:moveTo>
                  <a:lnTo>
                    <a:pt x="5949696" y="0"/>
                  </a:lnTo>
                </a:path>
                <a:path w="6236334" h="604519">
                  <a:moveTo>
                    <a:pt x="5949696" y="569976"/>
                  </a:moveTo>
                  <a:lnTo>
                    <a:pt x="6233795" y="569976"/>
                  </a:lnTo>
                </a:path>
                <a:path w="6236334" h="604519">
                  <a:moveTo>
                    <a:pt x="6236208" y="577088"/>
                  </a:moveTo>
                  <a:lnTo>
                    <a:pt x="6236208" y="0"/>
                  </a:lnTo>
                </a:path>
              </a:pathLst>
            </a:custGeom>
            <a:ln w="508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1906" y="2046731"/>
              <a:ext cx="1885314" cy="589280"/>
            </a:xfrm>
            <a:custGeom>
              <a:avLst/>
              <a:gdLst/>
              <a:ahLst/>
              <a:cxnLst/>
              <a:rect l="l" t="t" r="r" b="b"/>
              <a:pathLst>
                <a:path w="1885314" h="589280">
                  <a:moveTo>
                    <a:pt x="190500" y="196596"/>
                  </a:moveTo>
                  <a:lnTo>
                    <a:pt x="174625" y="164846"/>
                  </a:lnTo>
                  <a:lnTo>
                    <a:pt x="95250" y="6096"/>
                  </a:lnTo>
                  <a:lnTo>
                    <a:pt x="0" y="196596"/>
                  </a:lnTo>
                  <a:lnTo>
                    <a:pt x="63500" y="196596"/>
                  </a:lnTo>
                  <a:lnTo>
                    <a:pt x="63500" y="583184"/>
                  </a:lnTo>
                  <a:lnTo>
                    <a:pt x="127000" y="583184"/>
                  </a:lnTo>
                  <a:lnTo>
                    <a:pt x="127000" y="196596"/>
                  </a:lnTo>
                  <a:lnTo>
                    <a:pt x="190500" y="196596"/>
                  </a:lnTo>
                  <a:close/>
                </a:path>
                <a:path w="1885314" h="589280">
                  <a:moveTo>
                    <a:pt x="751332" y="202692"/>
                  </a:moveTo>
                  <a:lnTo>
                    <a:pt x="735457" y="170942"/>
                  </a:lnTo>
                  <a:lnTo>
                    <a:pt x="656082" y="12192"/>
                  </a:lnTo>
                  <a:lnTo>
                    <a:pt x="560832" y="202692"/>
                  </a:lnTo>
                  <a:lnTo>
                    <a:pt x="624332" y="202692"/>
                  </a:lnTo>
                  <a:lnTo>
                    <a:pt x="624332" y="589280"/>
                  </a:lnTo>
                  <a:lnTo>
                    <a:pt x="687832" y="589280"/>
                  </a:lnTo>
                  <a:lnTo>
                    <a:pt x="687832" y="202692"/>
                  </a:lnTo>
                  <a:lnTo>
                    <a:pt x="751332" y="202692"/>
                  </a:lnTo>
                  <a:close/>
                </a:path>
                <a:path w="1885314" h="589280">
                  <a:moveTo>
                    <a:pt x="1324356" y="190500"/>
                  </a:moveTo>
                  <a:lnTo>
                    <a:pt x="1308481" y="158750"/>
                  </a:lnTo>
                  <a:lnTo>
                    <a:pt x="1229106" y="0"/>
                  </a:lnTo>
                  <a:lnTo>
                    <a:pt x="1133856" y="190500"/>
                  </a:lnTo>
                  <a:lnTo>
                    <a:pt x="1197356" y="190500"/>
                  </a:lnTo>
                  <a:lnTo>
                    <a:pt x="1197356" y="577088"/>
                  </a:lnTo>
                  <a:lnTo>
                    <a:pt x="1260856" y="577088"/>
                  </a:lnTo>
                  <a:lnTo>
                    <a:pt x="1260856" y="190500"/>
                  </a:lnTo>
                  <a:lnTo>
                    <a:pt x="1324356" y="190500"/>
                  </a:lnTo>
                  <a:close/>
                </a:path>
                <a:path w="1885314" h="589280">
                  <a:moveTo>
                    <a:pt x="1885188" y="196596"/>
                  </a:moveTo>
                  <a:lnTo>
                    <a:pt x="1869313" y="164846"/>
                  </a:lnTo>
                  <a:lnTo>
                    <a:pt x="1789938" y="6096"/>
                  </a:lnTo>
                  <a:lnTo>
                    <a:pt x="1694688" y="196596"/>
                  </a:lnTo>
                  <a:lnTo>
                    <a:pt x="1758188" y="196596"/>
                  </a:lnTo>
                  <a:lnTo>
                    <a:pt x="1758188" y="583184"/>
                  </a:lnTo>
                  <a:lnTo>
                    <a:pt x="1821688" y="583184"/>
                  </a:lnTo>
                  <a:lnTo>
                    <a:pt x="1821688" y="196596"/>
                  </a:lnTo>
                  <a:lnTo>
                    <a:pt x="1885188" y="196596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39617" y="2058924"/>
              <a:ext cx="190500" cy="577215"/>
            </a:xfrm>
            <a:custGeom>
              <a:avLst/>
              <a:gdLst/>
              <a:ahLst/>
              <a:cxnLst/>
              <a:rect l="l" t="t" r="r" b="b"/>
              <a:pathLst>
                <a:path w="190500" h="577214">
                  <a:moveTo>
                    <a:pt x="127000" y="158750"/>
                  </a:moveTo>
                  <a:lnTo>
                    <a:pt x="63500" y="158750"/>
                  </a:lnTo>
                  <a:lnTo>
                    <a:pt x="63500" y="577088"/>
                  </a:lnTo>
                  <a:lnTo>
                    <a:pt x="127000" y="577088"/>
                  </a:lnTo>
                  <a:lnTo>
                    <a:pt x="127000" y="158750"/>
                  </a:lnTo>
                  <a:close/>
                </a:path>
                <a:path w="190500" h="577214">
                  <a:moveTo>
                    <a:pt x="95250" y="0"/>
                  </a:moveTo>
                  <a:lnTo>
                    <a:pt x="0" y="190500"/>
                  </a:lnTo>
                  <a:lnTo>
                    <a:pt x="63500" y="190500"/>
                  </a:lnTo>
                  <a:lnTo>
                    <a:pt x="63500" y="158750"/>
                  </a:lnTo>
                  <a:lnTo>
                    <a:pt x="174625" y="158750"/>
                  </a:lnTo>
                  <a:lnTo>
                    <a:pt x="95250" y="0"/>
                  </a:lnTo>
                  <a:close/>
                </a:path>
                <a:path w="190500" h="577214">
                  <a:moveTo>
                    <a:pt x="174625" y="158750"/>
                  </a:moveTo>
                  <a:lnTo>
                    <a:pt x="127000" y="158750"/>
                  </a:lnTo>
                  <a:lnTo>
                    <a:pt x="127000" y="190500"/>
                  </a:lnTo>
                  <a:lnTo>
                    <a:pt x="190500" y="190500"/>
                  </a:lnTo>
                  <a:lnTo>
                    <a:pt x="174625" y="158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00450" y="2022347"/>
              <a:ext cx="6423660" cy="622935"/>
            </a:xfrm>
            <a:custGeom>
              <a:avLst/>
              <a:gdLst/>
              <a:ahLst/>
              <a:cxnLst/>
              <a:rect l="l" t="t" r="r" b="b"/>
              <a:pathLst>
                <a:path w="6423659" h="622935">
                  <a:moveTo>
                    <a:pt x="190500" y="236220"/>
                  </a:moveTo>
                  <a:lnTo>
                    <a:pt x="174625" y="204470"/>
                  </a:lnTo>
                  <a:lnTo>
                    <a:pt x="95250" y="45720"/>
                  </a:lnTo>
                  <a:lnTo>
                    <a:pt x="0" y="236220"/>
                  </a:lnTo>
                  <a:lnTo>
                    <a:pt x="63500" y="236220"/>
                  </a:lnTo>
                  <a:lnTo>
                    <a:pt x="63500" y="622808"/>
                  </a:lnTo>
                  <a:lnTo>
                    <a:pt x="127000" y="622808"/>
                  </a:lnTo>
                  <a:lnTo>
                    <a:pt x="127000" y="236220"/>
                  </a:lnTo>
                  <a:lnTo>
                    <a:pt x="190500" y="236220"/>
                  </a:lnTo>
                  <a:close/>
                </a:path>
                <a:path w="6423659" h="622935">
                  <a:moveTo>
                    <a:pt x="763524" y="220980"/>
                  </a:moveTo>
                  <a:lnTo>
                    <a:pt x="747649" y="189230"/>
                  </a:lnTo>
                  <a:lnTo>
                    <a:pt x="668274" y="30480"/>
                  </a:lnTo>
                  <a:lnTo>
                    <a:pt x="573024" y="220980"/>
                  </a:lnTo>
                  <a:lnTo>
                    <a:pt x="636524" y="220980"/>
                  </a:lnTo>
                  <a:lnTo>
                    <a:pt x="636524" y="607568"/>
                  </a:lnTo>
                  <a:lnTo>
                    <a:pt x="700024" y="607568"/>
                  </a:lnTo>
                  <a:lnTo>
                    <a:pt x="700024" y="220980"/>
                  </a:lnTo>
                  <a:lnTo>
                    <a:pt x="763524" y="220980"/>
                  </a:lnTo>
                  <a:close/>
                </a:path>
                <a:path w="6423659" h="622935">
                  <a:moveTo>
                    <a:pt x="1324356" y="227076"/>
                  </a:moveTo>
                  <a:lnTo>
                    <a:pt x="1308481" y="195326"/>
                  </a:lnTo>
                  <a:lnTo>
                    <a:pt x="1229106" y="36576"/>
                  </a:lnTo>
                  <a:lnTo>
                    <a:pt x="1133856" y="227076"/>
                  </a:lnTo>
                  <a:lnTo>
                    <a:pt x="1197356" y="227076"/>
                  </a:lnTo>
                  <a:lnTo>
                    <a:pt x="1197356" y="613664"/>
                  </a:lnTo>
                  <a:lnTo>
                    <a:pt x="1260856" y="613664"/>
                  </a:lnTo>
                  <a:lnTo>
                    <a:pt x="1260856" y="227076"/>
                  </a:lnTo>
                  <a:lnTo>
                    <a:pt x="1324356" y="227076"/>
                  </a:lnTo>
                  <a:close/>
                </a:path>
                <a:path w="6423659" h="622935">
                  <a:moveTo>
                    <a:pt x="1903476" y="199644"/>
                  </a:moveTo>
                  <a:lnTo>
                    <a:pt x="1887601" y="167894"/>
                  </a:lnTo>
                  <a:lnTo>
                    <a:pt x="1808226" y="9144"/>
                  </a:lnTo>
                  <a:lnTo>
                    <a:pt x="1712976" y="199644"/>
                  </a:lnTo>
                  <a:lnTo>
                    <a:pt x="1776476" y="199644"/>
                  </a:lnTo>
                  <a:lnTo>
                    <a:pt x="1776476" y="586232"/>
                  </a:lnTo>
                  <a:lnTo>
                    <a:pt x="1839976" y="586232"/>
                  </a:lnTo>
                  <a:lnTo>
                    <a:pt x="1839976" y="199644"/>
                  </a:lnTo>
                  <a:lnTo>
                    <a:pt x="1903476" y="199644"/>
                  </a:lnTo>
                  <a:close/>
                </a:path>
                <a:path w="6423659" h="622935">
                  <a:moveTo>
                    <a:pt x="2464308" y="205740"/>
                  </a:moveTo>
                  <a:lnTo>
                    <a:pt x="2448433" y="173990"/>
                  </a:lnTo>
                  <a:lnTo>
                    <a:pt x="2369058" y="15240"/>
                  </a:lnTo>
                  <a:lnTo>
                    <a:pt x="2273808" y="205740"/>
                  </a:lnTo>
                  <a:lnTo>
                    <a:pt x="2337308" y="205740"/>
                  </a:lnTo>
                  <a:lnTo>
                    <a:pt x="2337308" y="592328"/>
                  </a:lnTo>
                  <a:lnTo>
                    <a:pt x="2400808" y="592328"/>
                  </a:lnTo>
                  <a:lnTo>
                    <a:pt x="2400808" y="205740"/>
                  </a:lnTo>
                  <a:lnTo>
                    <a:pt x="2464308" y="205740"/>
                  </a:lnTo>
                  <a:close/>
                </a:path>
                <a:path w="6423659" h="622935">
                  <a:moveTo>
                    <a:pt x="3037319" y="190500"/>
                  </a:moveTo>
                  <a:lnTo>
                    <a:pt x="3021444" y="158750"/>
                  </a:lnTo>
                  <a:lnTo>
                    <a:pt x="2942069" y="0"/>
                  </a:lnTo>
                  <a:lnTo>
                    <a:pt x="2846832" y="190500"/>
                  </a:lnTo>
                  <a:lnTo>
                    <a:pt x="2910319" y="190500"/>
                  </a:lnTo>
                  <a:lnTo>
                    <a:pt x="2910319" y="577088"/>
                  </a:lnTo>
                  <a:lnTo>
                    <a:pt x="2973819" y="577088"/>
                  </a:lnTo>
                  <a:lnTo>
                    <a:pt x="2973819" y="190500"/>
                  </a:lnTo>
                  <a:lnTo>
                    <a:pt x="3037319" y="190500"/>
                  </a:lnTo>
                  <a:close/>
                </a:path>
                <a:path w="6423659" h="622935">
                  <a:moveTo>
                    <a:pt x="3598164" y="199644"/>
                  </a:moveTo>
                  <a:lnTo>
                    <a:pt x="3582289" y="167894"/>
                  </a:lnTo>
                  <a:lnTo>
                    <a:pt x="3502914" y="9144"/>
                  </a:lnTo>
                  <a:lnTo>
                    <a:pt x="3407664" y="199644"/>
                  </a:lnTo>
                  <a:lnTo>
                    <a:pt x="3471164" y="199644"/>
                  </a:lnTo>
                  <a:lnTo>
                    <a:pt x="3471164" y="586232"/>
                  </a:lnTo>
                  <a:lnTo>
                    <a:pt x="3534664" y="586232"/>
                  </a:lnTo>
                  <a:lnTo>
                    <a:pt x="3534664" y="199644"/>
                  </a:lnTo>
                  <a:lnTo>
                    <a:pt x="3598164" y="199644"/>
                  </a:lnTo>
                  <a:close/>
                </a:path>
                <a:path w="6423659" h="622935">
                  <a:moveTo>
                    <a:pt x="4171188" y="214884"/>
                  </a:moveTo>
                  <a:lnTo>
                    <a:pt x="4155313" y="183134"/>
                  </a:lnTo>
                  <a:lnTo>
                    <a:pt x="4075938" y="24384"/>
                  </a:lnTo>
                  <a:lnTo>
                    <a:pt x="3980688" y="214884"/>
                  </a:lnTo>
                  <a:lnTo>
                    <a:pt x="4044188" y="214884"/>
                  </a:lnTo>
                  <a:lnTo>
                    <a:pt x="4044188" y="601472"/>
                  </a:lnTo>
                  <a:lnTo>
                    <a:pt x="4107688" y="601472"/>
                  </a:lnTo>
                  <a:lnTo>
                    <a:pt x="4107688" y="214884"/>
                  </a:lnTo>
                  <a:lnTo>
                    <a:pt x="4171188" y="214884"/>
                  </a:lnTo>
                  <a:close/>
                </a:path>
                <a:path w="6423659" h="622935">
                  <a:moveTo>
                    <a:pt x="4732020" y="220980"/>
                  </a:moveTo>
                  <a:lnTo>
                    <a:pt x="4716145" y="189230"/>
                  </a:lnTo>
                  <a:lnTo>
                    <a:pt x="4636770" y="30480"/>
                  </a:lnTo>
                  <a:lnTo>
                    <a:pt x="4541520" y="220980"/>
                  </a:lnTo>
                  <a:lnTo>
                    <a:pt x="4605020" y="220980"/>
                  </a:lnTo>
                  <a:lnTo>
                    <a:pt x="4605020" y="607568"/>
                  </a:lnTo>
                  <a:lnTo>
                    <a:pt x="4668520" y="607568"/>
                  </a:lnTo>
                  <a:lnTo>
                    <a:pt x="4668520" y="220980"/>
                  </a:lnTo>
                  <a:lnTo>
                    <a:pt x="4732020" y="220980"/>
                  </a:lnTo>
                  <a:close/>
                </a:path>
                <a:path w="6423659" h="622935">
                  <a:moveTo>
                    <a:pt x="5305044" y="205740"/>
                  </a:moveTo>
                  <a:lnTo>
                    <a:pt x="5289169" y="173990"/>
                  </a:lnTo>
                  <a:lnTo>
                    <a:pt x="5209794" y="15240"/>
                  </a:lnTo>
                  <a:lnTo>
                    <a:pt x="5114544" y="205740"/>
                  </a:lnTo>
                  <a:lnTo>
                    <a:pt x="5178044" y="205740"/>
                  </a:lnTo>
                  <a:lnTo>
                    <a:pt x="5178044" y="592328"/>
                  </a:lnTo>
                  <a:lnTo>
                    <a:pt x="5241544" y="592328"/>
                  </a:lnTo>
                  <a:lnTo>
                    <a:pt x="5241544" y="205740"/>
                  </a:lnTo>
                  <a:lnTo>
                    <a:pt x="5305044" y="205740"/>
                  </a:lnTo>
                  <a:close/>
                </a:path>
                <a:path w="6423659" h="622935">
                  <a:moveTo>
                    <a:pt x="5865876" y="214884"/>
                  </a:moveTo>
                  <a:lnTo>
                    <a:pt x="5850001" y="183134"/>
                  </a:lnTo>
                  <a:lnTo>
                    <a:pt x="5770626" y="24384"/>
                  </a:lnTo>
                  <a:lnTo>
                    <a:pt x="5675376" y="214884"/>
                  </a:lnTo>
                  <a:lnTo>
                    <a:pt x="5738876" y="214884"/>
                  </a:lnTo>
                  <a:lnTo>
                    <a:pt x="5738876" y="601472"/>
                  </a:lnTo>
                  <a:lnTo>
                    <a:pt x="5802376" y="601472"/>
                  </a:lnTo>
                  <a:lnTo>
                    <a:pt x="5802376" y="214884"/>
                  </a:lnTo>
                  <a:lnTo>
                    <a:pt x="5865876" y="214884"/>
                  </a:lnTo>
                  <a:close/>
                </a:path>
                <a:path w="6423659" h="622935">
                  <a:moveTo>
                    <a:pt x="6423660" y="190500"/>
                  </a:moveTo>
                  <a:lnTo>
                    <a:pt x="6407785" y="158750"/>
                  </a:lnTo>
                  <a:lnTo>
                    <a:pt x="6328410" y="0"/>
                  </a:lnTo>
                  <a:lnTo>
                    <a:pt x="6233160" y="190500"/>
                  </a:lnTo>
                  <a:lnTo>
                    <a:pt x="6296660" y="190500"/>
                  </a:lnTo>
                  <a:lnTo>
                    <a:pt x="6296660" y="577088"/>
                  </a:lnTo>
                  <a:lnTo>
                    <a:pt x="6360160" y="577088"/>
                  </a:lnTo>
                  <a:lnTo>
                    <a:pt x="6360160" y="190500"/>
                  </a:lnTo>
                  <a:lnTo>
                    <a:pt x="6423660" y="1905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71905" y="1189227"/>
            <a:ext cx="9207500" cy="629920"/>
            <a:chOff x="771905" y="1189227"/>
            <a:chExt cx="9207500" cy="629920"/>
          </a:xfrm>
        </p:grpSpPr>
        <p:sp>
          <p:nvSpPr>
            <p:cNvPr id="11" name="object 11"/>
            <p:cNvSpPr/>
            <p:nvPr/>
          </p:nvSpPr>
          <p:spPr>
            <a:xfrm>
              <a:off x="867155" y="1214627"/>
              <a:ext cx="9112250" cy="579120"/>
            </a:xfrm>
            <a:custGeom>
              <a:avLst/>
              <a:gdLst/>
              <a:ahLst/>
              <a:cxnLst/>
              <a:rect l="l" t="t" r="r" b="b"/>
              <a:pathLst>
                <a:path w="9112250" h="579119">
                  <a:moveTo>
                    <a:pt x="0" y="577088"/>
                  </a:moveTo>
                  <a:lnTo>
                    <a:pt x="0" y="0"/>
                  </a:lnTo>
                </a:path>
                <a:path w="9112250" h="579119">
                  <a:moveTo>
                    <a:pt x="4245864" y="577088"/>
                  </a:moveTo>
                  <a:lnTo>
                    <a:pt x="4245864" y="0"/>
                  </a:lnTo>
                </a:path>
                <a:path w="9112250" h="579119">
                  <a:moveTo>
                    <a:pt x="0" y="0"/>
                  </a:moveTo>
                  <a:lnTo>
                    <a:pt x="4246372" y="0"/>
                  </a:lnTo>
                </a:path>
                <a:path w="9112250" h="579119">
                  <a:moveTo>
                    <a:pt x="4245864" y="579120"/>
                  </a:moveTo>
                  <a:lnTo>
                    <a:pt x="8492236" y="579120"/>
                  </a:lnTo>
                </a:path>
                <a:path w="9112250" h="579119">
                  <a:moveTo>
                    <a:pt x="8491728" y="577088"/>
                  </a:moveTo>
                  <a:lnTo>
                    <a:pt x="8491728" y="0"/>
                  </a:lnTo>
                </a:path>
                <a:path w="9112250" h="579119">
                  <a:moveTo>
                    <a:pt x="8491728" y="0"/>
                  </a:moveTo>
                  <a:lnTo>
                    <a:pt x="8775827" y="0"/>
                  </a:lnTo>
                </a:path>
                <a:path w="9112250" h="579119">
                  <a:moveTo>
                    <a:pt x="8778240" y="0"/>
                  </a:moveTo>
                  <a:lnTo>
                    <a:pt x="9112250" y="0"/>
                  </a:lnTo>
                </a:path>
              </a:pathLst>
            </a:custGeom>
            <a:ln w="508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1906" y="1208531"/>
              <a:ext cx="8694420" cy="583565"/>
            </a:xfrm>
            <a:custGeom>
              <a:avLst/>
              <a:gdLst/>
              <a:ahLst/>
              <a:cxnLst/>
              <a:rect l="l" t="t" r="r" b="b"/>
              <a:pathLst>
                <a:path w="8694420" h="583564">
                  <a:moveTo>
                    <a:pt x="190500" y="196596"/>
                  </a:moveTo>
                  <a:lnTo>
                    <a:pt x="174625" y="164846"/>
                  </a:lnTo>
                  <a:lnTo>
                    <a:pt x="95250" y="6096"/>
                  </a:lnTo>
                  <a:lnTo>
                    <a:pt x="0" y="196596"/>
                  </a:lnTo>
                  <a:lnTo>
                    <a:pt x="63500" y="196596"/>
                  </a:lnTo>
                  <a:lnTo>
                    <a:pt x="63500" y="583184"/>
                  </a:lnTo>
                  <a:lnTo>
                    <a:pt x="127000" y="583184"/>
                  </a:lnTo>
                  <a:lnTo>
                    <a:pt x="127000" y="196596"/>
                  </a:lnTo>
                  <a:lnTo>
                    <a:pt x="190500" y="196596"/>
                  </a:lnTo>
                  <a:close/>
                </a:path>
                <a:path w="8694420" h="583564">
                  <a:moveTo>
                    <a:pt x="8694420" y="190500"/>
                  </a:moveTo>
                  <a:lnTo>
                    <a:pt x="8678545" y="158750"/>
                  </a:lnTo>
                  <a:lnTo>
                    <a:pt x="8599170" y="0"/>
                  </a:lnTo>
                  <a:lnTo>
                    <a:pt x="8503920" y="190500"/>
                  </a:lnTo>
                  <a:lnTo>
                    <a:pt x="8567420" y="190500"/>
                  </a:lnTo>
                  <a:lnTo>
                    <a:pt x="8567420" y="577088"/>
                  </a:lnTo>
                  <a:lnTo>
                    <a:pt x="8630920" y="577088"/>
                  </a:lnTo>
                  <a:lnTo>
                    <a:pt x="8630920" y="190500"/>
                  </a:lnTo>
                  <a:lnTo>
                    <a:pt x="8694420" y="19050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0" y="2793"/>
            <a:ext cx="12198350" cy="1210310"/>
            <a:chOff x="0" y="2793"/>
            <a:chExt cx="12198350" cy="1210310"/>
          </a:xfrm>
        </p:grpSpPr>
        <p:sp>
          <p:nvSpPr>
            <p:cNvPr id="14" name="object 14"/>
            <p:cNvSpPr/>
            <p:nvPr/>
          </p:nvSpPr>
          <p:spPr>
            <a:xfrm>
              <a:off x="0" y="115823"/>
              <a:ext cx="11378565" cy="256540"/>
            </a:xfrm>
            <a:custGeom>
              <a:avLst/>
              <a:gdLst/>
              <a:ahLst/>
              <a:cxnLst/>
              <a:rect l="l" t="t" r="r" b="b"/>
              <a:pathLst>
                <a:path w="11378565" h="256540">
                  <a:moveTo>
                    <a:pt x="11378184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11378184" y="256031"/>
                  </a:lnTo>
                  <a:lnTo>
                    <a:pt x="11378184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481816" y="9143"/>
              <a:ext cx="710565" cy="335280"/>
            </a:xfrm>
            <a:custGeom>
              <a:avLst/>
              <a:gdLst/>
              <a:ahLst/>
              <a:cxnLst/>
              <a:rect l="l" t="t" r="r" b="b"/>
              <a:pathLst>
                <a:path w="710565" h="335280">
                  <a:moveTo>
                    <a:pt x="0" y="167639"/>
                  </a:moveTo>
                  <a:lnTo>
                    <a:pt x="22218" y="109145"/>
                  </a:lnTo>
                  <a:lnTo>
                    <a:pt x="83521" y="59632"/>
                  </a:lnTo>
                  <a:lnTo>
                    <a:pt x="126320" y="39427"/>
                  </a:lnTo>
                  <a:lnTo>
                    <a:pt x="175880" y="22888"/>
                  </a:lnTo>
                  <a:lnTo>
                    <a:pt x="231198" y="10488"/>
                  </a:lnTo>
                  <a:lnTo>
                    <a:pt x="291270" y="2700"/>
                  </a:lnTo>
                  <a:lnTo>
                    <a:pt x="355091" y="0"/>
                  </a:lnTo>
                  <a:lnTo>
                    <a:pt x="418913" y="2700"/>
                  </a:lnTo>
                  <a:lnTo>
                    <a:pt x="478985" y="10488"/>
                  </a:lnTo>
                  <a:lnTo>
                    <a:pt x="534303" y="22888"/>
                  </a:lnTo>
                  <a:lnTo>
                    <a:pt x="583863" y="39427"/>
                  </a:lnTo>
                  <a:lnTo>
                    <a:pt x="626662" y="59632"/>
                  </a:lnTo>
                  <a:lnTo>
                    <a:pt x="661698" y="83029"/>
                  </a:lnTo>
                  <a:lnTo>
                    <a:pt x="704462" y="137507"/>
                  </a:lnTo>
                  <a:lnTo>
                    <a:pt x="710183" y="167639"/>
                  </a:lnTo>
                  <a:lnTo>
                    <a:pt x="704462" y="197772"/>
                  </a:lnTo>
                  <a:lnTo>
                    <a:pt x="661698" y="252250"/>
                  </a:lnTo>
                  <a:lnTo>
                    <a:pt x="626662" y="275647"/>
                  </a:lnTo>
                  <a:lnTo>
                    <a:pt x="583863" y="295852"/>
                  </a:lnTo>
                  <a:lnTo>
                    <a:pt x="534303" y="312391"/>
                  </a:lnTo>
                  <a:lnTo>
                    <a:pt x="478985" y="324791"/>
                  </a:lnTo>
                  <a:lnTo>
                    <a:pt x="418913" y="332579"/>
                  </a:lnTo>
                  <a:lnTo>
                    <a:pt x="355091" y="335279"/>
                  </a:lnTo>
                  <a:lnTo>
                    <a:pt x="291270" y="332579"/>
                  </a:lnTo>
                  <a:lnTo>
                    <a:pt x="231198" y="324791"/>
                  </a:lnTo>
                  <a:lnTo>
                    <a:pt x="175880" y="312391"/>
                  </a:lnTo>
                  <a:lnTo>
                    <a:pt x="126320" y="295852"/>
                  </a:lnTo>
                  <a:lnTo>
                    <a:pt x="83521" y="275647"/>
                  </a:lnTo>
                  <a:lnTo>
                    <a:pt x="48485" y="252250"/>
                  </a:lnTo>
                  <a:lnTo>
                    <a:pt x="5721" y="197772"/>
                  </a:lnTo>
                  <a:lnTo>
                    <a:pt x="0" y="1676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70335" y="298703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758563" y="3367151"/>
          <a:ext cx="2091055" cy="2926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8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362958" y="3420633"/>
          <a:ext cx="381000" cy="2836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809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0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437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3323844" y="4950714"/>
            <a:ext cx="1075690" cy="190500"/>
          </a:xfrm>
          <a:custGeom>
            <a:avLst/>
            <a:gdLst/>
            <a:ahLst/>
            <a:cxnLst/>
            <a:rect l="l" t="t" r="r" b="b"/>
            <a:pathLst>
              <a:path w="1075689" h="190500">
                <a:moveTo>
                  <a:pt x="884808" y="0"/>
                </a:moveTo>
                <a:lnTo>
                  <a:pt x="884808" y="190500"/>
                </a:lnTo>
                <a:lnTo>
                  <a:pt x="1037208" y="114300"/>
                </a:lnTo>
                <a:lnTo>
                  <a:pt x="903858" y="114300"/>
                </a:lnTo>
                <a:lnTo>
                  <a:pt x="903858" y="76200"/>
                </a:lnTo>
                <a:lnTo>
                  <a:pt x="1037208" y="76200"/>
                </a:lnTo>
                <a:lnTo>
                  <a:pt x="884808" y="0"/>
                </a:lnTo>
                <a:close/>
              </a:path>
              <a:path w="1075689" h="190500">
                <a:moveTo>
                  <a:pt x="884808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884808" y="114300"/>
                </a:lnTo>
                <a:lnTo>
                  <a:pt x="884808" y="76200"/>
                </a:lnTo>
                <a:close/>
              </a:path>
              <a:path w="1075689" h="190500">
                <a:moveTo>
                  <a:pt x="1037208" y="76200"/>
                </a:moveTo>
                <a:lnTo>
                  <a:pt x="903858" y="76200"/>
                </a:lnTo>
                <a:lnTo>
                  <a:pt x="903858" y="114300"/>
                </a:lnTo>
                <a:lnTo>
                  <a:pt x="1037208" y="114300"/>
                </a:lnTo>
                <a:lnTo>
                  <a:pt x="1075308" y="95250"/>
                </a:lnTo>
                <a:lnTo>
                  <a:pt x="1037208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65619" y="5990082"/>
            <a:ext cx="1386205" cy="190500"/>
          </a:xfrm>
          <a:custGeom>
            <a:avLst/>
            <a:gdLst/>
            <a:ahLst/>
            <a:cxnLst/>
            <a:rect l="l" t="t" r="r" b="b"/>
            <a:pathLst>
              <a:path w="1386204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38620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386204" h="190500">
                <a:moveTo>
                  <a:pt x="13858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385824" y="114300"/>
                </a:lnTo>
                <a:lnTo>
                  <a:pt x="13858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331834" y="5929680"/>
            <a:ext cx="384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60" dirty="0">
                <a:latin typeface="Cambria"/>
                <a:cs typeface="Cambria"/>
              </a:rPr>
              <a:t>RP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399903" y="1345184"/>
            <a:ext cx="779145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1800" b="1" spc="290" dirty="0">
                <a:solidFill>
                  <a:srgbClr val="00AFEF"/>
                </a:solidFill>
                <a:latin typeface="Cambria"/>
                <a:cs typeface="Cambria"/>
              </a:rPr>
              <a:t>RCLK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1800" b="1" spc="45" dirty="0">
                <a:solidFill>
                  <a:srgbClr val="00AF50"/>
                </a:solidFill>
                <a:latin typeface="Cambria"/>
                <a:cs typeface="Cambria"/>
              </a:rPr>
              <a:t>W</a:t>
            </a:r>
            <a:r>
              <a:rPr sz="1800" b="1" spc="355" dirty="0">
                <a:solidFill>
                  <a:srgbClr val="00AF50"/>
                </a:solidFill>
                <a:latin typeface="Cambria"/>
                <a:cs typeface="Cambria"/>
              </a:rPr>
              <a:t>C</a:t>
            </a:r>
            <a:r>
              <a:rPr sz="1800" b="1" spc="265" dirty="0">
                <a:solidFill>
                  <a:srgbClr val="00AF50"/>
                </a:solidFill>
                <a:latin typeface="Cambria"/>
                <a:cs typeface="Cambria"/>
              </a:rPr>
              <a:t>LK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874507" y="4627626"/>
            <a:ext cx="1938655" cy="190500"/>
          </a:xfrm>
          <a:custGeom>
            <a:avLst/>
            <a:gdLst/>
            <a:ahLst/>
            <a:cxn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74507" y="5115305"/>
            <a:ext cx="1938655" cy="190500"/>
          </a:xfrm>
          <a:custGeom>
            <a:avLst/>
            <a:gdLst/>
            <a:ahLst/>
            <a:cxn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3108" y="4629022"/>
            <a:ext cx="1707514" cy="190500"/>
          </a:xfrm>
          <a:custGeom>
            <a:avLst/>
            <a:gdLst/>
            <a:ahLst/>
            <a:cxnLst/>
            <a:rect l="l" t="t" r="r" b="b"/>
            <a:pathLst>
              <a:path w="1707514" h="190500">
                <a:moveTo>
                  <a:pt x="189636" y="0"/>
                </a:moveTo>
                <a:lnTo>
                  <a:pt x="0" y="96900"/>
                </a:lnTo>
                <a:lnTo>
                  <a:pt x="191338" y="190500"/>
                </a:lnTo>
                <a:lnTo>
                  <a:pt x="190658" y="114426"/>
                </a:lnTo>
                <a:lnTo>
                  <a:pt x="171615" y="114426"/>
                </a:lnTo>
                <a:lnTo>
                  <a:pt x="171272" y="76326"/>
                </a:lnTo>
                <a:lnTo>
                  <a:pt x="190316" y="76156"/>
                </a:lnTo>
                <a:lnTo>
                  <a:pt x="189636" y="0"/>
                </a:lnTo>
                <a:close/>
              </a:path>
              <a:path w="1707514" h="190500">
                <a:moveTo>
                  <a:pt x="190316" y="76156"/>
                </a:moveTo>
                <a:lnTo>
                  <a:pt x="171272" y="76326"/>
                </a:lnTo>
                <a:lnTo>
                  <a:pt x="171615" y="114426"/>
                </a:lnTo>
                <a:lnTo>
                  <a:pt x="190657" y="114256"/>
                </a:lnTo>
                <a:lnTo>
                  <a:pt x="190316" y="76156"/>
                </a:lnTo>
                <a:close/>
              </a:path>
              <a:path w="1707514" h="190500">
                <a:moveTo>
                  <a:pt x="190657" y="114256"/>
                </a:moveTo>
                <a:lnTo>
                  <a:pt x="171615" y="114426"/>
                </a:lnTo>
                <a:lnTo>
                  <a:pt x="190658" y="114426"/>
                </a:lnTo>
                <a:lnTo>
                  <a:pt x="190657" y="114256"/>
                </a:lnTo>
                <a:close/>
              </a:path>
              <a:path w="1707514" h="190500">
                <a:moveTo>
                  <a:pt x="1706753" y="62610"/>
                </a:moveTo>
                <a:lnTo>
                  <a:pt x="190316" y="76156"/>
                </a:lnTo>
                <a:lnTo>
                  <a:pt x="190657" y="114256"/>
                </a:lnTo>
                <a:lnTo>
                  <a:pt x="1707134" y="100710"/>
                </a:lnTo>
                <a:lnTo>
                  <a:pt x="1706753" y="6261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3108" y="5100065"/>
            <a:ext cx="1706880" cy="190500"/>
          </a:xfrm>
          <a:custGeom>
            <a:avLst/>
            <a:gdLst/>
            <a:ahLst/>
            <a:cxnLst/>
            <a:rect l="l" t="t" r="r" b="b"/>
            <a:pathLst>
              <a:path w="1706880" h="190500">
                <a:moveTo>
                  <a:pt x="190500" y="0"/>
                </a:moveTo>
                <a:lnTo>
                  <a:pt x="0" y="95249"/>
                </a:lnTo>
                <a:lnTo>
                  <a:pt x="190500" y="190499"/>
                </a:lnTo>
                <a:lnTo>
                  <a:pt x="190500" y="114299"/>
                </a:lnTo>
                <a:lnTo>
                  <a:pt x="171450" y="114299"/>
                </a:lnTo>
                <a:lnTo>
                  <a:pt x="171450" y="76199"/>
                </a:lnTo>
                <a:lnTo>
                  <a:pt x="190500" y="76199"/>
                </a:lnTo>
                <a:lnTo>
                  <a:pt x="190500" y="0"/>
                </a:lnTo>
                <a:close/>
              </a:path>
              <a:path w="1706880" h="190500">
                <a:moveTo>
                  <a:pt x="190500" y="76199"/>
                </a:moveTo>
                <a:lnTo>
                  <a:pt x="171450" y="76199"/>
                </a:lnTo>
                <a:lnTo>
                  <a:pt x="171450" y="114299"/>
                </a:lnTo>
                <a:lnTo>
                  <a:pt x="190500" y="114299"/>
                </a:lnTo>
                <a:lnTo>
                  <a:pt x="190500" y="76199"/>
                </a:lnTo>
                <a:close/>
              </a:path>
              <a:path w="1706880" h="190500">
                <a:moveTo>
                  <a:pt x="1706880" y="76199"/>
                </a:moveTo>
                <a:lnTo>
                  <a:pt x="190500" y="76199"/>
                </a:lnTo>
                <a:lnTo>
                  <a:pt x="190500" y="114299"/>
                </a:lnTo>
                <a:lnTo>
                  <a:pt x="1706880" y="114299"/>
                </a:lnTo>
                <a:lnTo>
                  <a:pt x="1706880" y="76199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44830" y="4854651"/>
            <a:ext cx="29381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4760" algn="l"/>
              </a:tabLst>
            </a:pPr>
            <a:r>
              <a:rPr sz="1800" spc="215" dirty="0">
                <a:solidFill>
                  <a:srgbClr val="7E7E7E"/>
                </a:solidFill>
                <a:latin typeface="Cambria"/>
                <a:cs typeface="Cambria"/>
              </a:rPr>
              <a:t>A</a:t>
            </a:r>
            <a:r>
              <a:rPr sz="1800" spc="180" dirty="0">
                <a:solidFill>
                  <a:srgbClr val="7E7E7E"/>
                </a:solidFill>
                <a:latin typeface="Cambria"/>
                <a:cs typeface="Cambria"/>
              </a:rPr>
              <a:t>L</a:t>
            </a:r>
            <a:r>
              <a:rPr sz="1800" spc="260" dirty="0">
                <a:solidFill>
                  <a:srgbClr val="7E7E7E"/>
                </a:solidFill>
                <a:latin typeface="Cambria"/>
                <a:cs typeface="Cambria"/>
              </a:rPr>
              <a:t>MO</a:t>
            </a:r>
            <a:r>
              <a:rPr sz="1800" spc="160" dirty="0">
                <a:solidFill>
                  <a:srgbClr val="7E7E7E"/>
                </a:solidFill>
                <a:latin typeface="Cambria"/>
                <a:cs typeface="Cambria"/>
              </a:rPr>
              <a:t>S</a:t>
            </a:r>
            <a:r>
              <a:rPr sz="1800" spc="225" dirty="0">
                <a:solidFill>
                  <a:srgbClr val="7E7E7E"/>
                </a:solidFill>
                <a:latin typeface="Cambria"/>
                <a:cs typeface="Cambria"/>
              </a:rPr>
              <a:t>T</a:t>
            </a:r>
            <a:r>
              <a:rPr sz="1800" spc="145" dirty="0">
                <a:solidFill>
                  <a:srgbClr val="7E7E7E"/>
                </a:solidFill>
                <a:latin typeface="Cambria"/>
                <a:cs typeface="Cambria"/>
              </a:rPr>
              <a:t>_</a:t>
            </a:r>
            <a:r>
              <a:rPr sz="1800" spc="240" dirty="0">
                <a:solidFill>
                  <a:srgbClr val="7E7E7E"/>
                </a:solidFill>
                <a:latin typeface="Cambria"/>
                <a:cs typeface="Cambria"/>
              </a:rPr>
              <a:t>F</a:t>
            </a:r>
            <a:r>
              <a:rPr sz="1800" spc="280" dirty="0">
                <a:solidFill>
                  <a:srgbClr val="7E7E7E"/>
                </a:solidFill>
                <a:latin typeface="Cambria"/>
                <a:cs typeface="Cambria"/>
              </a:rPr>
              <a:t>U</a:t>
            </a:r>
            <a:r>
              <a:rPr sz="1800" spc="185" dirty="0">
                <a:solidFill>
                  <a:srgbClr val="7E7E7E"/>
                </a:solidFill>
                <a:latin typeface="Cambria"/>
                <a:cs typeface="Cambria"/>
              </a:rPr>
              <a:t>LL=</a:t>
            </a:r>
            <a:r>
              <a:rPr sz="1800" spc="85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7E7E7E"/>
                </a:solidFill>
                <a:latin typeface="Cambria"/>
                <a:cs typeface="Cambria"/>
              </a:rPr>
              <a:t>0</a:t>
            </a:r>
            <a:r>
              <a:rPr sz="1800" dirty="0">
                <a:solidFill>
                  <a:srgbClr val="7E7E7E"/>
                </a:solidFill>
                <a:latin typeface="Cambria"/>
                <a:cs typeface="Cambria"/>
              </a:rPr>
              <a:t>	</a:t>
            </a:r>
            <a:r>
              <a:rPr sz="1800" b="1" spc="155" dirty="0">
                <a:latin typeface="Cambria"/>
                <a:cs typeface="Cambria"/>
              </a:rPr>
              <a:t>WP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27391" y="4321302"/>
            <a:ext cx="1200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85" dirty="0">
                <a:solidFill>
                  <a:srgbClr val="00AF50"/>
                </a:solidFill>
                <a:latin typeface="Cambria"/>
                <a:cs typeface="Cambria"/>
              </a:rPr>
              <a:t>EMPTY=</a:t>
            </a:r>
            <a:r>
              <a:rPr sz="1800" spc="2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36079" y="4854651"/>
            <a:ext cx="2322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solidFill>
                  <a:srgbClr val="00AF50"/>
                </a:solidFill>
                <a:latin typeface="Cambria"/>
                <a:cs typeface="Cambria"/>
              </a:rPr>
              <a:t>ALMOST_EMPTY=</a:t>
            </a:r>
            <a:r>
              <a:rPr sz="1800" spc="5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38199" y="4321302"/>
            <a:ext cx="996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5" dirty="0">
                <a:solidFill>
                  <a:srgbClr val="7E7E7E"/>
                </a:solidFill>
                <a:latin typeface="Cambria"/>
                <a:cs typeface="Cambria"/>
              </a:rPr>
              <a:t>FULL=</a:t>
            </a:r>
            <a:r>
              <a:rPr sz="1800" spc="25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7E7E7E"/>
                </a:solidFill>
                <a:latin typeface="Cambria"/>
                <a:cs typeface="Cambria"/>
              </a:rPr>
              <a:t>0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18950" y="85090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62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1905" y="2006092"/>
            <a:ext cx="9252585" cy="663575"/>
            <a:chOff x="771905" y="2006092"/>
            <a:chExt cx="9252585" cy="663575"/>
          </a:xfrm>
        </p:grpSpPr>
        <p:sp>
          <p:nvSpPr>
            <p:cNvPr id="4" name="object 4"/>
            <p:cNvSpPr/>
            <p:nvPr/>
          </p:nvSpPr>
          <p:spPr>
            <a:xfrm>
              <a:off x="867155" y="2058924"/>
              <a:ext cx="3401695" cy="592455"/>
            </a:xfrm>
            <a:custGeom>
              <a:avLst/>
              <a:gdLst/>
              <a:ahLst/>
              <a:cxnLst/>
              <a:rect l="l" t="t" r="r" b="b"/>
              <a:pathLst>
                <a:path w="3401695" h="592455">
                  <a:moveTo>
                    <a:pt x="0" y="592327"/>
                  </a:moveTo>
                  <a:lnTo>
                    <a:pt x="0" y="15239"/>
                  </a:lnTo>
                </a:path>
                <a:path w="3401695" h="592455">
                  <a:moveTo>
                    <a:pt x="0" y="15239"/>
                  </a:moveTo>
                  <a:lnTo>
                    <a:pt x="284086" y="15239"/>
                  </a:lnTo>
                </a:path>
                <a:path w="3401695" h="592455">
                  <a:moveTo>
                    <a:pt x="283463" y="592327"/>
                  </a:moveTo>
                  <a:lnTo>
                    <a:pt x="283463" y="15239"/>
                  </a:lnTo>
                </a:path>
                <a:path w="3401695" h="592455">
                  <a:moveTo>
                    <a:pt x="283463" y="585215"/>
                  </a:moveTo>
                  <a:lnTo>
                    <a:pt x="567563" y="585215"/>
                  </a:lnTo>
                </a:path>
                <a:path w="3401695" h="592455">
                  <a:moveTo>
                    <a:pt x="560832" y="586231"/>
                  </a:moveTo>
                  <a:lnTo>
                    <a:pt x="560832" y="9143"/>
                  </a:lnTo>
                </a:path>
                <a:path w="3401695" h="592455">
                  <a:moveTo>
                    <a:pt x="560832" y="9143"/>
                  </a:moveTo>
                  <a:lnTo>
                    <a:pt x="844931" y="9143"/>
                  </a:lnTo>
                </a:path>
                <a:path w="3401695" h="592455">
                  <a:moveTo>
                    <a:pt x="844295" y="586231"/>
                  </a:moveTo>
                  <a:lnTo>
                    <a:pt x="844295" y="9143"/>
                  </a:lnTo>
                </a:path>
                <a:path w="3401695" h="592455">
                  <a:moveTo>
                    <a:pt x="844295" y="579120"/>
                  </a:moveTo>
                  <a:lnTo>
                    <a:pt x="1128395" y="579120"/>
                  </a:lnTo>
                </a:path>
                <a:path w="3401695" h="592455">
                  <a:moveTo>
                    <a:pt x="1133856" y="586231"/>
                  </a:moveTo>
                  <a:lnTo>
                    <a:pt x="1133856" y="9143"/>
                  </a:lnTo>
                </a:path>
                <a:path w="3401695" h="592455">
                  <a:moveTo>
                    <a:pt x="1133856" y="9143"/>
                  </a:moveTo>
                  <a:lnTo>
                    <a:pt x="1417955" y="9143"/>
                  </a:lnTo>
                </a:path>
                <a:path w="3401695" h="592455">
                  <a:moveTo>
                    <a:pt x="1417320" y="586231"/>
                  </a:moveTo>
                  <a:lnTo>
                    <a:pt x="1417320" y="9143"/>
                  </a:lnTo>
                </a:path>
                <a:path w="3401695" h="592455">
                  <a:moveTo>
                    <a:pt x="1417320" y="579120"/>
                  </a:moveTo>
                  <a:lnTo>
                    <a:pt x="1701419" y="579120"/>
                  </a:lnTo>
                </a:path>
                <a:path w="3401695" h="592455">
                  <a:moveTo>
                    <a:pt x="1694688" y="577088"/>
                  </a:moveTo>
                  <a:lnTo>
                    <a:pt x="1694688" y="0"/>
                  </a:lnTo>
                </a:path>
                <a:path w="3401695" h="592455">
                  <a:moveTo>
                    <a:pt x="1694688" y="0"/>
                  </a:moveTo>
                  <a:lnTo>
                    <a:pt x="1978787" y="0"/>
                  </a:lnTo>
                </a:path>
                <a:path w="3401695" h="592455">
                  <a:moveTo>
                    <a:pt x="1978152" y="577088"/>
                  </a:moveTo>
                  <a:lnTo>
                    <a:pt x="1978152" y="0"/>
                  </a:lnTo>
                </a:path>
                <a:path w="3401695" h="592455">
                  <a:moveTo>
                    <a:pt x="1978152" y="569976"/>
                  </a:moveTo>
                  <a:lnTo>
                    <a:pt x="2262251" y="569976"/>
                  </a:lnTo>
                </a:path>
                <a:path w="3401695" h="592455">
                  <a:moveTo>
                    <a:pt x="2267712" y="586231"/>
                  </a:moveTo>
                  <a:lnTo>
                    <a:pt x="2267712" y="9143"/>
                  </a:lnTo>
                </a:path>
                <a:path w="3401695" h="592455">
                  <a:moveTo>
                    <a:pt x="2267712" y="9143"/>
                  </a:moveTo>
                  <a:lnTo>
                    <a:pt x="2551810" y="9143"/>
                  </a:lnTo>
                </a:path>
                <a:path w="3401695" h="592455">
                  <a:moveTo>
                    <a:pt x="2551176" y="586231"/>
                  </a:moveTo>
                  <a:lnTo>
                    <a:pt x="2551176" y="9143"/>
                  </a:lnTo>
                </a:path>
                <a:path w="3401695" h="592455">
                  <a:moveTo>
                    <a:pt x="2551176" y="579120"/>
                  </a:moveTo>
                  <a:lnTo>
                    <a:pt x="2835274" y="579120"/>
                  </a:lnTo>
                </a:path>
                <a:path w="3401695" h="592455">
                  <a:moveTo>
                    <a:pt x="2828544" y="577088"/>
                  </a:moveTo>
                  <a:lnTo>
                    <a:pt x="2828544" y="0"/>
                  </a:lnTo>
                </a:path>
                <a:path w="3401695" h="592455">
                  <a:moveTo>
                    <a:pt x="2828544" y="0"/>
                  </a:moveTo>
                  <a:lnTo>
                    <a:pt x="3112643" y="0"/>
                  </a:lnTo>
                </a:path>
                <a:path w="3401695" h="592455">
                  <a:moveTo>
                    <a:pt x="3112008" y="577088"/>
                  </a:moveTo>
                  <a:lnTo>
                    <a:pt x="3112008" y="0"/>
                  </a:lnTo>
                </a:path>
                <a:path w="3401695" h="592455">
                  <a:moveTo>
                    <a:pt x="3112008" y="569976"/>
                  </a:moveTo>
                  <a:lnTo>
                    <a:pt x="3396106" y="569976"/>
                  </a:lnTo>
                </a:path>
                <a:path w="3401695" h="592455">
                  <a:moveTo>
                    <a:pt x="3401568" y="577088"/>
                  </a:moveTo>
                  <a:lnTo>
                    <a:pt x="3401568" y="0"/>
                  </a:lnTo>
                </a:path>
              </a:pathLst>
            </a:custGeom>
            <a:ln w="508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68723" y="2058924"/>
              <a:ext cx="567690" cy="577215"/>
            </a:xfrm>
            <a:custGeom>
              <a:avLst/>
              <a:gdLst/>
              <a:ahLst/>
              <a:cxnLst/>
              <a:rect l="l" t="t" r="r" b="b"/>
              <a:pathLst>
                <a:path w="567689" h="577214">
                  <a:moveTo>
                    <a:pt x="0" y="0"/>
                  </a:moveTo>
                  <a:lnTo>
                    <a:pt x="284099" y="0"/>
                  </a:lnTo>
                </a:path>
                <a:path w="567689" h="577214">
                  <a:moveTo>
                    <a:pt x="283463" y="577088"/>
                  </a:moveTo>
                  <a:lnTo>
                    <a:pt x="283463" y="0"/>
                  </a:lnTo>
                </a:path>
                <a:path w="567689" h="577214">
                  <a:moveTo>
                    <a:pt x="283463" y="569976"/>
                  </a:moveTo>
                  <a:lnTo>
                    <a:pt x="567563" y="569976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29555" y="2031492"/>
              <a:ext cx="5102860" cy="598805"/>
            </a:xfrm>
            <a:custGeom>
              <a:avLst/>
              <a:gdLst/>
              <a:ahLst/>
              <a:cxnLst/>
              <a:rect l="l" t="t" r="r" b="b"/>
              <a:pathLst>
                <a:path w="5102859" h="598805">
                  <a:moveTo>
                    <a:pt x="0" y="598424"/>
                  </a:moveTo>
                  <a:lnTo>
                    <a:pt x="0" y="21336"/>
                  </a:lnTo>
                </a:path>
                <a:path w="5102859" h="598805">
                  <a:moveTo>
                    <a:pt x="0" y="21336"/>
                  </a:moveTo>
                  <a:lnTo>
                    <a:pt x="284099" y="21336"/>
                  </a:lnTo>
                </a:path>
                <a:path w="5102859" h="598805">
                  <a:moveTo>
                    <a:pt x="283464" y="598424"/>
                  </a:moveTo>
                  <a:lnTo>
                    <a:pt x="283464" y="21336"/>
                  </a:lnTo>
                </a:path>
                <a:path w="5102859" h="598805">
                  <a:moveTo>
                    <a:pt x="283464" y="591312"/>
                  </a:moveTo>
                  <a:lnTo>
                    <a:pt x="567563" y="591312"/>
                  </a:lnTo>
                </a:path>
                <a:path w="5102859" h="598805">
                  <a:moveTo>
                    <a:pt x="569976" y="598424"/>
                  </a:moveTo>
                  <a:lnTo>
                    <a:pt x="569976" y="21336"/>
                  </a:lnTo>
                </a:path>
                <a:path w="5102859" h="598805">
                  <a:moveTo>
                    <a:pt x="569976" y="21336"/>
                  </a:moveTo>
                  <a:lnTo>
                    <a:pt x="854075" y="21336"/>
                  </a:lnTo>
                </a:path>
                <a:path w="5102859" h="598805">
                  <a:moveTo>
                    <a:pt x="853440" y="598424"/>
                  </a:moveTo>
                  <a:lnTo>
                    <a:pt x="853440" y="21336"/>
                  </a:lnTo>
                </a:path>
                <a:path w="5102859" h="598805">
                  <a:moveTo>
                    <a:pt x="853440" y="591312"/>
                  </a:moveTo>
                  <a:lnTo>
                    <a:pt x="1137539" y="591312"/>
                  </a:lnTo>
                </a:path>
                <a:path w="5102859" h="598805">
                  <a:moveTo>
                    <a:pt x="1130808" y="592328"/>
                  </a:moveTo>
                  <a:lnTo>
                    <a:pt x="1130808" y="15240"/>
                  </a:lnTo>
                </a:path>
                <a:path w="5102859" h="598805">
                  <a:moveTo>
                    <a:pt x="1130808" y="15240"/>
                  </a:moveTo>
                  <a:lnTo>
                    <a:pt x="1414907" y="15240"/>
                  </a:lnTo>
                </a:path>
                <a:path w="5102859" h="598805">
                  <a:moveTo>
                    <a:pt x="1414272" y="592328"/>
                  </a:moveTo>
                  <a:lnTo>
                    <a:pt x="1414272" y="15240"/>
                  </a:lnTo>
                </a:path>
                <a:path w="5102859" h="598805">
                  <a:moveTo>
                    <a:pt x="1414272" y="582168"/>
                  </a:moveTo>
                  <a:lnTo>
                    <a:pt x="1698371" y="582168"/>
                  </a:lnTo>
                </a:path>
                <a:path w="5102859" h="598805">
                  <a:moveTo>
                    <a:pt x="1703832" y="592328"/>
                  </a:moveTo>
                  <a:lnTo>
                    <a:pt x="1703832" y="15240"/>
                  </a:lnTo>
                </a:path>
                <a:path w="5102859" h="598805">
                  <a:moveTo>
                    <a:pt x="1703832" y="15240"/>
                  </a:moveTo>
                  <a:lnTo>
                    <a:pt x="1987930" y="15240"/>
                  </a:lnTo>
                </a:path>
                <a:path w="5102859" h="598805">
                  <a:moveTo>
                    <a:pt x="1987296" y="592328"/>
                  </a:moveTo>
                  <a:lnTo>
                    <a:pt x="1987296" y="15240"/>
                  </a:lnTo>
                </a:path>
                <a:path w="5102859" h="598805">
                  <a:moveTo>
                    <a:pt x="1987296" y="582168"/>
                  </a:moveTo>
                  <a:lnTo>
                    <a:pt x="2271395" y="582168"/>
                  </a:lnTo>
                </a:path>
                <a:path w="5102859" h="598805">
                  <a:moveTo>
                    <a:pt x="2264664" y="583184"/>
                  </a:moveTo>
                  <a:lnTo>
                    <a:pt x="2264664" y="6096"/>
                  </a:lnTo>
                </a:path>
                <a:path w="5102859" h="598805">
                  <a:moveTo>
                    <a:pt x="2264664" y="6096"/>
                  </a:moveTo>
                  <a:lnTo>
                    <a:pt x="2548763" y="6096"/>
                  </a:lnTo>
                </a:path>
                <a:path w="5102859" h="598805">
                  <a:moveTo>
                    <a:pt x="2548128" y="583184"/>
                  </a:moveTo>
                  <a:lnTo>
                    <a:pt x="2548128" y="6096"/>
                  </a:lnTo>
                </a:path>
                <a:path w="5102859" h="598805">
                  <a:moveTo>
                    <a:pt x="2548128" y="576072"/>
                  </a:moveTo>
                  <a:lnTo>
                    <a:pt x="2832227" y="576072"/>
                  </a:lnTo>
                </a:path>
                <a:path w="5102859" h="598805">
                  <a:moveTo>
                    <a:pt x="2837688" y="592328"/>
                  </a:moveTo>
                  <a:lnTo>
                    <a:pt x="2837688" y="15240"/>
                  </a:lnTo>
                </a:path>
                <a:path w="5102859" h="598805">
                  <a:moveTo>
                    <a:pt x="2837688" y="15240"/>
                  </a:moveTo>
                  <a:lnTo>
                    <a:pt x="3121787" y="15240"/>
                  </a:lnTo>
                </a:path>
                <a:path w="5102859" h="598805">
                  <a:moveTo>
                    <a:pt x="3121152" y="592328"/>
                  </a:moveTo>
                  <a:lnTo>
                    <a:pt x="3121152" y="15240"/>
                  </a:lnTo>
                </a:path>
                <a:path w="5102859" h="598805">
                  <a:moveTo>
                    <a:pt x="3121152" y="582168"/>
                  </a:moveTo>
                  <a:lnTo>
                    <a:pt x="3405251" y="582168"/>
                  </a:lnTo>
                </a:path>
                <a:path w="5102859" h="598805">
                  <a:moveTo>
                    <a:pt x="3398520" y="583184"/>
                  </a:moveTo>
                  <a:lnTo>
                    <a:pt x="3398520" y="6096"/>
                  </a:lnTo>
                </a:path>
                <a:path w="5102859" h="598805">
                  <a:moveTo>
                    <a:pt x="3398520" y="6096"/>
                  </a:moveTo>
                  <a:lnTo>
                    <a:pt x="3682619" y="6096"/>
                  </a:lnTo>
                </a:path>
                <a:path w="5102859" h="598805">
                  <a:moveTo>
                    <a:pt x="3681984" y="583184"/>
                  </a:moveTo>
                  <a:lnTo>
                    <a:pt x="3681984" y="6096"/>
                  </a:lnTo>
                </a:path>
                <a:path w="5102859" h="598805">
                  <a:moveTo>
                    <a:pt x="3681984" y="576072"/>
                  </a:moveTo>
                  <a:lnTo>
                    <a:pt x="3966083" y="576072"/>
                  </a:lnTo>
                </a:path>
                <a:path w="5102859" h="598805">
                  <a:moveTo>
                    <a:pt x="3971544" y="583184"/>
                  </a:moveTo>
                  <a:lnTo>
                    <a:pt x="3971544" y="6096"/>
                  </a:lnTo>
                </a:path>
                <a:path w="5102859" h="598805">
                  <a:moveTo>
                    <a:pt x="3971544" y="6096"/>
                  </a:moveTo>
                  <a:lnTo>
                    <a:pt x="4255643" y="6096"/>
                  </a:lnTo>
                </a:path>
                <a:path w="5102859" h="598805">
                  <a:moveTo>
                    <a:pt x="4255008" y="583184"/>
                  </a:moveTo>
                  <a:lnTo>
                    <a:pt x="4255008" y="6096"/>
                  </a:lnTo>
                </a:path>
                <a:path w="5102859" h="598805">
                  <a:moveTo>
                    <a:pt x="4255008" y="576072"/>
                  </a:moveTo>
                  <a:lnTo>
                    <a:pt x="4539107" y="576072"/>
                  </a:lnTo>
                </a:path>
                <a:path w="5102859" h="598805">
                  <a:moveTo>
                    <a:pt x="4532376" y="577088"/>
                  </a:moveTo>
                  <a:lnTo>
                    <a:pt x="4532376" y="0"/>
                  </a:lnTo>
                </a:path>
                <a:path w="5102859" h="598805">
                  <a:moveTo>
                    <a:pt x="4532376" y="0"/>
                  </a:moveTo>
                  <a:lnTo>
                    <a:pt x="4816475" y="0"/>
                  </a:lnTo>
                </a:path>
                <a:path w="5102859" h="598805">
                  <a:moveTo>
                    <a:pt x="4815840" y="577088"/>
                  </a:moveTo>
                  <a:lnTo>
                    <a:pt x="4815840" y="0"/>
                  </a:lnTo>
                </a:path>
                <a:path w="5102859" h="598805">
                  <a:moveTo>
                    <a:pt x="4815840" y="569976"/>
                  </a:moveTo>
                  <a:lnTo>
                    <a:pt x="5099939" y="569976"/>
                  </a:lnTo>
                </a:path>
                <a:path w="5102859" h="598805">
                  <a:moveTo>
                    <a:pt x="5102352" y="577088"/>
                  </a:moveTo>
                  <a:lnTo>
                    <a:pt x="5102352" y="0"/>
                  </a:lnTo>
                </a:path>
              </a:pathLst>
            </a:custGeom>
            <a:ln w="508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1906" y="2046731"/>
              <a:ext cx="3019425" cy="598805"/>
            </a:xfrm>
            <a:custGeom>
              <a:avLst/>
              <a:gdLst/>
              <a:ahLst/>
              <a:cxnLst/>
              <a:rect l="l" t="t" r="r" b="b"/>
              <a:pathLst>
                <a:path w="3019425" h="598805">
                  <a:moveTo>
                    <a:pt x="190500" y="196596"/>
                  </a:moveTo>
                  <a:lnTo>
                    <a:pt x="174625" y="164846"/>
                  </a:lnTo>
                  <a:lnTo>
                    <a:pt x="95250" y="6096"/>
                  </a:lnTo>
                  <a:lnTo>
                    <a:pt x="0" y="196596"/>
                  </a:lnTo>
                  <a:lnTo>
                    <a:pt x="63500" y="196596"/>
                  </a:lnTo>
                  <a:lnTo>
                    <a:pt x="63500" y="583184"/>
                  </a:lnTo>
                  <a:lnTo>
                    <a:pt x="127000" y="583184"/>
                  </a:lnTo>
                  <a:lnTo>
                    <a:pt x="127000" y="196596"/>
                  </a:lnTo>
                  <a:lnTo>
                    <a:pt x="190500" y="196596"/>
                  </a:lnTo>
                  <a:close/>
                </a:path>
                <a:path w="3019425" h="598805">
                  <a:moveTo>
                    <a:pt x="751332" y="202692"/>
                  </a:moveTo>
                  <a:lnTo>
                    <a:pt x="735457" y="170942"/>
                  </a:lnTo>
                  <a:lnTo>
                    <a:pt x="656082" y="12192"/>
                  </a:lnTo>
                  <a:lnTo>
                    <a:pt x="560832" y="202692"/>
                  </a:lnTo>
                  <a:lnTo>
                    <a:pt x="624332" y="202692"/>
                  </a:lnTo>
                  <a:lnTo>
                    <a:pt x="624332" y="589280"/>
                  </a:lnTo>
                  <a:lnTo>
                    <a:pt x="687832" y="589280"/>
                  </a:lnTo>
                  <a:lnTo>
                    <a:pt x="687832" y="202692"/>
                  </a:lnTo>
                  <a:lnTo>
                    <a:pt x="751332" y="202692"/>
                  </a:lnTo>
                  <a:close/>
                </a:path>
                <a:path w="3019425" h="598805">
                  <a:moveTo>
                    <a:pt x="1324356" y="190500"/>
                  </a:moveTo>
                  <a:lnTo>
                    <a:pt x="1308481" y="158750"/>
                  </a:lnTo>
                  <a:lnTo>
                    <a:pt x="1229106" y="0"/>
                  </a:lnTo>
                  <a:lnTo>
                    <a:pt x="1133856" y="190500"/>
                  </a:lnTo>
                  <a:lnTo>
                    <a:pt x="1197356" y="190500"/>
                  </a:lnTo>
                  <a:lnTo>
                    <a:pt x="1197356" y="577088"/>
                  </a:lnTo>
                  <a:lnTo>
                    <a:pt x="1260856" y="577088"/>
                  </a:lnTo>
                  <a:lnTo>
                    <a:pt x="1260856" y="190500"/>
                  </a:lnTo>
                  <a:lnTo>
                    <a:pt x="1324356" y="190500"/>
                  </a:lnTo>
                  <a:close/>
                </a:path>
                <a:path w="3019425" h="598805">
                  <a:moveTo>
                    <a:pt x="1885188" y="196596"/>
                  </a:moveTo>
                  <a:lnTo>
                    <a:pt x="1869313" y="164846"/>
                  </a:lnTo>
                  <a:lnTo>
                    <a:pt x="1789938" y="6096"/>
                  </a:lnTo>
                  <a:lnTo>
                    <a:pt x="1694688" y="196596"/>
                  </a:lnTo>
                  <a:lnTo>
                    <a:pt x="1758188" y="196596"/>
                  </a:lnTo>
                  <a:lnTo>
                    <a:pt x="1758188" y="583184"/>
                  </a:lnTo>
                  <a:lnTo>
                    <a:pt x="1821688" y="583184"/>
                  </a:lnTo>
                  <a:lnTo>
                    <a:pt x="1821688" y="196596"/>
                  </a:lnTo>
                  <a:lnTo>
                    <a:pt x="1885188" y="196596"/>
                  </a:lnTo>
                  <a:close/>
                </a:path>
                <a:path w="3019425" h="598805">
                  <a:moveTo>
                    <a:pt x="2458212" y="202692"/>
                  </a:moveTo>
                  <a:lnTo>
                    <a:pt x="2442337" y="170942"/>
                  </a:lnTo>
                  <a:lnTo>
                    <a:pt x="2362962" y="12192"/>
                  </a:lnTo>
                  <a:lnTo>
                    <a:pt x="2267712" y="202692"/>
                  </a:lnTo>
                  <a:lnTo>
                    <a:pt x="2331212" y="202692"/>
                  </a:lnTo>
                  <a:lnTo>
                    <a:pt x="2331212" y="589280"/>
                  </a:lnTo>
                  <a:lnTo>
                    <a:pt x="2394712" y="589280"/>
                  </a:lnTo>
                  <a:lnTo>
                    <a:pt x="2394712" y="202692"/>
                  </a:lnTo>
                  <a:lnTo>
                    <a:pt x="2458212" y="202692"/>
                  </a:lnTo>
                  <a:close/>
                </a:path>
                <a:path w="3019425" h="598805">
                  <a:moveTo>
                    <a:pt x="3019044" y="211836"/>
                  </a:moveTo>
                  <a:lnTo>
                    <a:pt x="3003169" y="180086"/>
                  </a:lnTo>
                  <a:lnTo>
                    <a:pt x="2923794" y="21336"/>
                  </a:lnTo>
                  <a:lnTo>
                    <a:pt x="2828544" y="211836"/>
                  </a:lnTo>
                  <a:lnTo>
                    <a:pt x="2892044" y="211836"/>
                  </a:lnTo>
                  <a:lnTo>
                    <a:pt x="2892044" y="598424"/>
                  </a:lnTo>
                  <a:lnTo>
                    <a:pt x="2955544" y="598424"/>
                  </a:lnTo>
                  <a:lnTo>
                    <a:pt x="2955544" y="211836"/>
                  </a:lnTo>
                  <a:lnTo>
                    <a:pt x="3019044" y="211836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73473" y="2052828"/>
              <a:ext cx="190500" cy="577215"/>
            </a:xfrm>
            <a:custGeom>
              <a:avLst/>
              <a:gdLst/>
              <a:ahLst/>
              <a:cxnLst/>
              <a:rect l="l" t="t" r="r" b="b"/>
              <a:pathLst>
                <a:path w="190500" h="577214">
                  <a:moveTo>
                    <a:pt x="127000" y="158750"/>
                  </a:moveTo>
                  <a:lnTo>
                    <a:pt x="63500" y="158750"/>
                  </a:lnTo>
                  <a:lnTo>
                    <a:pt x="63500" y="577088"/>
                  </a:lnTo>
                  <a:lnTo>
                    <a:pt x="127000" y="577088"/>
                  </a:lnTo>
                  <a:lnTo>
                    <a:pt x="127000" y="158750"/>
                  </a:lnTo>
                  <a:close/>
                </a:path>
                <a:path w="190500" h="577214">
                  <a:moveTo>
                    <a:pt x="95250" y="0"/>
                  </a:moveTo>
                  <a:lnTo>
                    <a:pt x="0" y="190500"/>
                  </a:lnTo>
                  <a:lnTo>
                    <a:pt x="63500" y="190500"/>
                  </a:lnTo>
                  <a:lnTo>
                    <a:pt x="63500" y="158750"/>
                  </a:lnTo>
                  <a:lnTo>
                    <a:pt x="174625" y="158750"/>
                  </a:lnTo>
                  <a:lnTo>
                    <a:pt x="95250" y="0"/>
                  </a:lnTo>
                  <a:close/>
                </a:path>
                <a:path w="190500" h="577214">
                  <a:moveTo>
                    <a:pt x="174625" y="158750"/>
                  </a:moveTo>
                  <a:lnTo>
                    <a:pt x="127000" y="158750"/>
                  </a:lnTo>
                  <a:lnTo>
                    <a:pt x="127000" y="190500"/>
                  </a:lnTo>
                  <a:lnTo>
                    <a:pt x="190500" y="190500"/>
                  </a:lnTo>
                  <a:lnTo>
                    <a:pt x="174625" y="158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34306" y="2022347"/>
              <a:ext cx="5290185" cy="614045"/>
            </a:xfrm>
            <a:custGeom>
              <a:avLst/>
              <a:gdLst/>
              <a:ahLst/>
              <a:cxnLst/>
              <a:rect l="l" t="t" r="r" b="b"/>
              <a:pathLst>
                <a:path w="5290184" h="614044">
                  <a:moveTo>
                    <a:pt x="190500" y="227076"/>
                  </a:moveTo>
                  <a:lnTo>
                    <a:pt x="174625" y="195326"/>
                  </a:lnTo>
                  <a:lnTo>
                    <a:pt x="95250" y="36576"/>
                  </a:lnTo>
                  <a:lnTo>
                    <a:pt x="0" y="227076"/>
                  </a:lnTo>
                  <a:lnTo>
                    <a:pt x="63500" y="227076"/>
                  </a:lnTo>
                  <a:lnTo>
                    <a:pt x="63500" y="613664"/>
                  </a:lnTo>
                  <a:lnTo>
                    <a:pt x="127000" y="613664"/>
                  </a:lnTo>
                  <a:lnTo>
                    <a:pt x="127000" y="227076"/>
                  </a:lnTo>
                  <a:lnTo>
                    <a:pt x="190500" y="227076"/>
                  </a:lnTo>
                  <a:close/>
                </a:path>
                <a:path w="5290184" h="614044">
                  <a:moveTo>
                    <a:pt x="769620" y="199644"/>
                  </a:moveTo>
                  <a:lnTo>
                    <a:pt x="753745" y="167894"/>
                  </a:lnTo>
                  <a:lnTo>
                    <a:pt x="674370" y="9144"/>
                  </a:lnTo>
                  <a:lnTo>
                    <a:pt x="579120" y="199644"/>
                  </a:lnTo>
                  <a:lnTo>
                    <a:pt x="642620" y="199644"/>
                  </a:lnTo>
                  <a:lnTo>
                    <a:pt x="642620" y="586232"/>
                  </a:lnTo>
                  <a:lnTo>
                    <a:pt x="706120" y="586232"/>
                  </a:lnTo>
                  <a:lnTo>
                    <a:pt x="706120" y="199644"/>
                  </a:lnTo>
                  <a:lnTo>
                    <a:pt x="769620" y="199644"/>
                  </a:lnTo>
                  <a:close/>
                </a:path>
                <a:path w="5290184" h="614044">
                  <a:moveTo>
                    <a:pt x="1330452" y="205740"/>
                  </a:moveTo>
                  <a:lnTo>
                    <a:pt x="1314577" y="173990"/>
                  </a:lnTo>
                  <a:lnTo>
                    <a:pt x="1235202" y="15240"/>
                  </a:lnTo>
                  <a:lnTo>
                    <a:pt x="1139952" y="205740"/>
                  </a:lnTo>
                  <a:lnTo>
                    <a:pt x="1203452" y="205740"/>
                  </a:lnTo>
                  <a:lnTo>
                    <a:pt x="1203452" y="592328"/>
                  </a:lnTo>
                  <a:lnTo>
                    <a:pt x="1266952" y="592328"/>
                  </a:lnTo>
                  <a:lnTo>
                    <a:pt x="1266952" y="205740"/>
                  </a:lnTo>
                  <a:lnTo>
                    <a:pt x="1330452" y="205740"/>
                  </a:lnTo>
                  <a:close/>
                </a:path>
                <a:path w="5290184" h="614044">
                  <a:moveTo>
                    <a:pt x="1903463" y="190500"/>
                  </a:moveTo>
                  <a:lnTo>
                    <a:pt x="1887588" y="158750"/>
                  </a:lnTo>
                  <a:lnTo>
                    <a:pt x="1808213" y="0"/>
                  </a:lnTo>
                  <a:lnTo>
                    <a:pt x="1712976" y="190500"/>
                  </a:lnTo>
                  <a:lnTo>
                    <a:pt x="1776463" y="190500"/>
                  </a:lnTo>
                  <a:lnTo>
                    <a:pt x="1776463" y="577088"/>
                  </a:lnTo>
                  <a:lnTo>
                    <a:pt x="1839963" y="577088"/>
                  </a:lnTo>
                  <a:lnTo>
                    <a:pt x="1839963" y="190500"/>
                  </a:lnTo>
                  <a:lnTo>
                    <a:pt x="1903463" y="190500"/>
                  </a:lnTo>
                  <a:close/>
                </a:path>
                <a:path w="5290184" h="614044">
                  <a:moveTo>
                    <a:pt x="2464308" y="199644"/>
                  </a:moveTo>
                  <a:lnTo>
                    <a:pt x="2448433" y="167894"/>
                  </a:lnTo>
                  <a:lnTo>
                    <a:pt x="2369058" y="9144"/>
                  </a:lnTo>
                  <a:lnTo>
                    <a:pt x="2273808" y="199644"/>
                  </a:lnTo>
                  <a:lnTo>
                    <a:pt x="2337308" y="199644"/>
                  </a:lnTo>
                  <a:lnTo>
                    <a:pt x="2337308" y="586232"/>
                  </a:lnTo>
                  <a:lnTo>
                    <a:pt x="2400808" y="586232"/>
                  </a:lnTo>
                  <a:lnTo>
                    <a:pt x="2400808" y="199644"/>
                  </a:lnTo>
                  <a:lnTo>
                    <a:pt x="2464308" y="199644"/>
                  </a:lnTo>
                  <a:close/>
                </a:path>
                <a:path w="5290184" h="614044">
                  <a:moveTo>
                    <a:pt x="3037332" y="214884"/>
                  </a:moveTo>
                  <a:lnTo>
                    <a:pt x="3021457" y="183134"/>
                  </a:lnTo>
                  <a:lnTo>
                    <a:pt x="2942082" y="24384"/>
                  </a:lnTo>
                  <a:lnTo>
                    <a:pt x="2846832" y="214884"/>
                  </a:lnTo>
                  <a:lnTo>
                    <a:pt x="2910332" y="214884"/>
                  </a:lnTo>
                  <a:lnTo>
                    <a:pt x="2910332" y="601472"/>
                  </a:lnTo>
                  <a:lnTo>
                    <a:pt x="2973832" y="601472"/>
                  </a:lnTo>
                  <a:lnTo>
                    <a:pt x="2973832" y="214884"/>
                  </a:lnTo>
                  <a:lnTo>
                    <a:pt x="3037332" y="214884"/>
                  </a:lnTo>
                  <a:close/>
                </a:path>
                <a:path w="5290184" h="614044">
                  <a:moveTo>
                    <a:pt x="3598164" y="220980"/>
                  </a:moveTo>
                  <a:lnTo>
                    <a:pt x="3582289" y="189230"/>
                  </a:lnTo>
                  <a:lnTo>
                    <a:pt x="3502914" y="30480"/>
                  </a:lnTo>
                  <a:lnTo>
                    <a:pt x="3407664" y="220980"/>
                  </a:lnTo>
                  <a:lnTo>
                    <a:pt x="3471164" y="220980"/>
                  </a:lnTo>
                  <a:lnTo>
                    <a:pt x="3471164" y="607568"/>
                  </a:lnTo>
                  <a:lnTo>
                    <a:pt x="3534664" y="607568"/>
                  </a:lnTo>
                  <a:lnTo>
                    <a:pt x="3534664" y="220980"/>
                  </a:lnTo>
                  <a:lnTo>
                    <a:pt x="3598164" y="220980"/>
                  </a:lnTo>
                  <a:close/>
                </a:path>
                <a:path w="5290184" h="614044">
                  <a:moveTo>
                    <a:pt x="4171188" y="205740"/>
                  </a:moveTo>
                  <a:lnTo>
                    <a:pt x="4155313" y="173990"/>
                  </a:lnTo>
                  <a:lnTo>
                    <a:pt x="4075938" y="15240"/>
                  </a:lnTo>
                  <a:lnTo>
                    <a:pt x="3980688" y="205740"/>
                  </a:lnTo>
                  <a:lnTo>
                    <a:pt x="4044188" y="205740"/>
                  </a:lnTo>
                  <a:lnTo>
                    <a:pt x="4044188" y="592328"/>
                  </a:lnTo>
                  <a:lnTo>
                    <a:pt x="4107688" y="592328"/>
                  </a:lnTo>
                  <a:lnTo>
                    <a:pt x="4107688" y="205740"/>
                  </a:lnTo>
                  <a:lnTo>
                    <a:pt x="4171188" y="205740"/>
                  </a:lnTo>
                  <a:close/>
                </a:path>
                <a:path w="5290184" h="614044">
                  <a:moveTo>
                    <a:pt x="4732020" y="214884"/>
                  </a:moveTo>
                  <a:lnTo>
                    <a:pt x="4716145" y="183134"/>
                  </a:lnTo>
                  <a:lnTo>
                    <a:pt x="4636770" y="24384"/>
                  </a:lnTo>
                  <a:lnTo>
                    <a:pt x="4541520" y="214884"/>
                  </a:lnTo>
                  <a:lnTo>
                    <a:pt x="4605020" y="214884"/>
                  </a:lnTo>
                  <a:lnTo>
                    <a:pt x="4605020" y="601472"/>
                  </a:lnTo>
                  <a:lnTo>
                    <a:pt x="4668520" y="601472"/>
                  </a:lnTo>
                  <a:lnTo>
                    <a:pt x="4668520" y="214884"/>
                  </a:lnTo>
                  <a:lnTo>
                    <a:pt x="4732020" y="214884"/>
                  </a:lnTo>
                  <a:close/>
                </a:path>
                <a:path w="5290184" h="614044">
                  <a:moveTo>
                    <a:pt x="5289804" y="190500"/>
                  </a:moveTo>
                  <a:lnTo>
                    <a:pt x="5273929" y="158750"/>
                  </a:lnTo>
                  <a:lnTo>
                    <a:pt x="5194554" y="0"/>
                  </a:lnTo>
                  <a:lnTo>
                    <a:pt x="5099304" y="190500"/>
                  </a:lnTo>
                  <a:lnTo>
                    <a:pt x="5162804" y="190500"/>
                  </a:lnTo>
                  <a:lnTo>
                    <a:pt x="5162804" y="577088"/>
                  </a:lnTo>
                  <a:lnTo>
                    <a:pt x="5226304" y="577088"/>
                  </a:lnTo>
                  <a:lnTo>
                    <a:pt x="5226304" y="190500"/>
                  </a:lnTo>
                  <a:lnTo>
                    <a:pt x="5289804" y="1905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71905" y="1189227"/>
            <a:ext cx="9207500" cy="629920"/>
            <a:chOff x="771905" y="1189227"/>
            <a:chExt cx="9207500" cy="629920"/>
          </a:xfrm>
        </p:grpSpPr>
        <p:sp>
          <p:nvSpPr>
            <p:cNvPr id="11" name="object 11"/>
            <p:cNvSpPr/>
            <p:nvPr/>
          </p:nvSpPr>
          <p:spPr>
            <a:xfrm>
              <a:off x="867155" y="1214627"/>
              <a:ext cx="9112250" cy="579120"/>
            </a:xfrm>
            <a:custGeom>
              <a:avLst/>
              <a:gdLst/>
              <a:ahLst/>
              <a:cxnLst/>
              <a:rect l="l" t="t" r="r" b="b"/>
              <a:pathLst>
                <a:path w="9112250" h="579119">
                  <a:moveTo>
                    <a:pt x="0" y="577088"/>
                  </a:moveTo>
                  <a:lnTo>
                    <a:pt x="0" y="0"/>
                  </a:lnTo>
                </a:path>
                <a:path w="9112250" h="579119">
                  <a:moveTo>
                    <a:pt x="4245864" y="577088"/>
                  </a:moveTo>
                  <a:lnTo>
                    <a:pt x="4245864" y="0"/>
                  </a:lnTo>
                </a:path>
                <a:path w="9112250" h="579119">
                  <a:moveTo>
                    <a:pt x="0" y="0"/>
                  </a:moveTo>
                  <a:lnTo>
                    <a:pt x="4246372" y="0"/>
                  </a:lnTo>
                </a:path>
                <a:path w="9112250" h="579119">
                  <a:moveTo>
                    <a:pt x="4245864" y="579120"/>
                  </a:moveTo>
                  <a:lnTo>
                    <a:pt x="8492236" y="579120"/>
                  </a:lnTo>
                </a:path>
                <a:path w="9112250" h="579119">
                  <a:moveTo>
                    <a:pt x="8491728" y="577088"/>
                  </a:moveTo>
                  <a:lnTo>
                    <a:pt x="8491728" y="0"/>
                  </a:lnTo>
                </a:path>
                <a:path w="9112250" h="579119">
                  <a:moveTo>
                    <a:pt x="8491728" y="0"/>
                  </a:moveTo>
                  <a:lnTo>
                    <a:pt x="8775827" y="0"/>
                  </a:lnTo>
                </a:path>
                <a:path w="9112250" h="579119">
                  <a:moveTo>
                    <a:pt x="8778240" y="0"/>
                  </a:moveTo>
                  <a:lnTo>
                    <a:pt x="9112250" y="0"/>
                  </a:lnTo>
                </a:path>
              </a:pathLst>
            </a:custGeom>
            <a:ln w="508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1906" y="1208531"/>
              <a:ext cx="8694420" cy="583565"/>
            </a:xfrm>
            <a:custGeom>
              <a:avLst/>
              <a:gdLst/>
              <a:ahLst/>
              <a:cxnLst/>
              <a:rect l="l" t="t" r="r" b="b"/>
              <a:pathLst>
                <a:path w="8694420" h="583564">
                  <a:moveTo>
                    <a:pt x="190500" y="196596"/>
                  </a:moveTo>
                  <a:lnTo>
                    <a:pt x="174625" y="164846"/>
                  </a:lnTo>
                  <a:lnTo>
                    <a:pt x="95250" y="6096"/>
                  </a:lnTo>
                  <a:lnTo>
                    <a:pt x="0" y="196596"/>
                  </a:lnTo>
                  <a:lnTo>
                    <a:pt x="63500" y="196596"/>
                  </a:lnTo>
                  <a:lnTo>
                    <a:pt x="63500" y="583184"/>
                  </a:lnTo>
                  <a:lnTo>
                    <a:pt x="127000" y="583184"/>
                  </a:lnTo>
                  <a:lnTo>
                    <a:pt x="127000" y="196596"/>
                  </a:lnTo>
                  <a:lnTo>
                    <a:pt x="190500" y="196596"/>
                  </a:lnTo>
                  <a:close/>
                </a:path>
                <a:path w="8694420" h="583564">
                  <a:moveTo>
                    <a:pt x="8694420" y="190500"/>
                  </a:moveTo>
                  <a:lnTo>
                    <a:pt x="8678545" y="158750"/>
                  </a:lnTo>
                  <a:lnTo>
                    <a:pt x="8599170" y="0"/>
                  </a:lnTo>
                  <a:lnTo>
                    <a:pt x="8503920" y="190500"/>
                  </a:lnTo>
                  <a:lnTo>
                    <a:pt x="8567420" y="190500"/>
                  </a:lnTo>
                  <a:lnTo>
                    <a:pt x="8567420" y="577088"/>
                  </a:lnTo>
                  <a:lnTo>
                    <a:pt x="8630920" y="577088"/>
                  </a:lnTo>
                  <a:lnTo>
                    <a:pt x="8630920" y="190500"/>
                  </a:lnTo>
                  <a:lnTo>
                    <a:pt x="8694420" y="19050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0" y="2793"/>
            <a:ext cx="12198350" cy="1210310"/>
            <a:chOff x="0" y="2793"/>
            <a:chExt cx="12198350" cy="1210310"/>
          </a:xfrm>
        </p:grpSpPr>
        <p:sp>
          <p:nvSpPr>
            <p:cNvPr id="14" name="object 14"/>
            <p:cNvSpPr/>
            <p:nvPr/>
          </p:nvSpPr>
          <p:spPr>
            <a:xfrm>
              <a:off x="0" y="115823"/>
              <a:ext cx="11378565" cy="256540"/>
            </a:xfrm>
            <a:custGeom>
              <a:avLst/>
              <a:gdLst/>
              <a:ahLst/>
              <a:cxnLst/>
              <a:rect l="l" t="t" r="r" b="b"/>
              <a:pathLst>
                <a:path w="11378565" h="256540">
                  <a:moveTo>
                    <a:pt x="11378184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11378184" y="256031"/>
                  </a:lnTo>
                  <a:lnTo>
                    <a:pt x="11378184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481816" y="9143"/>
              <a:ext cx="710565" cy="335280"/>
            </a:xfrm>
            <a:custGeom>
              <a:avLst/>
              <a:gdLst/>
              <a:ahLst/>
              <a:cxnLst/>
              <a:rect l="l" t="t" r="r" b="b"/>
              <a:pathLst>
                <a:path w="710565" h="335280">
                  <a:moveTo>
                    <a:pt x="0" y="167639"/>
                  </a:moveTo>
                  <a:lnTo>
                    <a:pt x="22218" y="109145"/>
                  </a:lnTo>
                  <a:lnTo>
                    <a:pt x="83521" y="59632"/>
                  </a:lnTo>
                  <a:lnTo>
                    <a:pt x="126320" y="39427"/>
                  </a:lnTo>
                  <a:lnTo>
                    <a:pt x="175880" y="22888"/>
                  </a:lnTo>
                  <a:lnTo>
                    <a:pt x="231198" y="10488"/>
                  </a:lnTo>
                  <a:lnTo>
                    <a:pt x="291270" y="2700"/>
                  </a:lnTo>
                  <a:lnTo>
                    <a:pt x="355091" y="0"/>
                  </a:lnTo>
                  <a:lnTo>
                    <a:pt x="418913" y="2700"/>
                  </a:lnTo>
                  <a:lnTo>
                    <a:pt x="478985" y="10488"/>
                  </a:lnTo>
                  <a:lnTo>
                    <a:pt x="534303" y="22888"/>
                  </a:lnTo>
                  <a:lnTo>
                    <a:pt x="583863" y="39427"/>
                  </a:lnTo>
                  <a:lnTo>
                    <a:pt x="626662" y="59632"/>
                  </a:lnTo>
                  <a:lnTo>
                    <a:pt x="661698" y="83029"/>
                  </a:lnTo>
                  <a:lnTo>
                    <a:pt x="704462" y="137507"/>
                  </a:lnTo>
                  <a:lnTo>
                    <a:pt x="710183" y="167639"/>
                  </a:lnTo>
                  <a:lnTo>
                    <a:pt x="704462" y="197772"/>
                  </a:lnTo>
                  <a:lnTo>
                    <a:pt x="661698" y="252250"/>
                  </a:lnTo>
                  <a:lnTo>
                    <a:pt x="626662" y="275647"/>
                  </a:lnTo>
                  <a:lnTo>
                    <a:pt x="583863" y="295852"/>
                  </a:lnTo>
                  <a:lnTo>
                    <a:pt x="534303" y="312391"/>
                  </a:lnTo>
                  <a:lnTo>
                    <a:pt x="478985" y="324791"/>
                  </a:lnTo>
                  <a:lnTo>
                    <a:pt x="418913" y="332579"/>
                  </a:lnTo>
                  <a:lnTo>
                    <a:pt x="355091" y="335279"/>
                  </a:lnTo>
                  <a:lnTo>
                    <a:pt x="291270" y="332579"/>
                  </a:lnTo>
                  <a:lnTo>
                    <a:pt x="231198" y="324791"/>
                  </a:lnTo>
                  <a:lnTo>
                    <a:pt x="175880" y="312391"/>
                  </a:lnTo>
                  <a:lnTo>
                    <a:pt x="126320" y="295852"/>
                  </a:lnTo>
                  <a:lnTo>
                    <a:pt x="83521" y="275647"/>
                  </a:lnTo>
                  <a:lnTo>
                    <a:pt x="48485" y="252250"/>
                  </a:lnTo>
                  <a:lnTo>
                    <a:pt x="5721" y="197772"/>
                  </a:lnTo>
                  <a:lnTo>
                    <a:pt x="0" y="1676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81943" y="298703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758563" y="3367151"/>
          <a:ext cx="2091055" cy="2926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8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362958" y="3420633"/>
          <a:ext cx="381000" cy="2836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809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0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437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3363467" y="4197858"/>
            <a:ext cx="1075690" cy="190500"/>
          </a:xfrm>
          <a:custGeom>
            <a:avLst/>
            <a:gdLst/>
            <a:ahLst/>
            <a:cxnLst/>
            <a:rect l="l" t="t" r="r" b="b"/>
            <a:pathLst>
              <a:path w="1075689" h="190500">
                <a:moveTo>
                  <a:pt x="884809" y="0"/>
                </a:moveTo>
                <a:lnTo>
                  <a:pt x="884809" y="190500"/>
                </a:lnTo>
                <a:lnTo>
                  <a:pt x="1037209" y="114300"/>
                </a:lnTo>
                <a:lnTo>
                  <a:pt x="903859" y="114300"/>
                </a:lnTo>
                <a:lnTo>
                  <a:pt x="903859" y="76200"/>
                </a:lnTo>
                <a:lnTo>
                  <a:pt x="1037209" y="76200"/>
                </a:lnTo>
                <a:lnTo>
                  <a:pt x="884809" y="0"/>
                </a:lnTo>
                <a:close/>
              </a:path>
              <a:path w="1075689" h="190500">
                <a:moveTo>
                  <a:pt x="884809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884809" y="114300"/>
                </a:lnTo>
                <a:lnTo>
                  <a:pt x="884809" y="76200"/>
                </a:lnTo>
                <a:close/>
              </a:path>
              <a:path w="1075689" h="190500">
                <a:moveTo>
                  <a:pt x="1037209" y="76200"/>
                </a:moveTo>
                <a:lnTo>
                  <a:pt x="903859" y="76200"/>
                </a:lnTo>
                <a:lnTo>
                  <a:pt x="903859" y="114300"/>
                </a:lnTo>
                <a:lnTo>
                  <a:pt x="1037209" y="114300"/>
                </a:lnTo>
                <a:lnTo>
                  <a:pt x="1075309" y="95250"/>
                </a:lnTo>
                <a:lnTo>
                  <a:pt x="1037209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65619" y="5990082"/>
            <a:ext cx="1386205" cy="190500"/>
          </a:xfrm>
          <a:custGeom>
            <a:avLst/>
            <a:gdLst/>
            <a:ahLst/>
            <a:cxnLst/>
            <a:rect l="l" t="t" r="r" b="b"/>
            <a:pathLst>
              <a:path w="1386204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38620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386204" h="190500">
                <a:moveTo>
                  <a:pt x="13858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385824" y="114300"/>
                </a:lnTo>
                <a:lnTo>
                  <a:pt x="13858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864357" y="4107942"/>
            <a:ext cx="4260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5" dirty="0">
                <a:latin typeface="Cambria"/>
                <a:cs typeface="Cambria"/>
              </a:rPr>
              <a:t>WP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31834" y="5929680"/>
            <a:ext cx="384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60" dirty="0">
                <a:latin typeface="Cambria"/>
                <a:cs typeface="Cambria"/>
              </a:rPr>
              <a:t>RP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399903" y="1345184"/>
            <a:ext cx="779145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1800" b="1" spc="290" dirty="0">
                <a:solidFill>
                  <a:srgbClr val="00AFEF"/>
                </a:solidFill>
                <a:latin typeface="Cambria"/>
                <a:cs typeface="Cambria"/>
              </a:rPr>
              <a:t>RCLK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1800" b="1" spc="45" dirty="0">
                <a:solidFill>
                  <a:srgbClr val="00AF50"/>
                </a:solidFill>
                <a:latin typeface="Cambria"/>
                <a:cs typeface="Cambria"/>
              </a:rPr>
              <a:t>W</a:t>
            </a:r>
            <a:r>
              <a:rPr sz="1800" b="1" spc="355" dirty="0">
                <a:solidFill>
                  <a:srgbClr val="00AF50"/>
                </a:solidFill>
                <a:latin typeface="Cambria"/>
                <a:cs typeface="Cambria"/>
              </a:rPr>
              <a:t>C</a:t>
            </a:r>
            <a:r>
              <a:rPr sz="1800" b="1" spc="265" dirty="0">
                <a:solidFill>
                  <a:srgbClr val="00AF50"/>
                </a:solidFill>
                <a:latin typeface="Cambria"/>
                <a:cs typeface="Cambria"/>
              </a:rPr>
              <a:t>LK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874507" y="4627626"/>
            <a:ext cx="1938655" cy="190500"/>
          </a:xfrm>
          <a:custGeom>
            <a:avLst/>
            <a:gdLst/>
            <a:ahLst/>
            <a:cxn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74507" y="5115305"/>
            <a:ext cx="1938655" cy="190500"/>
          </a:xfrm>
          <a:custGeom>
            <a:avLst/>
            <a:gdLst/>
            <a:ahLst/>
            <a:cxn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3108" y="4629022"/>
            <a:ext cx="1707514" cy="190500"/>
          </a:xfrm>
          <a:custGeom>
            <a:avLst/>
            <a:gdLst/>
            <a:ahLst/>
            <a:cxnLst/>
            <a:rect l="l" t="t" r="r" b="b"/>
            <a:pathLst>
              <a:path w="1707514" h="190500">
                <a:moveTo>
                  <a:pt x="189636" y="0"/>
                </a:moveTo>
                <a:lnTo>
                  <a:pt x="0" y="96900"/>
                </a:lnTo>
                <a:lnTo>
                  <a:pt x="191338" y="190500"/>
                </a:lnTo>
                <a:lnTo>
                  <a:pt x="190658" y="114426"/>
                </a:lnTo>
                <a:lnTo>
                  <a:pt x="171615" y="114426"/>
                </a:lnTo>
                <a:lnTo>
                  <a:pt x="171272" y="76326"/>
                </a:lnTo>
                <a:lnTo>
                  <a:pt x="190316" y="76156"/>
                </a:lnTo>
                <a:lnTo>
                  <a:pt x="189636" y="0"/>
                </a:lnTo>
                <a:close/>
              </a:path>
              <a:path w="1707514" h="190500">
                <a:moveTo>
                  <a:pt x="190316" y="76156"/>
                </a:moveTo>
                <a:lnTo>
                  <a:pt x="171272" y="76326"/>
                </a:lnTo>
                <a:lnTo>
                  <a:pt x="171615" y="114426"/>
                </a:lnTo>
                <a:lnTo>
                  <a:pt x="190657" y="114256"/>
                </a:lnTo>
                <a:lnTo>
                  <a:pt x="190316" y="76156"/>
                </a:lnTo>
                <a:close/>
              </a:path>
              <a:path w="1707514" h="190500">
                <a:moveTo>
                  <a:pt x="190657" y="114256"/>
                </a:moveTo>
                <a:lnTo>
                  <a:pt x="171615" y="114426"/>
                </a:lnTo>
                <a:lnTo>
                  <a:pt x="190658" y="114426"/>
                </a:lnTo>
                <a:lnTo>
                  <a:pt x="190657" y="114256"/>
                </a:lnTo>
                <a:close/>
              </a:path>
              <a:path w="1707514" h="190500">
                <a:moveTo>
                  <a:pt x="1706753" y="62610"/>
                </a:moveTo>
                <a:lnTo>
                  <a:pt x="190316" y="76156"/>
                </a:lnTo>
                <a:lnTo>
                  <a:pt x="190657" y="114256"/>
                </a:lnTo>
                <a:lnTo>
                  <a:pt x="1707134" y="100710"/>
                </a:lnTo>
                <a:lnTo>
                  <a:pt x="1706753" y="6261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3108" y="5100065"/>
            <a:ext cx="1706880" cy="190500"/>
          </a:xfrm>
          <a:custGeom>
            <a:avLst/>
            <a:gdLst/>
            <a:ahLst/>
            <a:cxnLst/>
            <a:rect l="l" t="t" r="r" b="b"/>
            <a:pathLst>
              <a:path w="1706880" h="190500">
                <a:moveTo>
                  <a:pt x="190500" y="0"/>
                </a:moveTo>
                <a:lnTo>
                  <a:pt x="0" y="95249"/>
                </a:lnTo>
                <a:lnTo>
                  <a:pt x="190500" y="190499"/>
                </a:lnTo>
                <a:lnTo>
                  <a:pt x="190500" y="114299"/>
                </a:lnTo>
                <a:lnTo>
                  <a:pt x="171450" y="114299"/>
                </a:lnTo>
                <a:lnTo>
                  <a:pt x="171450" y="76199"/>
                </a:lnTo>
                <a:lnTo>
                  <a:pt x="190500" y="76199"/>
                </a:lnTo>
                <a:lnTo>
                  <a:pt x="190500" y="0"/>
                </a:lnTo>
                <a:close/>
              </a:path>
              <a:path w="1706880" h="190500">
                <a:moveTo>
                  <a:pt x="190500" y="76199"/>
                </a:moveTo>
                <a:lnTo>
                  <a:pt x="171450" y="76199"/>
                </a:lnTo>
                <a:lnTo>
                  <a:pt x="171450" y="114299"/>
                </a:lnTo>
                <a:lnTo>
                  <a:pt x="190500" y="114299"/>
                </a:lnTo>
                <a:lnTo>
                  <a:pt x="190500" y="76199"/>
                </a:lnTo>
                <a:close/>
              </a:path>
              <a:path w="1706880" h="190500">
                <a:moveTo>
                  <a:pt x="1706880" y="76199"/>
                </a:moveTo>
                <a:lnTo>
                  <a:pt x="190500" y="76199"/>
                </a:lnTo>
                <a:lnTo>
                  <a:pt x="190500" y="114299"/>
                </a:lnTo>
                <a:lnTo>
                  <a:pt x="1706880" y="114299"/>
                </a:lnTo>
                <a:lnTo>
                  <a:pt x="1706880" y="76199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827391" y="4321302"/>
            <a:ext cx="1200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85" dirty="0">
                <a:solidFill>
                  <a:srgbClr val="00AF50"/>
                </a:solidFill>
                <a:latin typeface="Cambria"/>
                <a:cs typeface="Cambria"/>
              </a:rPr>
              <a:t>EMPTY=</a:t>
            </a:r>
            <a:r>
              <a:rPr sz="1800" spc="2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36079" y="4854651"/>
            <a:ext cx="2322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solidFill>
                  <a:srgbClr val="00AF50"/>
                </a:solidFill>
                <a:latin typeface="Cambria"/>
                <a:cs typeface="Cambria"/>
              </a:rPr>
              <a:t>ALMOST_EMPTY=</a:t>
            </a:r>
            <a:r>
              <a:rPr sz="1800" spc="5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38199" y="4321302"/>
            <a:ext cx="996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5" dirty="0">
                <a:solidFill>
                  <a:srgbClr val="7E7E7E"/>
                </a:solidFill>
                <a:latin typeface="Cambria"/>
                <a:cs typeface="Cambria"/>
              </a:rPr>
              <a:t>FULL=</a:t>
            </a:r>
            <a:r>
              <a:rPr sz="1800" spc="25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7E7E7E"/>
                </a:solidFill>
                <a:latin typeface="Cambria"/>
                <a:cs typeface="Cambria"/>
              </a:rPr>
              <a:t>0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4830" y="4854651"/>
            <a:ext cx="21189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solidFill>
                  <a:srgbClr val="7E7E7E"/>
                </a:solidFill>
                <a:latin typeface="Cambria"/>
                <a:cs typeface="Cambria"/>
              </a:rPr>
              <a:t>ALMOST_FULL=</a:t>
            </a:r>
            <a:r>
              <a:rPr sz="1800" spc="35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7E7E7E"/>
                </a:solidFill>
                <a:latin typeface="Cambria"/>
                <a:cs typeface="Cambria"/>
              </a:rPr>
              <a:t>0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18950" y="85090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64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1905" y="2006092"/>
            <a:ext cx="9252585" cy="663575"/>
            <a:chOff x="771905" y="2006092"/>
            <a:chExt cx="9252585" cy="663575"/>
          </a:xfrm>
        </p:grpSpPr>
        <p:sp>
          <p:nvSpPr>
            <p:cNvPr id="4" name="object 4"/>
            <p:cNvSpPr/>
            <p:nvPr/>
          </p:nvSpPr>
          <p:spPr>
            <a:xfrm>
              <a:off x="867155" y="2052828"/>
              <a:ext cx="4532630" cy="598805"/>
            </a:xfrm>
            <a:custGeom>
              <a:avLst/>
              <a:gdLst/>
              <a:ahLst/>
              <a:cxnLst/>
              <a:rect l="l" t="t" r="r" b="b"/>
              <a:pathLst>
                <a:path w="4532630" h="598805">
                  <a:moveTo>
                    <a:pt x="0" y="598424"/>
                  </a:moveTo>
                  <a:lnTo>
                    <a:pt x="0" y="21336"/>
                  </a:lnTo>
                </a:path>
                <a:path w="4532630" h="598805">
                  <a:moveTo>
                    <a:pt x="0" y="21336"/>
                  </a:moveTo>
                  <a:lnTo>
                    <a:pt x="284086" y="21336"/>
                  </a:lnTo>
                </a:path>
                <a:path w="4532630" h="598805">
                  <a:moveTo>
                    <a:pt x="283463" y="598424"/>
                  </a:moveTo>
                  <a:lnTo>
                    <a:pt x="283463" y="21336"/>
                  </a:lnTo>
                </a:path>
                <a:path w="4532630" h="598805">
                  <a:moveTo>
                    <a:pt x="283463" y="591312"/>
                  </a:moveTo>
                  <a:lnTo>
                    <a:pt x="567563" y="591312"/>
                  </a:lnTo>
                </a:path>
                <a:path w="4532630" h="598805">
                  <a:moveTo>
                    <a:pt x="560832" y="592327"/>
                  </a:moveTo>
                  <a:lnTo>
                    <a:pt x="560832" y="15239"/>
                  </a:lnTo>
                </a:path>
                <a:path w="4532630" h="598805">
                  <a:moveTo>
                    <a:pt x="560832" y="15239"/>
                  </a:moveTo>
                  <a:lnTo>
                    <a:pt x="844931" y="15239"/>
                  </a:lnTo>
                </a:path>
                <a:path w="4532630" h="598805">
                  <a:moveTo>
                    <a:pt x="844295" y="592327"/>
                  </a:moveTo>
                  <a:lnTo>
                    <a:pt x="844295" y="15239"/>
                  </a:lnTo>
                </a:path>
                <a:path w="4532630" h="598805">
                  <a:moveTo>
                    <a:pt x="844295" y="585216"/>
                  </a:moveTo>
                  <a:lnTo>
                    <a:pt x="1128395" y="585216"/>
                  </a:lnTo>
                </a:path>
                <a:path w="4532630" h="598805">
                  <a:moveTo>
                    <a:pt x="1133856" y="592327"/>
                  </a:moveTo>
                  <a:lnTo>
                    <a:pt x="1133856" y="15239"/>
                  </a:lnTo>
                </a:path>
                <a:path w="4532630" h="598805">
                  <a:moveTo>
                    <a:pt x="1133856" y="15239"/>
                  </a:moveTo>
                  <a:lnTo>
                    <a:pt x="1417955" y="15239"/>
                  </a:lnTo>
                </a:path>
                <a:path w="4532630" h="598805">
                  <a:moveTo>
                    <a:pt x="1417320" y="592327"/>
                  </a:moveTo>
                  <a:lnTo>
                    <a:pt x="1417320" y="15239"/>
                  </a:lnTo>
                </a:path>
                <a:path w="4532630" h="598805">
                  <a:moveTo>
                    <a:pt x="1417320" y="585216"/>
                  </a:moveTo>
                  <a:lnTo>
                    <a:pt x="1701419" y="585216"/>
                  </a:lnTo>
                </a:path>
                <a:path w="4532630" h="598805">
                  <a:moveTo>
                    <a:pt x="1694688" y="583184"/>
                  </a:moveTo>
                  <a:lnTo>
                    <a:pt x="1694688" y="6096"/>
                  </a:lnTo>
                </a:path>
                <a:path w="4532630" h="598805">
                  <a:moveTo>
                    <a:pt x="1694688" y="6096"/>
                  </a:moveTo>
                  <a:lnTo>
                    <a:pt x="1978787" y="6096"/>
                  </a:lnTo>
                </a:path>
                <a:path w="4532630" h="598805">
                  <a:moveTo>
                    <a:pt x="1978152" y="583184"/>
                  </a:moveTo>
                  <a:lnTo>
                    <a:pt x="1978152" y="6096"/>
                  </a:lnTo>
                </a:path>
                <a:path w="4532630" h="598805">
                  <a:moveTo>
                    <a:pt x="1978152" y="576072"/>
                  </a:moveTo>
                  <a:lnTo>
                    <a:pt x="2262251" y="576072"/>
                  </a:lnTo>
                </a:path>
                <a:path w="4532630" h="598805">
                  <a:moveTo>
                    <a:pt x="2267712" y="592327"/>
                  </a:moveTo>
                  <a:lnTo>
                    <a:pt x="2267712" y="15239"/>
                  </a:lnTo>
                </a:path>
                <a:path w="4532630" h="598805">
                  <a:moveTo>
                    <a:pt x="2267712" y="15239"/>
                  </a:moveTo>
                  <a:lnTo>
                    <a:pt x="2551810" y="15239"/>
                  </a:lnTo>
                </a:path>
                <a:path w="4532630" h="598805">
                  <a:moveTo>
                    <a:pt x="2551176" y="592327"/>
                  </a:moveTo>
                  <a:lnTo>
                    <a:pt x="2551176" y="15239"/>
                  </a:lnTo>
                </a:path>
                <a:path w="4532630" h="598805">
                  <a:moveTo>
                    <a:pt x="2551176" y="585216"/>
                  </a:moveTo>
                  <a:lnTo>
                    <a:pt x="2835274" y="585216"/>
                  </a:lnTo>
                </a:path>
                <a:path w="4532630" h="598805">
                  <a:moveTo>
                    <a:pt x="2828544" y="583184"/>
                  </a:moveTo>
                  <a:lnTo>
                    <a:pt x="2828544" y="6096"/>
                  </a:lnTo>
                </a:path>
                <a:path w="4532630" h="598805">
                  <a:moveTo>
                    <a:pt x="2828544" y="6096"/>
                  </a:moveTo>
                  <a:lnTo>
                    <a:pt x="3112643" y="6096"/>
                  </a:lnTo>
                </a:path>
                <a:path w="4532630" h="598805">
                  <a:moveTo>
                    <a:pt x="3112008" y="583184"/>
                  </a:moveTo>
                  <a:lnTo>
                    <a:pt x="3112008" y="6096"/>
                  </a:lnTo>
                </a:path>
                <a:path w="4532630" h="598805">
                  <a:moveTo>
                    <a:pt x="3112008" y="576072"/>
                  </a:moveTo>
                  <a:lnTo>
                    <a:pt x="3396106" y="576072"/>
                  </a:lnTo>
                </a:path>
                <a:path w="4532630" h="598805">
                  <a:moveTo>
                    <a:pt x="3401568" y="583184"/>
                  </a:moveTo>
                  <a:lnTo>
                    <a:pt x="3401568" y="6096"/>
                  </a:lnTo>
                </a:path>
                <a:path w="4532630" h="598805">
                  <a:moveTo>
                    <a:pt x="3401568" y="6096"/>
                  </a:moveTo>
                  <a:lnTo>
                    <a:pt x="3685667" y="6096"/>
                  </a:lnTo>
                </a:path>
                <a:path w="4532630" h="598805">
                  <a:moveTo>
                    <a:pt x="3685031" y="583184"/>
                  </a:moveTo>
                  <a:lnTo>
                    <a:pt x="3685031" y="6096"/>
                  </a:lnTo>
                </a:path>
                <a:path w="4532630" h="598805">
                  <a:moveTo>
                    <a:pt x="3685031" y="576072"/>
                  </a:moveTo>
                  <a:lnTo>
                    <a:pt x="3969130" y="576072"/>
                  </a:lnTo>
                </a:path>
                <a:path w="4532630" h="598805">
                  <a:moveTo>
                    <a:pt x="3962400" y="577088"/>
                  </a:moveTo>
                  <a:lnTo>
                    <a:pt x="3962400" y="0"/>
                  </a:lnTo>
                </a:path>
                <a:path w="4532630" h="598805">
                  <a:moveTo>
                    <a:pt x="3962400" y="0"/>
                  </a:moveTo>
                  <a:lnTo>
                    <a:pt x="4246499" y="0"/>
                  </a:lnTo>
                </a:path>
                <a:path w="4532630" h="598805">
                  <a:moveTo>
                    <a:pt x="4245864" y="577088"/>
                  </a:moveTo>
                  <a:lnTo>
                    <a:pt x="4245864" y="0"/>
                  </a:lnTo>
                </a:path>
                <a:path w="4532630" h="598805">
                  <a:moveTo>
                    <a:pt x="4245864" y="569976"/>
                  </a:moveTo>
                  <a:lnTo>
                    <a:pt x="4529963" y="569976"/>
                  </a:lnTo>
                </a:path>
                <a:path w="4532630" h="598805">
                  <a:moveTo>
                    <a:pt x="4532376" y="577088"/>
                  </a:moveTo>
                  <a:lnTo>
                    <a:pt x="4532376" y="0"/>
                  </a:lnTo>
                </a:path>
              </a:pathLst>
            </a:custGeom>
            <a:ln w="508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99532" y="2052828"/>
              <a:ext cx="567690" cy="577215"/>
            </a:xfrm>
            <a:custGeom>
              <a:avLst/>
              <a:gdLst/>
              <a:ahLst/>
              <a:cxnLst/>
              <a:rect l="l" t="t" r="r" b="b"/>
              <a:pathLst>
                <a:path w="567689" h="577214">
                  <a:moveTo>
                    <a:pt x="0" y="0"/>
                  </a:moveTo>
                  <a:lnTo>
                    <a:pt x="284098" y="0"/>
                  </a:lnTo>
                </a:path>
                <a:path w="567689" h="577214">
                  <a:moveTo>
                    <a:pt x="283463" y="577088"/>
                  </a:moveTo>
                  <a:lnTo>
                    <a:pt x="283463" y="0"/>
                  </a:lnTo>
                </a:path>
                <a:path w="567689" h="577214">
                  <a:moveTo>
                    <a:pt x="283463" y="569976"/>
                  </a:moveTo>
                  <a:lnTo>
                    <a:pt x="567563" y="569976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60364" y="2031492"/>
              <a:ext cx="3971925" cy="592455"/>
            </a:xfrm>
            <a:custGeom>
              <a:avLst/>
              <a:gdLst/>
              <a:ahLst/>
              <a:cxnLst/>
              <a:rect l="l" t="t" r="r" b="b"/>
              <a:pathLst>
                <a:path w="3971925" h="592455">
                  <a:moveTo>
                    <a:pt x="0" y="592328"/>
                  </a:moveTo>
                  <a:lnTo>
                    <a:pt x="0" y="15240"/>
                  </a:lnTo>
                </a:path>
                <a:path w="3971925" h="592455">
                  <a:moveTo>
                    <a:pt x="0" y="15240"/>
                  </a:moveTo>
                  <a:lnTo>
                    <a:pt x="284099" y="15240"/>
                  </a:lnTo>
                </a:path>
                <a:path w="3971925" h="592455">
                  <a:moveTo>
                    <a:pt x="283463" y="592328"/>
                  </a:moveTo>
                  <a:lnTo>
                    <a:pt x="283463" y="15240"/>
                  </a:lnTo>
                </a:path>
                <a:path w="3971925" h="592455">
                  <a:moveTo>
                    <a:pt x="283463" y="582168"/>
                  </a:moveTo>
                  <a:lnTo>
                    <a:pt x="567563" y="582168"/>
                  </a:lnTo>
                </a:path>
                <a:path w="3971925" h="592455">
                  <a:moveTo>
                    <a:pt x="573024" y="592328"/>
                  </a:moveTo>
                  <a:lnTo>
                    <a:pt x="573024" y="15240"/>
                  </a:lnTo>
                </a:path>
                <a:path w="3971925" h="592455">
                  <a:moveTo>
                    <a:pt x="573024" y="15240"/>
                  </a:moveTo>
                  <a:lnTo>
                    <a:pt x="857122" y="15240"/>
                  </a:lnTo>
                </a:path>
                <a:path w="3971925" h="592455">
                  <a:moveTo>
                    <a:pt x="856488" y="592328"/>
                  </a:moveTo>
                  <a:lnTo>
                    <a:pt x="856488" y="15240"/>
                  </a:lnTo>
                </a:path>
                <a:path w="3971925" h="592455">
                  <a:moveTo>
                    <a:pt x="856488" y="582168"/>
                  </a:moveTo>
                  <a:lnTo>
                    <a:pt x="1140587" y="582168"/>
                  </a:lnTo>
                </a:path>
                <a:path w="3971925" h="592455">
                  <a:moveTo>
                    <a:pt x="1133856" y="583184"/>
                  </a:moveTo>
                  <a:lnTo>
                    <a:pt x="1133856" y="6096"/>
                  </a:lnTo>
                </a:path>
                <a:path w="3971925" h="592455">
                  <a:moveTo>
                    <a:pt x="1133856" y="6096"/>
                  </a:moveTo>
                  <a:lnTo>
                    <a:pt x="1417955" y="6096"/>
                  </a:lnTo>
                </a:path>
                <a:path w="3971925" h="592455">
                  <a:moveTo>
                    <a:pt x="1417319" y="583184"/>
                  </a:moveTo>
                  <a:lnTo>
                    <a:pt x="1417319" y="6096"/>
                  </a:lnTo>
                </a:path>
                <a:path w="3971925" h="592455">
                  <a:moveTo>
                    <a:pt x="1417319" y="576072"/>
                  </a:moveTo>
                  <a:lnTo>
                    <a:pt x="1701418" y="576072"/>
                  </a:lnTo>
                </a:path>
                <a:path w="3971925" h="592455">
                  <a:moveTo>
                    <a:pt x="1706880" y="592328"/>
                  </a:moveTo>
                  <a:lnTo>
                    <a:pt x="1706880" y="15240"/>
                  </a:lnTo>
                </a:path>
                <a:path w="3971925" h="592455">
                  <a:moveTo>
                    <a:pt x="1706880" y="15240"/>
                  </a:moveTo>
                  <a:lnTo>
                    <a:pt x="1990979" y="15240"/>
                  </a:lnTo>
                </a:path>
                <a:path w="3971925" h="592455">
                  <a:moveTo>
                    <a:pt x="1990343" y="592328"/>
                  </a:moveTo>
                  <a:lnTo>
                    <a:pt x="1990343" y="15240"/>
                  </a:lnTo>
                </a:path>
                <a:path w="3971925" h="592455">
                  <a:moveTo>
                    <a:pt x="1990343" y="582168"/>
                  </a:moveTo>
                  <a:lnTo>
                    <a:pt x="2274442" y="582168"/>
                  </a:lnTo>
                </a:path>
                <a:path w="3971925" h="592455">
                  <a:moveTo>
                    <a:pt x="2267712" y="583184"/>
                  </a:moveTo>
                  <a:lnTo>
                    <a:pt x="2267712" y="6096"/>
                  </a:lnTo>
                </a:path>
                <a:path w="3971925" h="592455">
                  <a:moveTo>
                    <a:pt x="2267712" y="6096"/>
                  </a:moveTo>
                  <a:lnTo>
                    <a:pt x="2551811" y="6096"/>
                  </a:lnTo>
                </a:path>
                <a:path w="3971925" h="592455">
                  <a:moveTo>
                    <a:pt x="2551176" y="583184"/>
                  </a:moveTo>
                  <a:lnTo>
                    <a:pt x="2551176" y="6096"/>
                  </a:lnTo>
                </a:path>
                <a:path w="3971925" h="592455">
                  <a:moveTo>
                    <a:pt x="2551176" y="576072"/>
                  </a:moveTo>
                  <a:lnTo>
                    <a:pt x="2835275" y="576072"/>
                  </a:lnTo>
                </a:path>
                <a:path w="3971925" h="592455">
                  <a:moveTo>
                    <a:pt x="2840736" y="583184"/>
                  </a:moveTo>
                  <a:lnTo>
                    <a:pt x="2840736" y="6096"/>
                  </a:lnTo>
                </a:path>
                <a:path w="3971925" h="592455">
                  <a:moveTo>
                    <a:pt x="2840736" y="6096"/>
                  </a:moveTo>
                  <a:lnTo>
                    <a:pt x="3124835" y="6096"/>
                  </a:lnTo>
                </a:path>
                <a:path w="3971925" h="592455">
                  <a:moveTo>
                    <a:pt x="3124200" y="583184"/>
                  </a:moveTo>
                  <a:lnTo>
                    <a:pt x="3124200" y="6096"/>
                  </a:lnTo>
                </a:path>
                <a:path w="3971925" h="592455">
                  <a:moveTo>
                    <a:pt x="3124200" y="576072"/>
                  </a:moveTo>
                  <a:lnTo>
                    <a:pt x="3408299" y="576072"/>
                  </a:lnTo>
                </a:path>
                <a:path w="3971925" h="592455">
                  <a:moveTo>
                    <a:pt x="3401567" y="577088"/>
                  </a:moveTo>
                  <a:lnTo>
                    <a:pt x="3401567" y="0"/>
                  </a:lnTo>
                </a:path>
                <a:path w="3971925" h="592455">
                  <a:moveTo>
                    <a:pt x="3401567" y="0"/>
                  </a:moveTo>
                  <a:lnTo>
                    <a:pt x="3685666" y="0"/>
                  </a:lnTo>
                </a:path>
                <a:path w="3971925" h="592455">
                  <a:moveTo>
                    <a:pt x="3685032" y="577088"/>
                  </a:moveTo>
                  <a:lnTo>
                    <a:pt x="3685032" y="0"/>
                  </a:lnTo>
                </a:path>
                <a:path w="3971925" h="592455">
                  <a:moveTo>
                    <a:pt x="3685032" y="569976"/>
                  </a:moveTo>
                  <a:lnTo>
                    <a:pt x="3969131" y="569976"/>
                  </a:lnTo>
                </a:path>
                <a:path w="3971925" h="592455">
                  <a:moveTo>
                    <a:pt x="3971543" y="577088"/>
                  </a:moveTo>
                  <a:lnTo>
                    <a:pt x="3971543" y="0"/>
                  </a:lnTo>
                </a:path>
              </a:pathLst>
            </a:custGeom>
            <a:ln w="508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1906" y="2046731"/>
              <a:ext cx="4152900" cy="598805"/>
            </a:xfrm>
            <a:custGeom>
              <a:avLst/>
              <a:gdLst/>
              <a:ahLst/>
              <a:cxnLst/>
              <a:rect l="l" t="t" r="r" b="b"/>
              <a:pathLst>
                <a:path w="4152900" h="598805">
                  <a:moveTo>
                    <a:pt x="190500" y="196596"/>
                  </a:moveTo>
                  <a:lnTo>
                    <a:pt x="174625" y="164846"/>
                  </a:lnTo>
                  <a:lnTo>
                    <a:pt x="95250" y="6096"/>
                  </a:lnTo>
                  <a:lnTo>
                    <a:pt x="0" y="196596"/>
                  </a:lnTo>
                  <a:lnTo>
                    <a:pt x="63500" y="196596"/>
                  </a:lnTo>
                  <a:lnTo>
                    <a:pt x="63500" y="583184"/>
                  </a:lnTo>
                  <a:lnTo>
                    <a:pt x="127000" y="583184"/>
                  </a:lnTo>
                  <a:lnTo>
                    <a:pt x="127000" y="196596"/>
                  </a:lnTo>
                  <a:lnTo>
                    <a:pt x="190500" y="196596"/>
                  </a:lnTo>
                  <a:close/>
                </a:path>
                <a:path w="4152900" h="598805">
                  <a:moveTo>
                    <a:pt x="751332" y="202692"/>
                  </a:moveTo>
                  <a:lnTo>
                    <a:pt x="735457" y="170942"/>
                  </a:lnTo>
                  <a:lnTo>
                    <a:pt x="656082" y="12192"/>
                  </a:lnTo>
                  <a:lnTo>
                    <a:pt x="560832" y="202692"/>
                  </a:lnTo>
                  <a:lnTo>
                    <a:pt x="624332" y="202692"/>
                  </a:lnTo>
                  <a:lnTo>
                    <a:pt x="624332" y="589280"/>
                  </a:lnTo>
                  <a:lnTo>
                    <a:pt x="687832" y="589280"/>
                  </a:lnTo>
                  <a:lnTo>
                    <a:pt x="687832" y="202692"/>
                  </a:lnTo>
                  <a:lnTo>
                    <a:pt x="751332" y="202692"/>
                  </a:lnTo>
                  <a:close/>
                </a:path>
                <a:path w="4152900" h="598805">
                  <a:moveTo>
                    <a:pt x="1324356" y="190500"/>
                  </a:moveTo>
                  <a:lnTo>
                    <a:pt x="1308481" y="158750"/>
                  </a:lnTo>
                  <a:lnTo>
                    <a:pt x="1229106" y="0"/>
                  </a:lnTo>
                  <a:lnTo>
                    <a:pt x="1133856" y="190500"/>
                  </a:lnTo>
                  <a:lnTo>
                    <a:pt x="1197356" y="190500"/>
                  </a:lnTo>
                  <a:lnTo>
                    <a:pt x="1197356" y="577088"/>
                  </a:lnTo>
                  <a:lnTo>
                    <a:pt x="1260856" y="577088"/>
                  </a:lnTo>
                  <a:lnTo>
                    <a:pt x="1260856" y="190500"/>
                  </a:lnTo>
                  <a:lnTo>
                    <a:pt x="1324356" y="190500"/>
                  </a:lnTo>
                  <a:close/>
                </a:path>
                <a:path w="4152900" h="598805">
                  <a:moveTo>
                    <a:pt x="1885188" y="196596"/>
                  </a:moveTo>
                  <a:lnTo>
                    <a:pt x="1869313" y="164846"/>
                  </a:lnTo>
                  <a:lnTo>
                    <a:pt x="1789938" y="6096"/>
                  </a:lnTo>
                  <a:lnTo>
                    <a:pt x="1694688" y="196596"/>
                  </a:lnTo>
                  <a:lnTo>
                    <a:pt x="1758188" y="196596"/>
                  </a:lnTo>
                  <a:lnTo>
                    <a:pt x="1758188" y="583184"/>
                  </a:lnTo>
                  <a:lnTo>
                    <a:pt x="1821688" y="583184"/>
                  </a:lnTo>
                  <a:lnTo>
                    <a:pt x="1821688" y="196596"/>
                  </a:lnTo>
                  <a:lnTo>
                    <a:pt x="1885188" y="196596"/>
                  </a:lnTo>
                  <a:close/>
                </a:path>
                <a:path w="4152900" h="598805">
                  <a:moveTo>
                    <a:pt x="2458212" y="202692"/>
                  </a:moveTo>
                  <a:lnTo>
                    <a:pt x="2442337" y="170942"/>
                  </a:lnTo>
                  <a:lnTo>
                    <a:pt x="2362962" y="12192"/>
                  </a:lnTo>
                  <a:lnTo>
                    <a:pt x="2267712" y="202692"/>
                  </a:lnTo>
                  <a:lnTo>
                    <a:pt x="2331212" y="202692"/>
                  </a:lnTo>
                  <a:lnTo>
                    <a:pt x="2331212" y="589280"/>
                  </a:lnTo>
                  <a:lnTo>
                    <a:pt x="2394712" y="589280"/>
                  </a:lnTo>
                  <a:lnTo>
                    <a:pt x="2394712" y="202692"/>
                  </a:lnTo>
                  <a:lnTo>
                    <a:pt x="2458212" y="202692"/>
                  </a:lnTo>
                  <a:close/>
                </a:path>
                <a:path w="4152900" h="598805">
                  <a:moveTo>
                    <a:pt x="3019044" y="211836"/>
                  </a:moveTo>
                  <a:lnTo>
                    <a:pt x="3003169" y="180086"/>
                  </a:lnTo>
                  <a:lnTo>
                    <a:pt x="2923794" y="21336"/>
                  </a:lnTo>
                  <a:lnTo>
                    <a:pt x="2828544" y="211836"/>
                  </a:lnTo>
                  <a:lnTo>
                    <a:pt x="2892044" y="211836"/>
                  </a:lnTo>
                  <a:lnTo>
                    <a:pt x="2892044" y="598424"/>
                  </a:lnTo>
                  <a:lnTo>
                    <a:pt x="2955544" y="598424"/>
                  </a:lnTo>
                  <a:lnTo>
                    <a:pt x="2955544" y="211836"/>
                  </a:lnTo>
                  <a:lnTo>
                    <a:pt x="3019044" y="211836"/>
                  </a:lnTo>
                  <a:close/>
                </a:path>
                <a:path w="4152900" h="598805">
                  <a:moveTo>
                    <a:pt x="3592068" y="196596"/>
                  </a:moveTo>
                  <a:lnTo>
                    <a:pt x="3576193" y="164846"/>
                  </a:lnTo>
                  <a:lnTo>
                    <a:pt x="3496818" y="6096"/>
                  </a:lnTo>
                  <a:lnTo>
                    <a:pt x="3401568" y="196596"/>
                  </a:lnTo>
                  <a:lnTo>
                    <a:pt x="3465068" y="196596"/>
                  </a:lnTo>
                  <a:lnTo>
                    <a:pt x="3465068" y="583184"/>
                  </a:lnTo>
                  <a:lnTo>
                    <a:pt x="3528568" y="583184"/>
                  </a:lnTo>
                  <a:lnTo>
                    <a:pt x="3528568" y="196596"/>
                  </a:lnTo>
                  <a:lnTo>
                    <a:pt x="3592068" y="196596"/>
                  </a:lnTo>
                  <a:close/>
                </a:path>
                <a:path w="4152900" h="598805">
                  <a:moveTo>
                    <a:pt x="4152900" y="202692"/>
                  </a:moveTo>
                  <a:lnTo>
                    <a:pt x="4137025" y="170942"/>
                  </a:lnTo>
                  <a:lnTo>
                    <a:pt x="4057650" y="12192"/>
                  </a:lnTo>
                  <a:lnTo>
                    <a:pt x="3962400" y="202692"/>
                  </a:lnTo>
                  <a:lnTo>
                    <a:pt x="4025900" y="202692"/>
                  </a:lnTo>
                  <a:lnTo>
                    <a:pt x="4025900" y="589280"/>
                  </a:lnTo>
                  <a:lnTo>
                    <a:pt x="4089400" y="589280"/>
                  </a:lnTo>
                  <a:lnTo>
                    <a:pt x="4089400" y="202692"/>
                  </a:lnTo>
                  <a:lnTo>
                    <a:pt x="4152900" y="202692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13426" y="2031492"/>
              <a:ext cx="190500" cy="577215"/>
            </a:xfrm>
            <a:custGeom>
              <a:avLst/>
              <a:gdLst/>
              <a:ahLst/>
              <a:cxnLst/>
              <a:rect l="l" t="t" r="r" b="b"/>
              <a:pathLst>
                <a:path w="190500" h="577214">
                  <a:moveTo>
                    <a:pt x="127000" y="158750"/>
                  </a:moveTo>
                  <a:lnTo>
                    <a:pt x="63500" y="158750"/>
                  </a:lnTo>
                  <a:lnTo>
                    <a:pt x="63500" y="577088"/>
                  </a:lnTo>
                  <a:lnTo>
                    <a:pt x="127000" y="577088"/>
                  </a:lnTo>
                  <a:lnTo>
                    <a:pt x="127000" y="158750"/>
                  </a:lnTo>
                  <a:close/>
                </a:path>
                <a:path w="190500" h="577214">
                  <a:moveTo>
                    <a:pt x="95250" y="0"/>
                  </a:moveTo>
                  <a:lnTo>
                    <a:pt x="0" y="190500"/>
                  </a:lnTo>
                  <a:lnTo>
                    <a:pt x="63500" y="190500"/>
                  </a:lnTo>
                  <a:lnTo>
                    <a:pt x="63500" y="158750"/>
                  </a:lnTo>
                  <a:lnTo>
                    <a:pt x="174625" y="158750"/>
                  </a:lnTo>
                  <a:lnTo>
                    <a:pt x="95250" y="0"/>
                  </a:lnTo>
                  <a:close/>
                </a:path>
                <a:path w="190500" h="577214">
                  <a:moveTo>
                    <a:pt x="174625" y="158750"/>
                  </a:moveTo>
                  <a:lnTo>
                    <a:pt x="127000" y="158750"/>
                  </a:lnTo>
                  <a:lnTo>
                    <a:pt x="127000" y="190500"/>
                  </a:lnTo>
                  <a:lnTo>
                    <a:pt x="190500" y="190500"/>
                  </a:lnTo>
                  <a:lnTo>
                    <a:pt x="174625" y="158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4258" y="2022347"/>
              <a:ext cx="4150360" cy="607695"/>
            </a:xfrm>
            <a:custGeom>
              <a:avLst/>
              <a:gdLst/>
              <a:ahLst/>
              <a:cxnLst/>
              <a:rect l="l" t="t" r="r" b="b"/>
              <a:pathLst>
                <a:path w="4150359" h="607694">
                  <a:moveTo>
                    <a:pt x="190500" y="205740"/>
                  </a:moveTo>
                  <a:lnTo>
                    <a:pt x="174625" y="173990"/>
                  </a:lnTo>
                  <a:lnTo>
                    <a:pt x="95250" y="15240"/>
                  </a:lnTo>
                  <a:lnTo>
                    <a:pt x="0" y="205740"/>
                  </a:lnTo>
                  <a:lnTo>
                    <a:pt x="63500" y="205740"/>
                  </a:lnTo>
                  <a:lnTo>
                    <a:pt x="63500" y="592328"/>
                  </a:lnTo>
                  <a:lnTo>
                    <a:pt x="127000" y="592328"/>
                  </a:lnTo>
                  <a:lnTo>
                    <a:pt x="127000" y="205740"/>
                  </a:lnTo>
                  <a:lnTo>
                    <a:pt x="190500" y="205740"/>
                  </a:lnTo>
                  <a:close/>
                </a:path>
                <a:path w="4150359" h="607694">
                  <a:moveTo>
                    <a:pt x="763511" y="190500"/>
                  </a:moveTo>
                  <a:lnTo>
                    <a:pt x="747636" y="158750"/>
                  </a:lnTo>
                  <a:lnTo>
                    <a:pt x="668261" y="0"/>
                  </a:lnTo>
                  <a:lnTo>
                    <a:pt x="573024" y="190500"/>
                  </a:lnTo>
                  <a:lnTo>
                    <a:pt x="636511" y="190500"/>
                  </a:lnTo>
                  <a:lnTo>
                    <a:pt x="636511" y="577088"/>
                  </a:lnTo>
                  <a:lnTo>
                    <a:pt x="700011" y="577088"/>
                  </a:lnTo>
                  <a:lnTo>
                    <a:pt x="700011" y="190500"/>
                  </a:lnTo>
                  <a:lnTo>
                    <a:pt x="763511" y="190500"/>
                  </a:lnTo>
                  <a:close/>
                </a:path>
                <a:path w="4150359" h="607694">
                  <a:moveTo>
                    <a:pt x="1324356" y="199644"/>
                  </a:moveTo>
                  <a:lnTo>
                    <a:pt x="1308481" y="167894"/>
                  </a:lnTo>
                  <a:lnTo>
                    <a:pt x="1229106" y="9144"/>
                  </a:lnTo>
                  <a:lnTo>
                    <a:pt x="1133856" y="199644"/>
                  </a:lnTo>
                  <a:lnTo>
                    <a:pt x="1197356" y="199644"/>
                  </a:lnTo>
                  <a:lnTo>
                    <a:pt x="1197356" y="586232"/>
                  </a:lnTo>
                  <a:lnTo>
                    <a:pt x="1260856" y="586232"/>
                  </a:lnTo>
                  <a:lnTo>
                    <a:pt x="1260856" y="199644"/>
                  </a:lnTo>
                  <a:lnTo>
                    <a:pt x="1324356" y="199644"/>
                  </a:lnTo>
                  <a:close/>
                </a:path>
                <a:path w="4150359" h="607694">
                  <a:moveTo>
                    <a:pt x="1897380" y="214884"/>
                  </a:moveTo>
                  <a:lnTo>
                    <a:pt x="1881505" y="183134"/>
                  </a:lnTo>
                  <a:lnTo>
                    <a:pt x="1802130" y="24384"/>
                  </a:lnTo>
                  <a:lnTo>
                    <a:pt x="1706880" y="214884"/>
                  </a:lnTo>
                  <a:lnTo>
                    <a:pt x="1770380" y="214884"/>
                  </a:lnTo>
                  <a:lnTo>
                    <a:pt x="1770380" y="601472"/>
                  </a:lnTo>
                  <a:lnTo>
                    <a:pt x="1833880" y="601472"/>
                  </a:lnTo>
                  <a:lnTo>
                    <a:pt x="1833880" y="214884"/>
                  </a:lnTo>
                  <a:lnTo>
                    <a:pt x="1897380" y="214884"/>
                  </a:lnTo>
                  <a:close/>
                </a:path>
                <a:path w="4150359" h="607694">
                  <a:moveTo>
                    <a:pt x="2458212" y="220980"/>
                  </a:moveTo>
                  <a:lnTo>
                    <a:pt x="2442337" y="189230"/>
                  </a:lnTo>
                  <a:lnTo>
                    <a:pt x="2362962" y="30480"/>
                  </a:lnTo>
                  <a:lnTo>
                    <a:pt x="2267712" y="220980"/>
                  </a:lnTo>
                  <a:lnTo>
                    <a:pt x="2331212" y="220980"/>
                  </a:lnTo>
                  <a:lnTo>
                    <a:pt x="2331212" y="607568"/>
                  </a:lnTo>
                  <a:lnTo>
                    <a:pt x="2394712" y="607568"/>
                  </a:lnTo>
                  <a:lnTo>
                    <a:pt x="2394712" y="220980"/>
                  </a:lnTo>
                  <a:lnTo>
                    <a:pt x="2458212" y="220980"/>
                  </a:lnTo>
                  <a:close/>
                </a:path>
                <a:path w="4150359" h="607694">
                  <a:moveTo>
                    <a:pt x="3031236" y="205740"/>
                  </a:moveTo>
                  <a:lnTo>
                    <a:pt x="3015361" y="173990"/>
                  </a:lnTo>
                  <a:lnTo>
                    <a:pt x="2935986" y="15240"/>
                  </a:lnTo>
                  <a:lnTo>
                    <a:pt x="2840736" y="205740"/>
                  </a:lnTo>
                  <a:lnTo>
                    <a:pt x="2904236" y="205740"/>
                  </a:lnTo>
                  <a:lnTo>
                    <a:pt x="2904236" y="592328"/>
                  </a:lnTo>
                  <a:lnTo>
                    <a:pt x="2967736" y="592328"/>
                  </a:lnTo>
                  <a:lnTo>
                    <a:pt x="2967736" y="205740"/>
                  </a:lnTo>
                  <a:lnTo>
                    <a:pt x="3031236" y="205740"/>
                  </a:lnTo>
                  <a:close/>
                </a:path>
                <a:path w="4150359" h="607694">
                  <a:moveTo>
                    <a:pt x="3592068" y="214884"/>
                  </a:moveTo>
                  <a:lnTo>
                    <a:pt x="3576193" y="183134"/>
                  </a:lnTo>
                  <a:lnTo>
                    <a:pt x="3496818" y="24384"/>
                  </a:lnTo>
                  <a:lnTo>
                    <a:pt x="3401568" y="214884"/>
                  </a:lnTo>
                  <a:lnTo>
                    <a:pt x="3465068" y="214884"/>
                  </a:lnTo>
                  <a:lnTo>
                    <a:pt x="3465068" y="601472"/>
                  </a:lnTo>
                  <a:lnTo>
                    <a:pt x="3528568" y="601472"/>
                  </a:lnTo>
                  <a:lnTo>
                    <a:pt x="3528568" y="214884"/>
                  </a:lnTo>
                  <a:lnTo>
                    <a:pt x="3592068" y="214884"/>
                  </a:lnTo>
                  <a:close/>
                </a:path>
                <a:path w="4150359" h="607694">
                  <a:moveTo>
                    <a:pt x="4149852" y="190500"/>
                  </a:moveTo>
                  <a:lnTo>
                    <a:pt x="4133977" y="158750"/>
                  </a:lnTo>
                  <a:lnTo>
                    <a:pt x="4054602" y="0"/>
                  </a:lnTo>
                  <a:lnTo>
                    <a:pt x="3959352" y="190500"/>
                  </a:lnTo>
                  <a:lnTo>
                    <a:pt x="4022852" y="190500"/>
                  </a:lnTo>
                  <a:lnTo>
                    <a:pt x="4022852" y="577088"/>
                  </a:lnTo>
                  <a:lnTo>
                    <a:pt x="4086352" y="577088"/>
                  </a:lnTo>
                  <a:lnTo>
                    <a:pt x="4086352" y="190500"/>
                  </a:lnTo>
                  <a:lnTo>
                    <a:pt x="4149852" y="1905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71905" y="1189227"/>
            <a:ext cx="9207500" cy="629920"/>
            <a:chOff x="771905" y="1189227"/>
            <a:chExt cx="9207500" cy="629920"/>
          </a:xfrm>
        </p:grpSpPr>
        <p:sp>
          <p:nvSpPr>
            <p:cNvPr id="11" name="object 11"/>
            <p:cNvSpPr/>
            <p:nvPr/>
          </p:nvSpPr>
          <p:spPr>
            <a:xfrm>
              <a:off x="867155" y="1214627"/>
              <a:ext cx="9112250" cy="579120"/>
            </a:xfrm>
            <a:custGeom>
              <a:avLst/>
              <a:gdLst/>
              <a:ahLst/>
              <a:cxnLst/>
              <a:rect l="l" t="t" r="r" b="b"/>
              <a:pathLst>
                <a:path w="9112250" h="579119">
                  <a:moveTo>
                    <a:pt x="0" y="577088"/>
                  </a:moveTo>
                  <a:lnTo>
                    <a:pt x="0" y="0"/>
                  </a:lnTo>
                </a:path>
                <a:path w="9112250" h="579119">
                  <a:moveTo>
                    <a:pt x="4245864" y="577088"/>
                  </a:moveTo>
                  <a:lnTo>
                    <a:pt x="4245864" y="0"/>
                  </a:lnTo>
                </a:path>
                <a:path w="9112250" h="579119">
                  <a:moveTo>
                    <a:pt x="0" y="0"/>
                  </a:moveTo>
                  <a:lnTo>
                    <a:pt x="4246372" y="0"/>
                  </a:lnTo>
                </a:path>
                <a:path w="9112250" h="579119">
                  <a:moveTo>
                    <a:pt x="4245864" y="579120"/>
                  </a:moveTo>
                  <a:lnTo>
                    <a:pt x="8492236" y="579120"/>
                  </a:lnTo>
                </a:path>
                <a:path w="9112250" h="579119">
                  <a:moveTo>
                    <a:pt x="8491728" y="577088"/>
                  </a:moveTo>
                  <a:lnTo>
                    <a:pt x="8491728" y="0"/>
                  </a:lnTo>
                </a:path>
                <a:path w="9112250" h="579119">
                  <a:moveTo>
                    <a:pt x="8491728" y="0"/>
                  </a:moveTo>
                  <a:lnTo>
                    <a:pt x="8775827" y="0"/>
                  </a:lnTo>
                </a:path>
                <a:path w="9112250" h="579119">
                  <a:moveTo>
                    <a:pt x="8778240" y="0"/>
                  </a:moveTo>
                  <a:lnTo>
                    <a:pt x="9112250" y="0"/>
                  </a:lnTo>
                </a:path>
              </a:pathLst>
            </a:custGeom>
            <a:ln w="508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1906" y="1208531"/>
              <a:ext cx="8694420" cy="583565"/>
            </a:xfrm>
            <a:custGeom>
              <a:avLst/>
              <a:gdLst/>
              <a:ahLst/>
              <a:cxnLst/>
              <a:rect l="l" t="t" r="r" b="b"/>
              <a:pathLst>
                <a:path w="8694420" h="583564">
                  <a:moveTo>
                    <a:pt x="190500" y="196596"/>
                  </a:moveTo>
                  <a:lnTo>
                    <a:pt x="174625" y="164846"/>
                  </a:lnTo>
                  <a:lnTo>
                    <a:pt x="95250" y="6096"/>
                  </a:lnTo>
                  <a:lnTo>
                    <a:pt x="0" y="196596"/>
                  </a:lnTo>
                  <a:lnTo>
                    <a:pt x="63500" y="196596"/>
                  </a:lnTo>
                  <a:lnTo>
                    <a:pt x="63500" y="583184"/>
                  </a:lnTo>
                  <a:lnTo>
                    <a:pt x="127000" y="583184"/>
                  </a:lnTo>
                  <a:lnTo>
                    <a:pt x="127000" y="196596"/>
                  </a:lnTo>
                  <a:lnTo>
                    <a:pt x="190500" y="196596"/>
                  </a:lnTo>
                  <a:close/>
                </a:path>
                <a:path w="8694420" h="583564">
                  <a:moveTo>
                    <a:pt x="8694420" y="190500"/>
                  </a:moveTo>
                  <a:lnTo>
                    <a:pt x="8678545" y="158750"/>
                  </a:lnTo>
                  <a:lnTo>
                    <a:pt x="8599170" y="0"/>
                  </a:lnTo>
                  <a:lnTo>
                    <a:pt x="8503920" y="190500"/>
                  </a:lnTo>
                  <a:lnTo>
                    <a:pt x="8567420" y="190500"/>
                  </a:lnTo>
                  <a:lnTo>
                    <a:pt x="8567420" y="577088"/>
                  </a:lnTo>
                  <a:lnTo>
                    <a:pt x="8630920" y="577088"/>
                  </a:lnTo>
                  <a:lnTo>
                    <a:pt x="8630920" y="190500"/>
                  </a:lnTo>
                  <a:lnTo>
                    <a:pt x="8694420" y="19050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0" y="2793"/>
            <a:ext cx="12198350" cy="1210310"/>
            <a:chOff x="0" y="2793"/>
            <a:chExt cx="12198350" cy="1210310"/>
          </a:xfrm>
        </p:grpSpPr>
        <p:sp>
          <p:nvSpPr>
            <p:cNvPr id="14" name="object 14"/>
            <p:cNvSpPr/>
            <p:nvPr/>
          </p:nvSpPr>
          <p:spPr>
            <a:xfrm>
              <a:off x="0" y="115823"/>
              <a:ext cx="11378565" cy="256540"/>
            </a:xfrm>
            <a:custGeom>
              <a:avLst/>
              <a:gdLst/>
              <a:ahLst/>
              <a:cxnLst/>
              <a:rect l="l" t="t" r="r" b="b"/>
              <a:pathLst>
                <a:path w="11378565" h="256540">
                  <a:moveTo>
                    <a:pt x="11378184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11378184" y="256031"/>
                  </a:lnTo>
                  <a:lnTo>
                    <a:pt x="11378184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481816" y="9143"/>
              <a:ext cx="710565" cy="335280"/>
            </a:xfrm>
            <a:custGeom>
              <a:avLst/>
              <a:gdLst/>
              <a:ahLst/>
              <a:cxnLst/>
              <a:rect l="l" t="t" r="r" b="b"/>
              <a:pathLst>
                <a:path w="710565" h="335280">
                  <a:moveTo>
                    <a:pt x="0" y="167639"/>
                  </a:moveTo>
                  <a:lnTo>
                    <a:pt x="22218" y="109145"/>
                  </a:lnTo>
                  <a:lnTo>
                    <a:pt x="83521" y="59632"/>
                  </a:lnTo>
                  <a:lnTo>
                    <a:pt x="126320" y="39427"/>
                  </a:lnTo>
                  <a:lnTo>
                    <a:pt x="175880" y="22888"/>
                  </a:lnTo>
                  <a:lnTo>
                    <a:pt x="231198" y="10488"/>
                  </a:lnTo>
                  <a:lnTo>
                    <a:pt x="291270" y="2700"/>
                  </a:lnTo>
                  <a:lnTo>
                    <a:pt x="355091" y="0"/>
                  </a:lnTo>
                  <a:lnTo>
                    <a:pt x="418913" y="2700"/>
                  </a:lnTo>
                  <a:lnTo>
                    <a:pt x="478985" y="10488"/>
                  </a:lnTo>
                  <a:lnTo>
                    <a:pt x="534303" y="22888"/>
                  </a:lnTo>
                  <a:lnTo>
                    <a:pt x="583863" y="39427"/>
                  </a:lnTo>
                  <a:lnTo>
                    <a:pt x="626662" y="59632"/>
                  </a:lnTo>
                  <a:lnTo>
                    <a:pt x="661698" y="83029"/>
                  </a:lnTo>
                  <a:lnTo>
                    <a:pt x="704462" y="137507"/>
                  </a:lnTo>
                  <a:lnTo>
                    <a:pt x="710183" y="167639"/>
                  </a:lnTo>
                  <a:lnTo>
                    <a:pt x="704462" y="197772"/>
                  </a:lnTo>
                  <a:lnTo>
                    <a:pt x="661698" y="252250"/>
                  </a:lnTo>
                  <a:lnTo>
                    <a:pt x="626662" y="275647"/>
                  </a:lnTo>
                  <a:lnTo>
                    <a:pt x="583863" y="295852"/>
                  </a:lnTo>
                  <a:lnTo>
                    <a:pt x="534303" y="312391"/>
                  </a:lnTo>
                  <a:lnTo>
                    <a:pt x="478985" y="324791"/>
                  </a:lnTo>
                  <a:lnTo>
                    <a:pt x="418913" y="332579"/>
                  </a:lnTo>
                  <a:lnTo>
                    <a:pt x="355091" y="335279"/>
                  </a:lnTo>
                  <a:lnTo>
                    <a:pt x="291270" y="332579"/>
                  </a:lnTo>
                  <a:lnTo>
                    <a:pt x="231198" y="324791"/>
                  </a:lnTo>
                  <a:lnTo>
                    <a:pt x="175880" y="312391"/>
                  </a:lnTo>
                  <a:lnTo>
                    <a:pt x="126320" y="295852"/>
                  </a:lnTo>
                  <a:lnTo>
                    <a:pt x="83521" y="275647"/>
                  </a:lnTo>
                  <a:lnTo>
                    <a:pt x="48485" y="252250"/>
                  </a:lnTo>
                  <a:lnTo>
                    <a:pt x="5721" y="197772"/>
                  </a:lnTo>
                  <a:lnTo>
                    <a:pt x="0" y="1676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72800" y="298703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758563" y="3367151"/>
          <a:ext cx="2091055" cy="2926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8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362958" y="3420633"/>
          <a:ext cx="381000" cy="2836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809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0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437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3323844" y="3469385"/>
            <a:ext cx="1075690" cy="190500"/>
          </a:xfrm>
          <a:custGeom>
            <a:avLst/>
            <a:gdLst/>
            <a:ahLst/>
            <a:cxnLst/>
            <a:rect l="l" t="t" r="r" b="b"/>
            <a:pathLst>
              <a:path w="1075689" h="190500">
                <a:moveTo>
                  <a:pt x="884808" y="0"/>
                </a:moveTo>
                <a:lnTo>
                  <a:pt x="884808" y="190500"/>
                </a:lnTo>
                <a:lnTo>
                  <a:pt x="1037208" y="114300"/>
                </a:lnTo>
                <a:lnTo>
                  <a:pt x="903858" y="114300"/>
                </a:lnTo>
                <a:lnTo>
                  <a:pt x="903858" y="76200"/>
                </a:lnTo>
                <a:lnTo>
                  <a:pt x="1037208" y="76200"/>
                </a:lnTo>
                <a:lnTo>
                  <a:pt x="884808" y="0"/>
                </a:lnTo>
                <a:close/>
              </a:path>
              <a:path w="1075689" h="190500">
                <a:moveTo>
                  <a:pt x="884808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884808" y="114300"/>
                </a:lnTo>
                <a:lnTo>
                  <a:pt x="884808" y="76200"/>
                </a:lnTo>
                <a:close/>
              </a:path>
              <a:path w="1075689" h="190500">
                <a:moveTo>
                  <a:pt x="1037208" y="76200"/>
                </a:moveTo>
                <a:lnTo>
                  <a:pt x="903858" y="76200"/>
                </a:lnTo>
                <a:lnTo>
                  <a:pt x="903858" y="114300"/>
                </a:lnTo>
                <a:lnTo>
                  <a:pt x="1037208" y="114300"/>
                </a:lnTo>
                <a:lnTo>
                  <a:pt x="1075308" y="95250"/>
                </a:lnTo>
                <a:lnTo>
                  <a:pt x="1037208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65619" y="5990082"/>
            <a:ext cx="1386205" cy="190500"/>
          </a:xfrm>
          <a:custGeom>
            <a:avLst/>
            <a:gdLst/>
            <a:ahLst/>
            <a:cxnLst/>
            <a:rect l="l" t="t" r="r" b="b"/>
            <a:pathLst>
              <a:path w="1386204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38620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386204" h="190500">
                <a:moveTo>
                  <a:pt x="13858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385824" y="114300"/>
                </a:lnTo>
                <a:lnTo>
                  <a:pt x="13858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842386" y="3385769"/>
            <a:ext cx="4267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60" dirty="0">
                <a:latin typeface="Cambria"/>
                <a:cs typeface="Cambria"/>
              </a:rPr>
              <a:t>WP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31834" y="5929680"/>
            <a:ext cx="384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60" dirty="0">
                <a:latin typeface="Cambria"/>
                <a:cs typeface="Cambria"/>
              </a:rPr>
              <a:t>RP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399903" y="1345184"/>
            <a:ext cx="779145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1800" b="1" spc="290" dirty="0">
                <a:solidFill>
                  <a:srgbClr val="00AFEF"/>
                </a:solidFill>
                <a:latin typeface="Cambria"/>
                <a:cs typeface="Cambria"/>
              </a:rPr>
              <a:t>RCLK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1800" b="1" spc="45" dirty="0">
                <a:solidFill>
                  <a:srgbClr val="00AF50"/>
                </a:solidFill>
                <a:latin typeface="Cambria"/>
                <a:cs typeface="Cambria"/>
              </a:rPr>
              <a:t>W</a:t>
            </a:r>
            <a:r>
              <a:rPr sz="1800" b="1" spc="355" dirty="0">
                <a:solidFill>
                  <a:srgbClr val="00AF50"/>
                </a:solidFill>
                <a:latin typeface="Cambria"/>
                <a:cs typeface="Cambria"/>
              </a:rPr>
              <a:t>C</a:t>
            </a:r>
            <a:r>
              <a:rPr sz="1800" b="1" spc="265" dirty="0">
                <a:solidFill>
                  <a:srgbClr val="00AF50"/>
                </a:solidFill>
                <a:latin typeface="Cambria"/>
                <a:cs typeface="Cambria"/>
              </a:rPr>
              <a:t>LK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874507" y="4627626"/>
            <a:ext cx="1938655" cy="190500"/>
          </a:xfrm>
          <a:custGeom>
            <a:avLst/>
            <a:gdLst/>
            <a:ahLst/>
            <a:cxn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74507" y="5115305"/>
            <a:ext cx="1938655" cy="190500"/>
          </a:xfrm>
          <a:custGeom>
            <a:avLst/>
            <a:gdLst/>
            <a:ahLst/>
            <a:cxn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3108" y="4629022"/>
            <a:ext cx="1707514" cy="190500"/>
          </a:xfrm>
          <a:custGeom>
            <a:avLst/>
            <a:gdLst/>
            <a:ahLst/>
            <a:cxnLst/>
            <a:rect l="l" t="t" r="r" b="b"/>
            <a:pathLst>
              <a:path w="1707514" h="190500">
                <a:moveTo>
                  <a:pt x="189636" y="0"/>
                </a:moveTo>
                <a:lnTo>
                  <a:pt x="0" y="96900"/>
                </a:lnTo>
                <a:lnTo>
                  <a:pt x="191338" y="190500"/>
                </a:lnTo>
                <a:lnTo>
                  <a:pt x="190658" y="114426"/>
                </a:lnTo>
                <a:lnTo>
                  <a:pt x="171615" y="114426"/>
                </a:lnTo>
                <a:lnTo>
                  <a:pt x="171272" y="76326"/>
                </a:lnTo>
                <a:lnTo>
                  <a:pt x="190316" y="76156"/>
                </a:lnTo>
                <a:lnTo>
                  <a:pt x="189636" y="0"/>
                </a:lnTo>
                <a:close/>
              </a:path>
              <a:path w="1707514" h="190500">
                <a:moveTo>
                  <a:pt x="190316" y="76156"/>
                </a:moveTo>
                <a:lnTo>
                  <a:pt x="171272" y="76326"/>
                </a:lnTo>
                <a:lnTo>
                  <a:pt x="171615" y="114426"/>
                </a:lnTo>
                <a:lnTo>
                  <a:pt x="190657" y="114256"/>
                </a:lnTo>
                <a:lnTo>
                  <a:pt x="190316" y="76156"/>
                </a:lnTo>
                <a:close/>
              </a:path>
              <a:path w="1707514" h="190500">
                <a:moveTo>
                  <a:pt x="190657" y="114256"/>
                </a:moveTo>
                <a:lnTo>
                  <a:pt x="171615" y="114426"/>
                </a:lnTo>
                <a:lnTo>
                  <a:pt x="190658" y="114426"/>
                </a:lnTo>
                <a:lnTo>
                  <a:pt x="190657" y="114256"/>
                </a:lnTo>
                <a:close/>
              </a:path>
              <a:path w="1707514" h="190500">
                <a:moveTo>
                  <a:pt x="1706753" y="62610"/>
                </a:moveTo>
                <a:lnTo>
                  <a:pt x="190316" y="76156"/>
                </a:lnTo>
                <a:lnTo>
                  <a:pt x="190657" y="114256"/>
                </a:lnTo>
                <a:lnTo>
                  <a:pt x="1707134" y="100710"/>
                </a:lnTo>
                <a:lnTo>
                  <a:pt x="1706753" y="6261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3108" y="5100065"/>
            <a:ext cx="1706880" cy="190500"/>
          </a:xfrm>
          <a:custGeom>
            <a:avLst/>
            <a:gdLst/>
            <a:ahLst/>
            <a:cxnLst/>
            <a:rect l="l" t="t" r="r" b="b"/>
            <a:pathLst>
              <a:path w="1706880" h="190500">
                <a:moveTo>
                  <a:pt x="190500" y="0"/>
                </a:moveTo>
                <a:lnTo>
                  <a:pt x="0" y="95249"/>
                </a:lnTo>
                <a:lnTo>
                  <a:pt x="190500" y="190499"/>
                </a:lnTo>
                <a:lnTo>
                  <a:pt x="190500" y="114299"/>
                </a:lnTo>
                <a:lnTo>
                  <a:pt x="171450" y="114299"/>
                </a:lnTo>
                <a:lnTo>
                  <a:pt x="171450" y="76199"/>
                </a:lnTo>
                <a:lnTo>
                  <a:pt x="190500" y="76199"/>
                </a:lnTo>
                <a:lnTo>
                  <a:pt x="190500" y="0"/>
                </a:lnTo>
                <a:close/>
              </a:path>
              <a:path w="1706880" h="190500">
                <a:moveTo>
                  <a:pt x="190500" y="76199"/>
                </a:moveTo>
                <a:lnTo>
                  <a:pt x="171450" y="76199"/>
                </a:lnTo>
                <a:lnTo>
                  <a:pt x="171450" y="114299"/>
                </a:lnTo>
                <a:lnTo>
                  <a:pt x="190500" y="114299"/>
                </a:lnTo>
                <a:lnTo>
                  <a:pt x="190500" y="76199"/>
                </a:lnTo>
                <a:close/>
              </a:path>
              <a:path w="1706880" h="190500">
                <a:moveTo>
                  <a:pt x="1706880" y="76199"/>
                </a:moveTo>
                <a:lnTo>
                  <a:pt x="190500" y="76199"/>
                </a:lnTo>
                <a:lnTo>
                  <a:pt x="190500" y="114299"/>
                </a:lnTo>
                <a:lnTo>
                  <a:pt x="1706880" y="114299"/>
                </a:lnTo>
                <a:lnTo>
                  <a:pt x="1706880" y="761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827391" y="4321302"/>
            <a:ext cx="1200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85" dirty="0">
                <a:solidFill>
                  <a:srgbClr val="00AF50"/>
                </a:solidFill>
                <a:latin typeface="Cambria"/>
                <a:cs typeface="Cambria"/>
              </a:rPr>
              <a:t>EMPTY=</a:t>
            </a:r>
            <a:r>
              <a:rPr sz="1800" spc="2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36079" y="4854651"/>
            <a:ext cx="2322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solidFill>
                  <a:srgbClr val="00AF50"/>
                </a:solidFill>
                <a:latin typeface="Cambria"/>
                <a:cs typeface="Cambria"/>
              </a:rPr>
              <a:t>ALMOST_EMPTY=</a:t>
            </a:r>
            <a:r>
              <a:rPr sz="1800" spc="5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38199" y="4321302"/>
            <a:ext cx="996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5" dirty="0">
                <a:solidFill>
                  <a:srgbClr val="7E7E7E"/>
                </a:solidFill>
                <a:latin typeface="Cambria"/>
                <a:cs typeface="Cambria"/>
              </a:rPr>
              <a:t>FULL=</a:t>
            </a:r>
            <a:r>
              <a:rPr sz="1800" spc="25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7E7E7E"/>
                </a:solidFill>
                <a:latin typeface="Cambria"/>
                <a:cs typeface="Cambria"/>
              </a:rPr>
              <a:t>0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4830" y="4854651"/>
            <a:ext cx="21189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solidFill>
                  <a:srgbClr val="00AF50"/>
                </a:solidFill>
                <a:latin typeface="Cambria"/>
                <a:cs typeface="Cambria"/>
              </a:rPr>
              <a:t>ALMOST_FULL=</a:t>
            </a:r>
            <a:r>
              <a:rPr sz="1800" spc="3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18950" y="85090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25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5823"/>
            <a:ext cx="11378565" cy="256540"/>
          </a:xfrm>
          <a:custGeom>
            <a:avLst/>
            <a:gdLst/>
            <a:ahLst/>
            <a:cxn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81816" y="9144"/>
            <a:ext cx="710565" cy="335280"/>
          </a:xfrm>
          <a:custGeom>
            <a:avLst/>
            <a:gdLst/>
            <a:ahLst/>
            <a:cxnLst/>
            <a:rect l="l" t="t" r="r" b="b"/>
            <a:pathLst>
              <a:path w="710565" h="335280">
                <a:moveTo>
                  <a:pt x="0" y="167639"/>
                </a:moveTo>
                <a:lnTo>
                  <a:pt x="22218" y="109145"/>
                </a:lnTo>
                <a:lnTo>
                  <a:pt x="83521" y="59632"/>
                </a:lnTo>
                <a:lnTo>
                  <a:pt x="126320" y="39427"/>
                </a:lnTo>
                <a:lnTo>
                  <a:pt x="175880" y="22888"/>
                </a:lnTo>
                <a:lnTo>
                  <a:pt x="231198" y="10488"/>
                </a:lnTo>
                <a:lnTo>
                  <a:pt x="291270" y="2700"/>
                </a:lnTo>
                <a:lnTo>
                  <a:pt x="355091" y="0"/>
                </a:lnTo>
                <a:lnTo>
                  <a:pt x="418913" y="2700"/>
                </a:lnTo>
                <a:lnTo>
                  <a:pt x="478985" y="10488"/>
                </a:lnTo>
                <a:lnTo>
                  <a:pt x="534303" y="22888"/>
                </a:lnTo>
                <a:lnTo>
                  <a:pt x="583863" y="39427"/>
                </a:lnTo>
                <a:lnTo>
                  <a:pt x="626662" y="59632"/>
                </a:lnTo>
                <a:lnTo>
                  <a:pt x="661698" y="83029"/>
                </a:lnTo>
                <a:lnTo>
                  <a:pt x="704462" y="137507"/>
                </a:lnTo>
                <a:lnTo>
                  <a:pt x="710183" y="167639"/>
                </a:lnTo>
                <a:lnTo>
                  <a:pt x="704462" y="197772"/>
                </a:lnTo>
                <a:lnTo>
                  <a:pt x="661698" y="252250"/>
                </a:lnTo>
                <a:lnTo>
                  <a:pt x="626662" y="275647"/>
                </a:lnTo>
                <a:lnTo>
                  <a:pt x="583863" y="295852"/>
                </a:lnTo>
                <a:lnTo>
                  <a:pt x="534303" y="312391"/>
                </a:lnTo>
                <a:lnTo>
                  <a:pt x="478985" y="324791"/>
                </a:lnTo>
                <a:lnTo>
                  <a:pt x="418913" y="332579"/>
                </a:lnTo>
                <a:lnTo>
                  <a:pt x="355091" y="335279"/>
                </a:lnTo>
                <a:lnTo>
                  <a:pt x="291270" y="332579"/>
                </a:lnTo>
                <a:lnTo>
                  <a:pt x="231198" y="324791"/>
                </a:lnTo>
                <a:lnTo>
                  <a:pt x="175880" y="312391"/>
                </a:lnTo>
                <a:lnTo>
                  <a:pt x="126320" y="295852"/>
                </a:lnTo>
                <a:lnTo>
                  <a:pt x="83521" y="275647"/>
                </a:lnTo>
                <a:lnTo>
                  <a:pt x="48485" y="252250"/>
                </a:lnTo>
                <a:lnTo>
                  <a:pt x="5721" y="197772"/>
                </a:lnTo>
                <a:lnTo>
                  <a:pt x="0" y="1676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2935" y="515112"/>
            <a:ext cx="4200144" cy="2804160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615683" y="3640709"/>
          <a:ext cx="2091055" cy="29261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7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7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220459" y="3694318"/>
          <a:ext cx="381000" cy="2836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809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2544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501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4259579" y="2196210"/>
            <a:ext cx="5973445" cy="4295775"/>
            <a:chOff x="4259579" y="2196210"/>
            <a:chExt cx="5973445" cy="4295775"/>
          </a:xfrm>
        </p:grpSpPr>
        <p:sp>
          <p:nvSpPr>
            <p:cNvPr id="9" name="object 9"/>
            <p:cNvSpPr/>
            <p:nvPr/>
          </p:nvSpPr>
          <p:spPr>
            <a:xfrm>
              <a:off x="5204459" y="2717291"/>
              <a:ext cx="512445" cy="502920"/>
            </a:xfrm>
            <a:custGeom>
              <a:avLst/>
              <a:gdLst/>
              <a:ahLst/>
              <a:cxnLst/>
              <a:rect l="l" t="t" r="r" b="b"/>
              <a:pathLst>
                <a:path w="512445" h="502919">
                  <a:moveTo>
                    <a:pt x="0" y="251460"/>
                  </a:moveTo>
                  <a:lnTo>
                    <a:pt x="4126" y="206243"/>
                  </a:lnTo>
                  <a:lnTo>
                    <a:pt x="16023" y="163693"/>
                  </a:lnTo>
                  <a:lnTo>
                    <a:pt x="34967" y="124516"/>
                  </a:lnTo>
                  <a:lnTo>
                    <a:pt x="60232" y="89422"/>
                  </a:lnTo>
                  <a:lnTo>
                    <a:pt x="91095" y="59120"/>
                  </a:lnTo>
                  <a:lnTo>
                    <a:pt x="126830" y="34318"/>
                  </a:lnTo>
                  <a:lnTo>
                    <a:pt x="166714" y="15725"/>
                  </a:lnTo>
                  <a:lnTo>
                    <a:pt x="210023" y="4049"/>
                  </a:lnTo>
                  <a:lnTo>
                    <a:pt x="256031" y="0"/>
                  </a:lnTo>
                  <a:lnTo>
                    <a:pt x="302040" y="4049"/>
                  </a:lnTo>
                  <a:lnTo>
                    <a:pt x="345349" y="15725"/>
                  </a:lnTo>
                  <a:lnTo>
                    <a:pt x="385233" y="34318"/>
                  </a:lnTo>
                  <a:lnTo>
                    <a:pt x="420968" y="59120"/>
                  </a:lnTo>
                  <a:lnTo>
                    <a:pt x="451831" y="89422"/>
                  </a:lnTo>
                  <a:lnTo>
                    <a:pt x="477096" y="124516"/>
                  </a:lnTo>
                  <a:lnTo>
                    <a:pt x="496040" y="163693"/>
                  </a:lnTo>
                  <a:lnTo>
                    <a:pt x="507937" y="206243"/>
                  </a:lnTo>
                  <a:lnTo>
                    <a:pt x="512063" y="251460"/>
                  </a:lnTo>
                  <a:lnTo>
                    <a:pt x="507937" y="296676"/>
                  </a:lnTo>
                  <a:lnTo>
                    <a:pt x="496040" y="339226"/>
                  </a:lnTo>
                  <a:lnTo>
                    <a:pt x="477096" y="378403"/>
                  </a:lnTo>
                  <a:lnTo>
                    <a:pt x="451831" y="413497"/>
                  </a:lnTo>
                  <a:lnTo>
                    <a:pt x="420968" y="443799"/>
                  </a:lnTo>
                  <a:lnTo>
                    <a:pt x="385233" y="468601"/>
                  </a:lnTo>
                  <a:lnTo>
                    <a:pt x="345349" y="487194"/>
                  </a:lnTo>
                  <a:lnTo>
                    <a:pt x="302040" y="498870"/>
                  </a:lnTo>
                  <a:lnTo>
                    <a:pt x="256031" y="502920"/>
                  </a:lnTo>
                  <a:lnTo>
                    <a:pt x="210023" y="498870"/>
                  </a:lnTo>
                  <a:lnTo>
                    <a:pt x="166714" y="487194"/>
                  </a:lnTo>
                  <a:lnTo>
                    <a:pt x="126830" y="468601"/>
                  </a:lnTo>
                  <a:lnTo>
                    <a:pt x="91095" y="443799"/>
                  </a:lnTo>
                  <a:lnTo>
                    <a:pt x="60232" y="413497"/>
                  </a:lnTo>
                  <a:lnTo>
                    <a:pt x="34967" y="378403"/>
                  </a:lnTo>
                  <a:lnTo>
                    <a:pt x="16023" y="339226"/>
                  </a:lnTo>
                  <a:lnTo>
                    <a:pt x="4126" y="296676"/>
                  </a:lnTo>
                  <a:lnTo>
                    <a:pt x="0" y="25146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59579" y="2929127"/>
              <a:ext cx="946150" cy="76200"/>
            </a:xfrm>
            <a:custGeom>
              <a:avLst/>
              <a:gdLst/>
              <a:ahLst/>
              <a:cxnLst/>
              <a:rect l="l" t="t" r="r" b="b"/>
              <a:pathLst>
                <a:path w="94615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94615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946150" h="76200">
                  <a:moveTo>
                    <a:pt x="94615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946150" y="44450"/>
                  </a:lnTo>
                  <a:lnTo>
                    <a:pt x="94615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44795" y="4450841"/>
              <a:ext cx="1408430" cy="190500"/>
            </a:xfrm>
            <a:custGeom>
              <a:avLst/>
              <a:gdLst/>
              <a:ahLst/>
              <a:cxnLst/>
              <a:rect l="l" t="t" r="r" b="b"/>
              <a:pathLst>
                <a:path w="1408429" h="190500">
                  <a:moveTo>
                    <a:pt x="1217802" y="0"/>
                  </a:moveTo>
                  <a:lnTo>
                    <a:pt x="1217802" y="190499"/>
                  </a:lnTo>
                  <a:lnTo>
                    <a:pt x="1370202" y="114299"/>
                  </a:lnTo>
                  <a:lnTo>
                    <a:pt x="1236852" y="114299"/>
                  </a:lnTo>
                  <a:lnTo>
                    <a:pt x="1236852" y="76199"/>
                  </a:lnTo>
                  <a:lnTo>
                    <a:pt x="1370202" y="76199"/>
                  </a:lnTo>
                  <a:lnTo>
                    <a:pt x="1217802" y="0"/>
                  </a:lnTo>
                  <a:close/>
                </a:path>
                <a:path w="1408429" h="190500">
                  <a:moveTo>
                    <a:pt x="1217802" y="76199"/>
                  </a:moveTo>
                  <a:lnTo>
                    <a:pt x="0" y="76199"/>
                  </a:lnTo>
                  <a:lnTo>
                    <a:pt x="0" y="114299"/>
                  </a:lnTo>
                  <a:lnTo>
                    <a:pt x="1217802" y="114299"/>
                  </a:lnTo>
                  <a:lnTo>
                    <a:pt x="1217802" y="76199"/>
                  </a:lnTo>
                  <a:close/>
                </a:path>
                <a:path w="1408429" h="190500">
                  <a:moveTo>
                    <a:pt x="1370202" y="76199"/>
                  </a:moveTo>
                  <a:lnTo>
                    <a:pt x="1236852" y="76199"/>
                  </a:lnTo>
                  <a:lnTo>
                    <a:pt x="1236852" y="114299"/>
                  </a:lnTo>
                  <a:lnTo>
                    <a:pt x="1370202" y="114299"/>
                  </a:lnTo>
                  <a:lnTo>
                    <a:pt x="1408302" y="95249"/>
                  </a:lnTo>
                  <a:lnTo>
                    <a:pt x="1370202" y="76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13960" y="2196210"/>
              <a:ext cx="4979035" cy="2283460"/>
            </a:xfrm>
            <a:custGeom>
              <a:avLst/>
              <a:gdLst/>
              <a:ahLst/>
              <a:cxnLst/>
              <a:rect l="l" t="t" r="r" b="b"/>
              <a:pathLst>
                <a:path w="4979034" h="2283460">
                  <a:moveTo>
                    <a:pt x="76200" y="2207133"/>
                  </a:moveTo>
                  <a:lnTo>
                    <a:pt x="44450" y="2207133"/>
                  </a:lnTo>
                  <a:lnTo>
                    <a:pt x="44450" y="771017"/>
                  </a:lnTo>
                  <a:lnTo>
                    <a:pt x="31750" y="771017"/>
                  </a:lnTo>
                  <a:lnTo>
                    <a:pt x="31750" y="2207133"/>
                  </a:lnTo>
                  <a:lnTo>
                    <a:pt x="0" y="2207133"/>
                  </a:lnTo>
                  <a:lnTo>
                    <a:pt x="38100" y="2283333"/>
                  </a:lnTo>
                  <a:lnTo>
                    <a:pt x="69850" y="2219833"/>
                  </a:lnTo>
                  <a:lnTo>
                    <a:pt x="76200" y="2207133"/>
                  </a:lnTo>
                  <a:close/>
                </a:path>
                <a:path w="4979034" h="2283460">
                  <a:moveTo>
                    <a:pt x="4978908" y="772668"/>
                  </a:moveTo>
                  <a:lnTo>
                    <a:pt x="4963541" y="755777"/>
                  </a:lnTo>
                  <a:lnTo>
                    <a:pt x="4921631" y="709676"/>
                  </a:lnTo>
                  <a:lnTo>
                    <a:pt x="4910163" y="739267"/>
                  </a:lnTo>
                  <a:lnTo>
                    <a:pt x="2999994" y="0"/>
                  </a:lnTo>
                  <a:lnTo>
                    <a:pt x="2995422" y="11938"/>
                  </a:lnTo>
                  <a:lnTo>
                    <a:pt x="4905540" y="751179"/>
                  </a:lnTo>
                  <a:lnTo>
                    <a:pt x="4894072" y="780796"/>
                  </a:lnTo>
                  <a:lnTo>
                    <a:pt x="4978908" y="772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46820" y="6300977"/>
              <a:ext cx="1386205" cy="190500"/>
            </a:xfrm>
            <a:custGeom>
              <a:avLst/>
              <a:gdLst/>
              <a:ahLst/>
              <a:cxnLst/>
              <a:rect l="l" t="t" r="r" b="b"/>
              <a:pathLst>
                <a:path w="1386204" h="190500">
                  <a:moveTo>
                    <a:pt x="190500" y="0"/>
                  </a:moveTo>
                  <a:lnTo>
                    <a:pt x="0" y="95250"/>
                  </a:lnTo>
                  <a:lnTo>
                    <a:pt x="190500" y="190500"/>
                  </a:lnTo>
                  <a:lnTo>
                    <a:pt x="190500" y="114300"/>
                  </a:lnTo>
                  <a:lnTo>
                    <a:pt x="171450" y="114300"/>
                  </a:lnTo>
                  <a:lnTo>
                    <a:pt x="171450" y="76200"/>
                  </a:lnTo>
                  <a:lnTo>
                    <a:pt x="190500" y="76200"/>
                  </a:lnTo>
                  <a:lnTo>
                    <a:pt x="190500" y="0"/>
                  </a:lnTo>
                  <a:close/>
                </a:path>
                <a:path w="1386204" h="190500">
                  <a:moveTo>
                    <a:pt x="190500" y="76200"/>
                  </a:moveTo>
                  <a:lnTo>
                    <a:pt x="171450" y="76200"/>
                  </a:lnTo>
                  <a:lnTo>
                    <a:pt x="171450" y="114300"/>
                  </a:lnTo>
                  <a:lnTo>
                    <a:pt x="190500" y="114300"/>
                  </a:lnTo>
                  <a:lnTo>
                    <a:pt x="190500" y="76200"/>
                  </a:lnTo>
                  <a:close/>
                </a:path>
                <a:path w="1386204" h="190500">
                  <a:moveTo>
                    <a:pt x="1385824" y="76200"/>
                  </a:moveTo>
                  <a:lnTo>
                    <a:pt x="190500" y="76200"/>
                  </a:lnTo>
                  <a:lnTo>
                    <a:pt x="190500" y="114300"/>
                  </a:lnTo>
                  <a:lnTo>
                    <a:pt x="1385824" y="114300"/>
                  </a:lnTo>
                  <a:lnTo>
                    <a:pt x="1385824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860279" y="4094987"/>
              <a:ext cx="76200" cy="2294890"/>
            </a:xfrm>
            <a:custGeom>
              <a:avLst/>
              <a:gdLst/>
              <a:ahLst/>
              <a:cxnLst/>
              <a:rect l="l" t="t" r="r" b="b"/>
              <a:pathLst>
                <a:path w="76200" h="2294890">
                  <a:moveTo>
                    <a:pt x="31750" y="2218677"/>
                  </a:moveTo>
                  <a:lnTo>
                    <a:pt x="0" y="2218677"/>
                  </a:lnTo>
                  <a:lnTo>
                    <a:pt x="38100" y="2294877"/>
                  </a:lnTo>
                  <a:lnTo>
                    <a:pt x="69850" y="2231377"/>
                  </a:lnTo>
                  <a:lnTo>
                    <a:pt x="31750" y="2231377"/>
                  </a:lnTo>
                  <a:lnTo>
                    <a:pt x="31750" y="2218677"/>
                  </a:lnTo>
                  <a:close/>
                </a:path>
                <a:path w="76200" h="2294890">
                  <a:moveTo>
                    <a:pt x="44450" y="0"/>
                  </a:moveTo>
                  <a:lnTo>
                    <a:pt x="31750" y="0"/>
                  </a:lnTo>
                  <a:lnTo>
                    <a:pt x="31750" y="2231377"/>
                  </a:lnTo>
                  <a:lnTo>
                    <a:pt x="44450" y="2231377"/>
                  </a:lnTo>
                  <a:lnTo>
                    <a:pt x="44450" y="0"/>
                  </a:lnTo>
                  <a:close/>
                </a:path>
                <a:path w="76200" h="2294890">
                  <a:moveTo>
                    <a:pt x="76200" y="2218677"/>
                  </a:moveTo>
                  <a:lnTo>
                    <a:pt x="44450" y="2218677"/>
                  </a:lnTo>
                  <a:lnTo>
                    <a:pt x="44450" y="2231377"/>
                  </a:lnTo>
                  <a:lnTo>
                    <a:pt x="69850" y="2231377"/>
                  </a:lnTo>
                  <a:lnTo>
                    <a:pt x="76200" y="22186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37050" y="4323715"/>
            <a:ext cx="4260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5" dirty="0">
                <a:latin typeface="Cambria"/>
                <a:cs typeface="Cambria"/>
              </a:rPr>
              <a:t>WP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13923" y="6233261"/>
            <a:ext cx="384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65" dirty="0">
                <a:latin typeface="Cambria"/>
                <a:cs typeface="Cambria"/>
              </a:rPr>
              <a:t>RP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26795" y="774268"/>
            <a:ext cx="439483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450" dirty="0">
                <a:solidFill>
                  <a:srgbClr val="FF6600"/>
                </a:solidFill>
                <a:latin typeface="Cambria"/>
                <a:cs typeface="Cambria"/>
              </a:rPr>
              <a:t>FIFO</a:t>
            </a:r>
            <a:r>
              <a:rPr sz="3200" spc="229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z="3200" spc="145" dirty="0">
                <a:solidFill>
                  <a:srgbClr val="FF6600"/>
                </a:solidFill>
                <a:latin typeface="Cambria"/>
                <a:cs typeface="Cambria"/>
              </a:rPr>
              <a:t>is</a:t>
            </a:r>
            <a:r>
              <a:rPr sz="3200" spc="200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z="3200" spc="165" dirty="0">
                <a:solidFill>
                  <a:srgbClr val="FF6600"/>
                </a:solidFill>
                <a:latin typeface="Cambria"/>
                <a:cs typeface="Cambria"/>
              </a:rPr>
              <a:t>like</a:t>
            </a:r>
            <a:r>
              <a:rPr sz="3200" spc="229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z="3200" spc="235" dirty="0">
                <a:solidFill>
                  <a:srgbClr val="FF6600"/>
                </a:solidFill>
                <a:latin typeface="Cambria"/>
                <a:cs typeface="Cambria"/>
              </a:rPr>
              <a:t>a</a:t>
            </a:r>
            <a:r>
              <a:rPr sz="3200" spc="204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z="3200" spc="155" dirty="0">
                <a:solidFill>
                  <a:srgbClr val="FF6600"/>
                </a:solidFill>
                <a:latin typeface="Cambria"/>
                <a:cs typeface="Cambria"/>
              </a:rPr>
              <a:t>queue: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94711" y="3175254"/>
            <a:ext cx="1786255" cy="277495"/>
          </a:xfrm>
          <a:custGeom>
            <a:avLst/>
            <a:gdLst/>
            <a:ahLst/>
            <a:cxnLst/>
            <a:rect l="l" t="t" r="r" b="b"/>
            <a:pathLst>
              <a:path w="1786254" h="277495">
                <a:moveTo>
                  <a:pt x="1786127" y="0"/>
                </a:moveTo>
                <a:lnTo>
                  <a:pt x="0" y="0"/>
                </a:lnTo>
                <a:lnTo>
                  <a:pt x="0" y="277367"/>
                </a:lnTo>
                <a:lnTo>
                  <a:pt x="1786127" y="277367"/>
                </a:lnTo>
                <a:lnTo>
                  <a:pt x="178612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88870" y="2615310"/>
            <a:ext cx="1796414" cy="57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50"/>
              </a:lnSpc>
              <a:spcBef>
                <a:spcPts val="100"/>
              </a:spcBef>
            </a:pPr>
            <a:r>
              <a:rPr sz="1800" spc="110" dirty="0">
                <a:latin typeface="Cambria"/>
                <a:cs typeface="Cambria"/>
              </a:rPr>
              <a:t>Next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Empty</a:t>
            </a:r>
            <a:r>
              <a:rPr sz="1800" spc="6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Slot</a:t>
            </a:r>
            <a:endParaRPr sz="1800">
              <a:latin typeface="Cambria"/>
              <a:cs typeface="Cambria"/>
            </a:endParaRPr>
          </a:p>
          <a:p>
            <a:pPr marL="1905" algn="ctr">
              <a:lnSpc>
                <a:spcPts val="2150"/>
              </a:lnSpc>
            </a:pPr>
            <a:r>
              <a:rPr sz="1800" spc="80" dirty="0">
                <a:latin typeface="Cambria"/>
                <a:cs typeface="Cambria"/>
              </a:rPr>
              <a:t>in</a:t>
            </a:r>
            <a:r>
              <a:rPr sz="1800" spc="60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the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queue.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06573" y="3161157"/>
            <a:ext cx="19646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Cambria"/>
                <a:cs typeface="Cambria"/>
              </a:rPr>
              <a:t>(Tail</a:t>
            </a:r>
            <a:r>
              <a:rPr sz="1800" spc="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queue)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02939" y="3674745"/>
            <a:ext cx="152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latin typeface="Cambria"/>
                <a:cs typeface="Cambria"/>
              </a:rPr>
              <a:t>Similar</a:t>
            </a:r>
            <a:r>
              <a:rPr sz="1800" spc="15" dirty="0">
                <a:latin typeface="Cambria"/>
                <a:cs typeface="Cambria"/>
              </a:rPr>
              <a:t> to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145" dirty="0">
                <a:latin typeface="Cambria"/>
                <a:cs typeface="Cambria"/>
              </a:rPr>
              <a:t>WP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84868" y="3074289"/>
            <a:ext cx="2346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Cambria"/>
                <a:cs typeface="Cambria"/>
              </a:rPr>
              <a:t>Senior-most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person</a:t>
            </a:r>
            <a:r>
              <a:rPr sz="1800" spc="7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in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484868" y="3348304"/>
            <a:ext cx="10687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Cambria"/>
                <a:cs typeface="Cambria"/>
              </a:rPr>
              <a:t>the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queue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95281" y="3634104"/>
            <a:ext cx="2091689" cy="27749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905">
              <a:lnSpc>
                <a:spcPts val="2150"/>
              </a:lnSpc>
            </a:pPr>
            <a:r>
              <a:rPr sz="1800" spc="70" dirty="0">
                <a:latin typeface="Cambria"/>
                <a:cs typeface="Cambria"/>
              </a:rPr>
              <a:t>(Head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65" dirty="0">
                <a:latin typeface="Cambria"/>
                <a:cs typeface="Cambria"/>
              </a:rPr>
              <a:t> the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30" dirty="0">
                <a:latin typeface="Cambria"/>
                <a:cs typeface="Cambria"/>
              </a:rPr>
              <a:t>queue)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52481" y="4964633"/>
            <a:ext cx="821055" cy="572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sz="1800" spc="229" dirty="0">
                <a:latin typeface="Cambria"/>
                <a:cs typeface="Cambria"/>
              </a:rPr>
              <a:t>S</a:t>
            </a:r>
            <a:r>
              <a:rPr sz="1800" spc="70" dirty="0">
                <a:latin typeface="Cambria"/>
                <a:cs typeface="Cambria"/>
              </a:rPr>
              <a:t>i</a:t>
            </a:r>
            <a:r>
              <a:rPr sz="1800" spc="105" dirty="0">
                <a:latin typeface="Cambria"/>
                <a:cs typeface="Cambria"/>
              </a:rPr>
              <a:t>m</a:t>
            </a:r>
            <a:r>
              <a:rPr sz="1800" spc="70" dirty="0">
                <a:latin typeface="Cambria"/>
                <a:cs typeface="Cambria"/>
              </a:rPr>
              <a:t>i</a:t>
            </a:r>
            <a:r>
              <a:rPr sz="1800" spc="80" dirty="0">
                <a:latin typeface="Cambria"/>
                <a:cs typeface="Cambria"/>
              </a:rPr>
              <a:t>l</a:t>
            </a:r>
            <a:r>
              <a:rPr sz="1800" spc="120" dirty="0">
                <a:latin typeface="Cambria"/>
                <a:cs typeface="Cambria"/>
              </a:rPr>
              <a:t>a</a:t>
            </a:r>
            <a:r>
              <a:rPr sz="1800" spc="55" dirty="0">
                <a:latin typeface="Cambria"/>
                <a:cs typeface="Cambria"/>
              </a:rPr>
              <a:t>r</a:t>
            </a:r>
            <a:endParaRPr sz="1800">
              <a:latin typeface="Cambria"/>
              <a:cs typeface="Cambria"/>
            </a:endParaRPr>
          </a:p>
          <a:p>
            <a:pPr marL="116205">
              <a:lnSpc>
                <a:spcPts val="2150"/>
              </a:lnSpc>
            </a:pPr>
            <a:r>
              <a:rPr sz="1800" spc="15" dirty="0">
                <a:latin typeface="Cambria"/>
                <a:cs typeface="Cambria"/>
              </a:rPr>
              <a:t>to</a:t>
            </a:r>
            <a:r>
              <a:rPr sz="1800" spc="60" dirty="0">
                <a:latin typeface="Cambria"/>
                <a:cs typeface="Cambria"/>
              </a:rPr>
              <a:t> </a:t>
            </a:r>
            <a:r>
              <a:rPr sz="1800" spc="175" dirty="0">
                <a:latin typeface="Cambria"/>
                <a:cs typeface="Cambria"/>
              </a:rPr>
              <a:t>RP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18950" y="85090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65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1905" y="2006092"/>
            <a:ext cx="9252585" cy="663575"/>
            <a:chOff x="771905" y="2006092"/>
            <a:chExt cx="9252585" cy="663575"/>
          </a:xfrm>
        </p:grpSpPr>
        <p:sp>
          <p:nvSpPr>
            <p:cNvPr id="4" name="object 4"/>
            <p:cNvSpPr/>
            <p:nvPr/>
          </p:nvSpPr>
          <p:spPr>
            <a:xfrm>
              <a:off x="867155" y="2046732"/>
              <a:ext cx="5100320" cy="604520"/>
            </a:xfrm>
            <a:custGeom>
              <a:avLst/>
              <a:gdLst/>
              <a:ahLst/>
              <a:cxnLst/>
              <a:rect l="l" t="t" r="r" b="b"/>
              <a:pathLst>
                <a:path w="5100320" h="604519">
                  <a:moveTo>
                    <a:pt x="0" y="604519"/>
                  </a:moveTo>
                  <a:lnTo>
                    <a:pt x="0" y="27431"/>
                  </a:lnTo>
                </a:path>
                <a:path w="5100320" h="604519">
                  <a:moveTo>
                    <a:pt x="0" y="27431"/>
                  </a:moveTo>
                  <a:lnTo>
                    <a:pt x="284086" y="27431"/>
                  </a:lnTo>
                </a:path>
                <a:path w="5100320" h="604519">
                  <a:moveTo>
                    <a:pt x="283463" y="604519"/>
                  </a:moveTo>
                  <a:lnTo>
                    <a:pt x="283463" y="27431"/>
                  </a:lnTo>
                </a:path>
                <a:path w="5100320" h="604519">
                  <a:moveTo>
                    <a:pt x="283463" y="597407"/>
                  </a:moveTo>
                  <a:lnTo>
                    <a:pt x="567563" y="597407"/>
                  </a:lnTo>
                </a:path>
                <a:path w="5100320" h="604519">
                  <a:moveTo>
                    <a:pt x="560832" y="598423"/>
                  </a:moveTo>
                  <a:lnTo>
                    <a:pt x="560832" y="21335"/>
                  </a:lnTo>
                </a:path>
                <a:path w="5100320" h="604519">
                  <a:moveTo>
                    <a:pt x="560832" y="21335"/>
                  </a:moveTo>
                  <a:lnTo>
                    <a:pt x="844931" y="21335"/>
                  </a:lnTo>
                </a:path>
                <a:path w="5100320" h="604519">
                  <a:moveTo>
                    <a:pt x="844295" y="598423"/>
                  </a:moveTo>
                  <a:lnTo>
                    <a:pt x="844295" y="21335"/>
                  </a:lnTo>
                </a:path>
                <a:path w="5100320" h="604519">
                  <a:moveTo>
                    <a:pt x="844295" y="591312"/>
                  </a:moveTo>
                  <a:lnTo>
                    <a:pt x="1128395" y="591312"/>
                  </a:lnTo>
                </a:path>
                <a:path w="5100320" h="604519">
                  <a:moveTo>
                    <a:pt x="1133856" y="598423"/>
                  </a:moveTo>
                  <a:lnTo>
                    <a:pt x="1133856" y="21335"/>
                  </a:lnTo>
                </a:path>
                <a:path w="5100320" h="604519">
                  <a:moveTo>
                    <a:pt x="1133856" y="21335"/>
                  </a:moveTo>
                  <a:lnTo>
                    <a:pt x="1417955" y="21335"/>
                  </a:lnTo>
                </a:path>
                <a:path w="5100320" h="604519">
                  <a:moveTo>
                    <a:pt x="1417320" y="598423"/>
                  </a:moveTo>
                  <a:lnTo>
                    <a:pt x="1417320" y="21335"/>
                  </a:lnTo>
                </a:path>
                <a:path w="5100320" h="604519">
                  <a:moveTo>
                    <a:pt x="1417320" y="591312"/>
                  </a:moveTo>
                  <a:lnTo>
                    <a:pt x="1701419" y="591312"/>
                  </a:lnTo>
                </a:path>
                <a:path w="5100320" h="604519">
                  <a:moveTo>
                    <a:pt x="1694688" y="589279"/>
                  </a:moveTo>
                  <a:lnTo>
                    <a:pt x="1694688" y="12191"/>
                  </a:lnTo>
                </a:path>
                <a:path w="5100320" h="604519">
                  <a:moveTo>
                    <a:pt x="1694688" y="12191"/>
                  </a:moveTo>
                  <a:lnTo>
                    <a:pt x="1978787" y="12191"/>
                  </a:lnTo>
                </a:path>
                <a:path w="5100320" h="604519">
                  <a:moveTo>
                    <a:pt x="1978152" y="589279"/>
                  </a:moveTo>
                  <a:lnTo>
                    <a:pt x="1978152" y="12191"/>
                  </a:lnTo>
                </a:path>
                <a:path w="5100320" h="604519">
                  <a:moveTo>
                    <a:pt x="1978152" y="582167"/>
                  </a:moveTo>
                  <a:lnTo>
                    <a:pt x="2262251" y="582167"/>
                  </a:lnTo>
                </a:path>
                <a:path w="5100320" h="604519">
                  <a:moveTo>
                    <a:pt x="2267712" y="598423"/>
                  </a:moveTo>
                  <a:lnTo>
                    <a:pt x="2267712" y="21335"/>
                  </a:lnTo>
                </a:path>
                <a:path w="5100320" h="604519">
                  <a:moveTo>
                    <a:pt x="2267712" y="21335"/>
                  </a:moveTo>
                  <a:lnTo>
                    <a:pt x="2551810" y="21335"/>
                  </a:lnTo>
                </a:path>
                <a:path w="5100320" h="604519">
                  <a:moveTo>
                    <a:pt x="2551176" y="598423"/>
                  </a:moveTo>
                  <a:lnTo>
                    <a:pt x="2551176" y="21335"/>
                  </a:lnTo>
                </a:path>
                <a:path w="5100320" h="604519">
                  <a:moveTo>
                    <a:pt x="2551176" y="591312"/>
                  </a:moveTo>
                  <a:lnTo>
                    <a:pt x="2835274" y="591312"/>
                  </a:lnTo>
                </a:path>
                <a:path w="5100320" h="604519">
                  <a:moveTo>
                    <a:pt x="2828544" y="589279"/>
                  </a:moveTo>
                  <a:lnTo>
                    <a:pt x="2828544" y="12191"/>
                  </a:lnTo>
                </a:path>
                <a:path w="5100320" h="604519">
                  <a:moveTo>
                    <a:pt x="2828544" y="12191"/>
                  </a:moveTo>
                  <a:lnTo>
                    <a:pt x="3112643" y="12191"/>
                  </a:lnTo>
                </a:path>
                <a:path w="5100320" h="604519">
                  <a:moveTo>
                    <a:pt x="3112008" y="589279"/>
                  </a:moveTo>
                  <a:lnTo>
                    <a:pt x="3112008" y="12191"/>
                  </a:lnTo>
                </a:path>
                <a:path w="5100320" h="604519">
                  <a:moveTo>
                    <a:pt x="3112008" y="582167"/>
                  </a:moveTo>
                  <a:lnTo>
                    <a:pt x="3396106" y="582167"/>
                  </a:lnTo>
                </a:path>
                <a:path w="5100320" h="604519">
                  <a:moveTo>
                    <a:pt x="3401568" y="589279"/>
                  </a:moveTo>
                  <a:lnTo>
                    <a:pt x="3401568" y="12191"/>
                  </a:lnTo>
                </a:path>
                <a:path w="5100320" h="604519">
                  <a:moveTo>
                    <a:pt x="3401568" y="12191"/>
                  </a:moveTo>
                  <a:lnTo>
                    <a:pt x="3685667" y="12191"/>
                  </a:lnTo>
                </a:path>
                <a:path w="5100320" h="604519">
                  <a:moveTo>
                    <a:pt x="3685031" y="589279"/>
                  </a:moveTo>
                  <a:lnTo>
                    <a:pt x="3685031" y="12191"/>
                  </a:lnTo>
                </a:path>
                <a:path w="5100320" h="604519">
                  <a:moveTo>
                    <a:pt x="3685031" y="582167"/>
                  </a:moveTo>
                  <a:lnTo>
                    <a:pt x="3969130" y="582167"/>
                  </a:lnTo>
                </a:path>
                <a:path w="5100320" h="604519">
                  <a:moveTo>
                    <a:pt x="3962400" y="583183"/>
                  </a:moveTo>
                  <a:lnTo>
                    <a:pt x="3962400" y="6095"/>
                  </a:lnTo>
                </a:path>
                <a:path w="5100320" h="604519">
                  <a:moveTo>
                    <a:pt x="3962400" y="6095"/>
                  </a:moveTo>
                  <a:lnTo>
                    <a:pt x="4246499" y="6095"/>
                  </a:lnTo>
                </a:path>
                <a:path w="5100320" h="604519">
                  <a:moveTo>
                    <a:pt x="4245864" y="583183"/>
                  </a:moveTo>
                  <a:lnTo>
                    <a:pt x="4245864" y="6095"/>
                  </a:lnTo>
                </a:path>
                <a:path w="5100320" h="604519">
                  <a:moveTo>
                    <a:pt x="4245864" y="576071"/>
                  </a:moveTo>
                  <a:lnTo>
                    <a:pt x="4529963" y="576071"/>
                  </a:lnTo>
                </a:path>
                <a:path w="5100320" h="604519">
                  <a:moveTo>
                    <a:pt x="4532376" y="583183"/>
                  </a:moveTo>
                  <a:lnTo>
                    <a:pt x="4532376" y="6095"/>
                  </a:lnTo>
                </a:path>
                <a:path w="5100320" h="604519">
                  <a:moveTo>
                    <a:pt x="4532376" y="6095"/>
                  </a:moveTo>
                  <a:lnTo>
                    <a:pt x="4816475" y="6095"/>
                  </a:lnTo>
                </a:path>
                <a:path w="5100320" h="604519">
                  <a:moveTo>
                    <a:pt x="4815840" y="583183"/>
                  </a:moveTo>
                  <a:lnTo>
                    <a:pt x="4815840" y="6095"/>
                  </a:lnTo>
                </a:path>
                <a:path w="5100320" h="604519">
                  <a:moveTo>
                    <a:pt x="4815840" y="576071"/>
                  </a:moveTo>
                  <a:lnTo>
                    <a:pt x="5099939" y="576071"/>
                  </a:lnTo>
                </a:path>
                <a:path w="5100320" h="604519">
                  <a:moveTo>
                    <a:pt x="5093208" y="577088"/>
                  </a:moveTo>
                  <a:lnTo>
                    <a:pt x="5093208" y="0"/>
                  </a:lnTo>
                </a:path>
              </a:pathLst>
            </a:custGeom>
            <a:ln w="508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60364" y="2046732"/>
              <a:ext cx="567690" cy="577215"/>
            </a:xfrm>
            <a:custGeom>
              <a:avLst/>
              <a:gdLst/>
              <a:ahLst/>
              <a:cxnLst/>
              <a:rect l="l" t="t" r="r" b="b"/>
              <a:pathLst>
                <a:path w="567690" h="577214">
                  <a:moveTo>
                    <a:pt x="0" y="0"/>
                  </a:moveTo>
                  <a:lnTo>
                    <a:pt x="284099" y="0"/>
                  </a:lnTo>
                </a:path>
                <a:path w="567690" h="577214">
                  <a:moveTo>
                    <a:pt x="283463" y="577088"/>
                  </a:moveTo>
                  <a:lnTo>
                    <a:pt x="283463" y="0"/>
                  </a:lnTo>
                </a:path>
                <a:path w="567690" h="577214">
                  <a:moveTo>
                    <a:pt x="283463" y="566927"/>
                  </a:moveTo>
                  <a:lnTo>
                    <a:pt x="567563" y="566927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33388" y="2031492"/>
              <a:ext cx="3398520" cy="592455"/>
            </a:xfrm>
            <a:custGeom>
              <a:avLst/>
              <a:gdLst/>
              <a:ahLst/>
              <a:cxnLst/>
              <a:rect l="l" t="t" r="r" b="b"/>
              <a:pathLst>
                <a:path w="3398520" h="592455">
                  <a:moveTo>
                    <a:pt x="0" y="592328"/>
                  </a:moveTo>
                  <a:lnTo>
                    <a:pt x="0" y="15240"/>
                  </a:lnTo>
                </a:path>
                <a:path w="3398520" h="592455">
                  <a:moveTo>
                    <a:pt x="0" y="15240"/>
                  </a:moveTo>
                  <a:lnTo>
                    <a:pt x="284098" y="15240"/>
                  </a:lnTo>
                </a:path>
                <a:path w="3398520" h="592455">
                  <a:moveTo>
                    <a:pt x="283463" y="592328"/>
                  </a:moveTo>
                  <a:lnTo>
                    <a:pt x="283463" y="15240"/>
                  </a:lnTo>
                </a:path>
                <a:path w="3398520" h="592455">
                  <a:moveTo>
                    <a:pt x="283463" y="582168"/>
                  </a:moveTo>
                  <a:lnTo>
                    <a:pt x="567562" y="582168"/>
                  </a:lnTo>
                </a:path>
                <a:path w="3398520" h="592455">
                  <a:moveTo>
                    <a:pt x="560831" y="583184"/>
                  </a:moveTo>
                  <a:lnTo>
                    <a:pt x="560831" y="6096"/>
                  </a:lnTo>
                </a:path>
                <a:path w="3398520" h="592455">
                  <a:moveTo>
                    <a:pt x="560831" y="6096"/>
                  </a:moveTo>
                  <a:lnTo>
                    <a:pt x="844930" y="6096"/>
                  </a:lnTo>
                </a:path>
                <a:path w="3398520" h="592455">
                  <a:moveTo>
                    <a:pt x="844295" y="583184"/>
                  </a:moveTo>
                  <a:lnTo>
                    <a:pt x="844295" y="6096"/>
                  </a:lnTo>
                </a:path>
                <a:path w="3398520" h="592455">
                  <a:moveTo>
                    <a:pt x="844295" y="576072"/>
                  </a:moveTo>
                  <a:lnTo>
                    <a:pt x="1128394" y="576072"/>
                  </a:lnTo>
                </a:path>
                <a:path w="3398520" h="592455">
                  <a:moveTo>
                    <a:pt x="1133855" y="592328"/>
                  </a:moveTo>
                  <a:lnTo>
                    <a:pt x="1133855" y="15240"/>
                  </a:lnTo>
                </a:path>
                <a:path w="3398520" h="592455">
                  <a:moveTo>
                    <a:pt x="1133855" y="15240"/>
                  </a:moveTo>
                  <a:lnTo>
                    <a:pt x="1417954" y="15240"/>
                  </a:lnTo>
                </a:path>
                <a:path w="3398520" h="592455">
                  <a:moveTo>
                    <a:pt x="1417319" y="592328"/>
                  </a:moveTo>
                  <a:lnTo>
                    <a:pt x="1417319" y="15240"/>
                  </a:lnTo>
                </a:path>
                <a:path w="3398520" h="592455">
                  <a:moveTo>
                    <a:pt x="1417319" y="582168"/>
                  </a:moveTo>
                  <a:lnTo>
                    <a:pt x="1701418" y="582168"/>
                  </a:lnTo>
                </a:path>
                <a:path w="3398520" h="592455">
                  <a:moveTo>
                    <a:pt x="1694687" y="583184"/>
                  </a:moveTo>
                  <a:lnTo>
                    <a:pt x="1694687" y="6096"/>
                  </a:lnTo>
                </a:path>
                <a:path w="3398520" h="592455">
                  <a:moveTo>
                    <a:pt x="1694687" y="6096"/>
                  </a:moveTo>
                  <a:lnTo>
                    <a:pt x="1978786" y="6096"/>
                  </a:lnTo>
                </a:path>
                <a:path w="3398520" h="592455">
                  <a:moveTo>
                    <a:pt x="1978152" y="583184"/>
                  </a:moveTo>
                  <a:lnTo>
                    <a:pt x="1978152" y="6096"/>
                  </a:lnTo>
                </a:path>
                <a:path w="3398520" h="592455">
                  <a:moveTo>
                    <a:pt x="1978152" y="576072"/>
                  </a:moveTo>
                  <a:lnTo>
                    <a:pt x="2262251" y="576072"/>
                  </a:lnTo>
                </a:path>
                <a:path w="3398520" h="592455">
                  <a:moveTo>
                    <a:pt x="2267711" y="583184"/>
                  </a:moveTo>
                  <a:lnTo>
                    <a:pt x="2267711" y="6096"/>
                  </a:lnTo>
                </a:path>
                <a:path w="3398520" h="592455">
                  <a:moveTo>
                    <a:pt x="2267711" y="6096"/>
                  </a:moveTo>
                  <a:lnTo>
                    <a:pt x="2551810" y="6096"/>
                  </a:lnTo>
                </a:path>
                <a:path w="3398520" h="592455">
                  <a:moveTo>
                    <a:pt x="2551176" y="583184"/>
                  </a:moveTo>
                  <a:lnTo>
                    <a:pt x="2551176" y="6096"/>
                  </a:lnTo>
                </a:path>
                <a:path w="3398520" h="592455">
                  <a:moveTo>
                    <a:pt x="2551176" y="576072"/>
                  </a:moveTo>
                  <a:lnTo>
                    <a:pt x="2835275" y="576072"/>
                  </a:lnTo>
                </a:path>
                <a:path w="3398520" h="592455">
                  <a:moveTo>
                    <a:pt x="2828543" y="577088"/>
                  </a:moveTo>
                  <a:lnTo>
                    <a:pt x="2828543" y="0"/>
                  </a:lnTo>
                </a:path>
                <a:path w="3398520" h="592455">
                  <a:moveTo>
                    <a:pt x="2828543" y="0"/>
                  </a:moveTo>
                  <a:lnTo>
                    <a:pt x="3112642" y="0"/>
                  </a:lnTo>
                </a:path>
                <a:path w="3398520" h="592455">
                  <a:moveTo>
                    <a:pt x="3112007" y="577088"/>
                  </a:moveTo>
                  <a:lnTo>
                    <a:pt x="3112007" y="0"/>
                  </a:lnTo>
                </a:path>
                <a:path w="3398520" h="592455">
                  <a:moveTo>
                    <a:pt x="3112007" y="569976"/>
                  </a:moveTo>
                  <a:lnTo>
                    <a:pt x="3396106" y="569976"/>
                  </a:lnTo>
                </a:path>
                <a:path w="3398520" h="592455">
                  <a:moveTo>
                    <a:pt x="3398519" y="577088"/>
                  </a:moveTo>
                  <a:lnTo>
                    <a:pt x="3398519" y="0"/>
                  </a:lnTo>
                </a:path>
              </a:pathLst>
            </a:custGeom>
            <a:ln w="508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1906" y="2031491"/>
              <a:ext cx="4732020" cy="614045"/>
            </a:xfrm>
            <a:custGeom>
              <a:avLst/>
              <a:gdLst/>
              <a:ahLst/>
              <a:cxnLst/>
              <a:rect l="l" t="t" r="r" b="b"/>
              <a:pathLst>
                <a:path w="4732020" h="614044">
                  <a:moveTo>
                    <a:pt x="190500" y="211836"/>
                  </a:moveTo>
                  <a:lnTo>
                    <a:pt x="174625" y="180086"/>
                  </a:lnTo>
                  <a:lnTo>
                    <a:pt x="95250" y="21336"/>
                  </a:lnTo>
                  <a:lnTo>
                    <a:pt x="0" y="211836"/>
                  </a:lnTo>
                  <a:lnTo>
                    <a:pt x="63500" y="211836"/>
                  </a:lnTo>
                  <a:lnTo>
                    <a:pt x="63500" y="598424"/>
                  </a:lnTo>
                  <a:lnTo>
                    <a:pt x="127000" y="598424"/>
                  </a:lnTo>
                  <a:lnTo>
                    <a:pt x="127000" y="211836"/>
                  </a:lnTo>
                  <a:lnTo>
                    <a:pt x="190500" y="211836"/>
                  </a:lnTo>
                  <a:close/>
                </a:path>
                <a:path w="4732020" h="614044">
                  <a:moveTo>
                    <a:pt x="751332" y="217932"/>
                  </a:moveTo>
                  <a:lnTo>
                    <a:pt x="735457" y="186182"/>
                  </a:lnTo>
                  <a:lnTo>
                    <a:pt x="656082" y="27432"/>
                  </a:lnTo>
                  <a:lnTo>
                    <a:pt x="560832" y="217932"/>
                  </a:lnTo>
                  <a:lnTo>
                    <a:pt x="624332" y="217932"/>
                  </a:lnTo>
                  <a:lnTo>
                    <a:pt x="624332" y="604520"/>
                  </a:lnTo>
                  <a:lnTo>
                    <a:pt x="687832" y="604520"/>
                  </a:lnTo>
                  <a:lnTo>
                    <a:pt x="687832" y="217932"/>
                  </a:lnTo>
                  <a:lnTo>
                    <a:pt x="751332" y="217932"/>
                  </a:lnTo>
                  <a:close/>
                </a:path>
                <a:path w="4732020" h="614044">
                  <a:moveTo>
                    <a:pt x="1324356" y="205740"/>
                  </a:moveTo>
                  <a:lnTo>
                    <a:pt x="1308481" y="173990"/>
                  </a:lnTo>
                  <a:lnTo>
                    <a:pt x="1229106" y="15240"/>
                  </a:lnTo>
                  <a:lnTo>
                    <a:pt x="1133856" y="205740"/>
                  </a:lnTo>
                  <a:lnTo>
                    <a:pt x="1197356" y="205740"/>
                  </a:lnTo>
                  <a:lnTo>
                    <a:pt x="1197356" y="592328"/>
                  </a:lnTo>
                  <a:lnTo>
                    <a:pt x="1260856" y="592328"/>
                  </a:lnTo>
                  <a:lnTo>
                    <a:pt x="1260856" y="205740"/>
                  </a:lnTo>
                  <a:lnTo>
                    <a:pt x="1324356" y="205740"/>
                  </a:lnTo>
                  <a:close/>
                </a:path>
                <a:path w="4732020" h="614044">
                  <a:moveTo>
                    <a:pt x="1885188" y="211836"/>
                  </a:moveTo>
                  <a:lnTo>
                    <a:pt x="1869313" y="180086"/>
                  </a:lnTo>
                  <a:lnTo>
                    <a:pt x="1789938" y="21336"/>
                  </a:lnTo>
                  <a:lnTo>
                    <a:pt x="1694688" y="211836"/>
                  </a:lnTo>
                  <a:lnTo>
                    <a:pt x="1758188" y="211836"/>
                  </a:lnTo>
                  <a:lnTo>
                    <a:pt x="1758188" y="598424"/>
                  </a:lnTo>
                  <a:lnTo>
                    <a:pt x="1821688" y="598424"/>
                  </a:lnTo>
                  <a:lnTo>
                    <a:pt x="1821688" y="211836"/>
                  </a:lnTo>
                  <a:lnTo>
                    <a:pt x="1885188" y="211836"/>
                  </a:lnTo>
                  <a:close/>
                </a:path>
                <a:path w="4732020" h="614044">
                  <a:moveTo>
                    <a:pt x="2458212" y="217932"/>
                  </a:moveTo>
                  <a:lnTo>
                    <a:pt x="2442337" y="186182"/>
                  </a:lnTo>
                  <a:lnTo>
                    <a:pt x="2362962" y="27432"/>
                  </a:lnTo>
                  <a:lnTo>
                    <a:pt x="2267712" y="217932"/>
                  </a:lnTo>
                  <a:lnTo>
                    <a:pt x="2331212" y="217932"/>
                  </a:lnTo>
                  <a:lnTo>
                    <a:pt x="2331212" y="604520"/>
                  </a:lnTo>
                  <a:lnTo>
                    <a:pt x="2394712" y="604520"/>
                  </a:lnTo>
                  <a:lnTo>
                    <a:pt x="2394712" y="217932"/>
                  </a:lnTo>
                  <a:lnTo>
                    <a:pt x="2458212" y="217932"/>
                  </a:lnTo>
                  <a:close/>
                </a:path>
                <a:path w="4732020" h="614044">
                  <a:moveTo>
                    <a:pt x="3019044" y="227076"/>
                  </a:moveTo>
                  <a:lnTo>
                    <a:pt x="3003169" y="195326"/>
                  </a:lnTo>
                  <a:lnTo>
                    <a:pt x="2923794" y="36576"/>
                  </a:lnTo>
                  <a:lnTo>
                    <a:pt x="2828544" y="227076"/>
                  </a:lnTo>
                  <a:lnTo>
                    <a:pt x="2892044" y="227076"/>
                  </a:lnTo>
                  <a:lnTo>
                    <a:pt x="2892044" y="613664"/>
                  </a:lnTo>
                  <a:lnTo>
                    <a:pt x="2955544" y="613664"/>
                  </a:lnTo>
                  <a:lnTo>
                    <a:pt x="2955544" y="227076"/>
                  </a:lnTo>
                  <a:lnTo>
                    <a:pt x="3019044" y="227076"/>
                  </a:lnTo>
                  <a:close/>
                </a:path>
                <a:path w="4732020" h="614044">
                  <a:moveTo>
                    <a:pt x="3592068" y="211836"/>
                  </a:moveTo>
                  <a:lnTo>
                    <a:pt x="3576193" y="180086"/>
                  </a:lnTo>
                  <a:lnTo>
                    <a:pt x="3496818" y="21336"/>
                  </a:lnTo>
                  <a:lnTo>
                    <a:pt x="3401568" y="211836"/>
                  </a:lnTo>
                  <a:lnTo>
                    <a:pt x="3465068" y="211836"/>
                  </a:lnTo>
                  <a:lnTo>
                    <a:pt x="3465068" y="598424"/>
                  </a:lnTo>
                  <a:lnTo>
                    <a:pt x="3528568" y="598424"/>
                  </a:lnTo>
                  <a:lnTo>
                    <a:pt x="3528568" y="211836"/>
                  </a:lnTo>
                  <a:lnTo>
                    <a:pt x="3592068" y="211836"/>
                  </a:lnTo>
                  <a:close/>
                </a:path>
                <a:path w="4732020" h="614044">
                  <a:moveTo>
                    <a:pt x="4152900" y="217932"/>
                  </a:moveTo>
                  <a:lnTo>
                    <a:pt x="4137025" y="186182"/>
                  </a:lnTo>
                  <a:lnTo>
                    <a:pt x="4057650" y="27432"/>
                  </a:lnTo>
                  <a:lnTo>
                    <a:pt x="3962400" y="217932"/>
                  </a:lnTo>
                  <a:lnTo>
                    <a:pt x="4025900" y="217932"/>
                  </a:lnTo>
                  <a:lnTo>
                    <a:pt x="4025900" y="604520"/>
                  </a:lnTo>
                  <a:lnTo>
                    <a:pt x="4089400" y="604520"/>
                  </a:lnTo>
                  <a:lnTo>
                    <a:pt x="4089400" y="217932"/>
                  </a:lnTo>
                  <a:lnTo>
                    <a:pt x="4152900" y="217932"/>
                  </a:lnTo>
                  <a:close/>
                </a:path>
                <a:path w="4732020" h="614044">
                  <a:moveTo>
                    <a:pt x="4732020" y="190500"/>
                  </a:moveTo>
                  <a:lnTo>
                    <a:pt x="4716145" y="158750"/>
                  </a:lnTo>
                  <a:lnTo>
                    <a:pt x="4636770" y="0"/>
                  </a:lnTo>
                  <a:lnTo>
                    <a:pt x="4541520" y="190500"/>
                  </a:lnTo>
                  <a:lnTo>
                    <a:pt x="4605020" y="190500"/>
                  </a:lnTo>
                  <a:lnTo>
                    <a:pt x="4605020" y="577088"/>
                  </a:lnTo>
                  <a:lnTo>
                    <a:pt x="4668520" y="577088"/>
                  </a:lnTo>
                  <a:lnTo>
                    <a:pt x="4668520" y="190500"/>
                  </a:lnTo>
                  <a:lnTo>
                    <a:pt x="4732020" y="1905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74258" y="2037588"/>
              <a:ext cx="190500" cy="577215"/>
            </a:xfrm>
            <a:custGeom>
              <a:avLst/>
              <a:gdLst/>
              <a:ahLst/>
              <a:cxnLst/>
              <a:rect l="l" t="t" r="r" b="b"/>
              <a:pathLst>
                <a:path w="190500" h="577214">
                  <a:moveTo>
                    <a:pt x="127000" y="158750"/>
                  </a:moveTo>
                  <a:lnTo>
                    <a:pt x="63500" y="158750"/>
                  </a:lnTo>
                  <a:lnTo>
                    <a:pt x="63500" y="577088"/>
                  </a:lnTo>
                  <a:lnTo>
                    <a:pt x="127000" y="577088"/>
                  </a:lnTo>
                  <a:lnTo>
                    <a:pt x="127000" y="158750"/>
                  </a:lnTo>
                  <a:close/>
                </a:path>
                <a:path w="190500" h="577214">
                  <a:moveTo>
                    <a:pt x="95250" y="0"/>
                  </a:moveTo>
                  <a:lnTo>
                    <a:pt x="0" y="190500"/>
                  </a:lnTo>
                  <a:lnTo>
                    <a:pt x="63500" y="190500"/>
                  </a:lnTo>
                  <a:lnTo>
                    <a:pt x="63500" y="158750"/>
                  </a:lnTo>
                  <a:lnTo>
                    <a:pt x="174625" y="158750"/>
                  </a:lnTo>
                  <a:lnTo>
                    <a:pt x="95250" y="0"/>
                  </a:lnTo>
                  <a:close/>
                </a:path>
                <a:path w="190500" h="577214">
                  <a:moveTo>
                    <a:pt x="174625" y="158750"/>
                  </a:moveTo>
                  <a:lnTo>
                    <a:pt x="127000" y="158750"/>
                  </a:lnTo>
                  <a:lnTo>
                    <a:pt x="127000" y="190500"/>
                  </a:lnTo>
                  <a:lnTo>
                    <a:pt x="190500" y="190500"/>
                  </a:lnTo>
                  <a:lnTo>
                    <a:pt x="174625" y="158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47282" y="2022347"/>
              <a:ext cx="3576954" cy="607695"/>
            </a:xfrm>
            <a:custGeom>
              <a:avLst/>
              <a:gdLst/>
              <a:ahLst/>
              <a:cxnLst/>
              <a:rect l="l" t="t" r="r" b="b"/>
              <a:pathLst>
                <a:path w="3576954" h="607694">
                  <a:moveTo>
                    <a:pt x="190487" y="190500"/>
                  </a:moveTo>
                  <a:lnTo>
                    <a:pt x="174612" y="158750"/>
                  </a:lnTo>
                  <a:lnTo>
                    <a:pt x="95237" y="0"/>
                  </a:lnTo>
                  <a:lnTo>
                    <a:pt x="0" y="190500"/>
                  </a:lnTo>
                  <a:lnTo>
                    <a:pt x="63487" y="190500"/>
                  </a:lnTo>
                  <a:lnTo>
                    <a:pt x="63487" y="577088"/>
                  </a:lnTo>
                  <a:lnTo>
                    <a:pt x="126987" y="577088"/>
                  </a:lnTo>
                  <a:lnTo>
                    <a:pt x="126987" y="190500"/>
                  </a:lnTo>
                  <a:lnTo>
                    <a:pt x="190487" y="190500"/>
                  </a:lnTo>
                  <a:close/>
                </a:path>
                <a:path w="3576954" h="607694">
                  <a:moveTo>
                    <a:pt x="751332" y="199644"/>
                  </a:moveTo>
                  <a:lnTo>
                    <a:pt x="735457" y="167894"/>
                  </a:lnTo>
                  <a:lnTo>
                    <a:pt x="656082" y="9144"/>
                  </a:lnTo>
                  <a:lnTo>
                    <a:pt x="560832" y="199644"/>
                  </a:lnTo>
                  <a:lnTo>
                    <a:pt x="624332" y="199644"/>
                  </a:lnTo>
                  <a:lnTo>
                    <a:pt x="624332" y="586232"/>
                  </a:lnTo>
                  <a:lnTo>
                    <a:pt x="687832" y="586232"/>
                  </a:lnTo>
                  <a:lnTo>
                    <a:pt x="687832" y="199644"/>
                  </a:lnTo>
                  <a:lnTo>
                    <a:pt x="751332" y="199644"/>
                  </a:lnTo>
                  <a:close/>
                </a:path>
                <a:path w="3576954" h="607694">
                  <a:moveTo>
                    <a:pt x="1324356" y="214884"/>
                  </a:moveTo>
                  <a:lnTo>
                    <a:pt x="1308481" y="183134"/>
                  </a:lnTo>
                  <a:lnTo>
                    <a:pt x="1229106" y="24384"/>
                  </a:lnTo>
                  <a:lnTo>
                    <a:pt x="1133856" y="214884"/>
                  </a:lnTo>
                  <a:lnTo>
                    <a:pt x="1197356" y="214884"/>
                  </a:lnTo>
                  <a:lnTo>
                    <a:pt x="1197356" y="601472"/>
                  </a:lnTo>
                  <a:lnTo>
                    <a:pt x="1260856" y="601472"/>
                  </a:lnTo>
                  <a:lnTo>
                    <a:pt x="1260856" y="214884"/>
                  </a:lnTo>
                  <a:lnTo>
                    <a:pt x="1324356" y="214884"/>
                  </a:lnTo>
                  <a:close/>
                </a:path>
                <a:path w="3576954" h="607694">
                  <a:moveTo>
                    <a:pt x="1885188" y="220980"/>
                  </a:moveTo>
                  <a:lnTo>
                    <a:pt x="1869313" y="189230"/>
                  </a:lnTo>
                  <a:lnTo>
                    <a:pt x="1789938" y="30480"/>
                  </a:lnTo>
                  <a:lnTo>
                    <a:pt x="1694688" y="220980"/>
                  </a:lnTo>
                  <a:lnTo>
                    <a:pt x="1758188" y="220980"/>
                  </a:lnTo>
                  <a:lnTo>
                    <a:pt x="1758188" y="607568"/>
                  </a:lnTo>
                  <a:lnTo>
                    <a:pt x="1821688" y="607568"/>
                  </a:lnTo>
                  <a:lnTo>
                    <a:pt x="1821688" y="220980"/>
                  </a:lnTo>
                  <a:lnTo>
                    <a:pt x="1885188" y="220980"/>
                  </a:lnTo>
                  <a:close/>
                </a:path>
                <a:path w="3576954" h="607694">
                  <a:moveTo>
                    <a:pt x="2458212" y="205740"/>
                  </a:moveTo>
                  <a:lnTo>
                    <a:pt x="2442337" y="173990"/>
                  </a:lnTo>
                  <a:lnTo>
                    <a:pt x="2362962" y="15240"/>
                  </a:lnTo>
                  <a:lnTo>
                    <a:pt x="2267712" y="205740"/>
                  </a:lnTo>
                  <a:lnTo>
                    <a:pt x="2331212" y="205740"/>
                  </a:lnTo>
                  <a:lnTo>
                    <a:pt x="2331212" y="592328"/>
                  </a:lnTo>
                  <a:lnTo>
                    <a:pt x="2394712" y="592328"/>
                  </a:lnTo>
                  <a:lnTo>
                    <a:pt x="2394712" y="205740"/>
                  </a:lnTo>
                  <a:lnTo>
                    <a:pt x="2458212" y="205740"/>
                  </a:lnTo>
                  <a:close/>
                </a:path>
                <a:path w="3576954" h="607694">
                  <a:moveTo>
                    <a:pt x="3019044" y="214884"/>
                  </a:moveTo>
                  <a:lnTo>
                    <a:pt x="3003169" y="183134"/>
                  </a:lnTo>
                  <a:lnTo>
                    <a:pt x="2923794" y="24384"/>
                  </a:lnTo>
                  <a:lnTo>
                    <a:pt x="2828544" y="214884"/>
                  </a:lnTo>
                  <a:lnTo>
                    <a:pt x="2892044" y="214884"/>
                  </a:lnTo>
                  <a:lnTo>
                    <a:pt x="2892044" y="601472"/>
                  </a:lnTo>
                  <a:lnTo>
                    <a:pt x="2955544" y="601472"/>
                  </a:lnTo>
                  <a:lnTo>
                    <a:pt x="2955544" y="214884"/>
                  </a:lnTo>
                  <a:lnTo>
                    <a:pt x="3019044" y="214884"/>
                  </a:lnTo>
                  <a:close/>
                </a:path>
                <a:path w="3576954" h="607694">
                  <a:moveTo>
                    <a:pt x="3576828" y="190500"/>
                  </a:moveTo>
                  <a:lnTo>
                    <a:pt x="3560953" y="158750"/>
                  </a:lnTo>
                  <a:lnTo>
                    <a:pt x="3481578" y="0"/>
                  </a:lnTo>
                  <a:lnTo>
                    <a:pt x="3386328" y="190500"/>
                  </a:lnTo>
                  <a:lnTo>
                    <a:pt x="3449828" y="190500"/>
                  </a:lnTo>
                  <a:lnTo>
                    <a:pt x="3449828" y="577088"/>
                  </a:lnTo>
                  <a:lnTo>
                    <a:pt x="3513328" y="577088"/>
                  </a:lnTo>
                  <a:lnTo>
                    <a:pt x="3513328" y="190500"/>
                  </a:lnTo>
                  <a:lnTo>
                    <a:pt x="3576828" y="1905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71905" y="1189227"/>
            <a:ext cx="9207500" cy="629920"/>
            <a:chOff x="771905" y="1189227"/>
            <a:chExt cx="9207500" cy="629920"/>
          </a:xfrm>
        </p:grpSpPr>
        <p:sp>
          <p:nvSpPr>
            <p:cNvPr id="11" name="object 11"/>
            <p:cNvSpPr/>
            <p:nvPr/>
          </p:nvSpPr>
          <p:spPr>
            <a:xfrm>
              <a:off x="867155" y="1214627"/>
              <a:ext cx="9112250" cy="579120"/>
            </a:xfrm>
            <a:custGeom>
              <a:avLst/>
              <a:gdLst/>
              <a:ahLst/>
              <a:cxnLst/>
              <a:rect l="l" t="t" r="r" b="b"/>
              <a:pathLst>
                <a:path w="9112250" h="579119">
                  <a:moveTo>
                    <a:pt x="0" y="577088"/>
                  </a:moveTo>
                  <a:lnTo>
                    <a:pt x="0" y="0"/>
                  </a:lnTo>
                </a:path>
                <a:path w="9112250" h="579119">
                  <a:moveTo>
                    <a:pt x="4245864" y="577088"/>
                  </a:moveTo>
                  <a:lnTo>
                    <a:pt x="4245864" y="0"/>
                  </a:lnTo>
                </a:path>
                <a:path w="9112250" h="579119">
                  <a:moveTo>
                    <a:pt x="0" y="0"/>
                  </a:moveTo>
                  <a:lnTo>
                    <a:pt x="4246372" y="0"/>
                  </a:lnTo>
                </a:path>
                <a:path w="9112250" h="579119">
                  <a:moveTo>
                    <a:pt x="4245864" y="579120"/>
                  </a:moveTo>
                  <a:lnTo>
                    <a:pt x="8492236" y="579120"/>
                  </a:lnTo>
                </a:path>
                <a:path w="9112250" h="579119">
                  <a:moveTo>
                    <a:pt x="8491728" y="577088"/>
                  </a:moveTo>
                  <a:lnTo>
                    <a:pt x="8491728" y="0"/>
                  </a:lnTo>
                </a:path>
                <a:path w="9112250" h="579119">
                  <a:moveTo>
                    <a:pt x="8491728" y="0"/>
                  </a:moveTo>
                  <a:lnTo>
                    <a:pt x="8775827" y="0"/>
                  </a:lnTo>
                </a:path>
                <a:path w="9112250" h="579119">
                  <a:moveTo>
                    <a:pt x="8778240" y="0"/>
                  </a:moveTo>
                  <a:lnTo>
                    <a:pt x="9112250" y="0"/>
                  </a:lnTo>
                </a:path>
              </a:pathLst>
            </a:custGeom>
            <a:ln w="508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1906" y="1208531"/>
              <a:ext cx="8694420" cy="583565"/>
            </a:xfrm>
            <a:custGeom>
              <a:avLst/>
              <a:gdLst/>
              <a:ahLst/>
              <a:cxnLst/>
              <a:rect l="l" t="t" r="r" b="b"/>
              <a:pathLst>
                <a:path w="8694420" h="583564">
                  <a:moveTo>
                    <a:pt x="190500" y="196596"/>
                  </a:moveTo>
                  <a:lnTo>
                    <a:pt x="174625" y="164846"/>
                  </a:lnTo>
                  <a:lnTo>
                    <a:pt x="95250" y="6096"/>
                  </a:lnTo>
                  <a:lnTo>
                    <a:pt x="0" y="196596"/>
                  </a:lnTo>
                  <a:lnTo>
                    <a:pt x="63500" y="196596"/>
                  </a:lnTo>
                  <a:lnTo>
                    <a:pt x="63500" y="583184"/>
                  </a:lnTo>
                  <a:lnTo>
                    <a:pt x="127000" y="583184"/>
                  </a:lnTo>
                  <a:lnTo>
                    <a:pt x="127000" y="196596"/>
                  </a:lnTo>
                  <a:lnTo>
                    <a:pt x="190500" y="196596"/>
                  </a:lnTo>
                  <a:close/>
                </a:path>
                <a:path w="8694420" h="583564">
                  <a:moveTo>
                    <a:pt x="8694420" y="190500"/>
                  </a:moveTo>
                  <a:lnTo>
                    <a:pt x="8678545" y="158750"/>
                  </a:lnTo>
                  <a:lnTo>
                    <a:pt x="8599170" y="0"/>
                  </a:lnTo>
                  <a:lnTo>
                    <a:pt x="8503920" y="190500"/>
                  </a:lnTo>
                  <a:lnTo>
                    <a:pt x="8567420" y="190500"/>
                  </a:lnTo>
                  <a:lnTo>
                    <a:pt x="8567420" y="577088"/>
                  </a:lnTo>
                  <a:lnTo>
                    <a:pt x="8630920" y="577088"/>
                  </a:lnTo>
                  <a:lnTo>
                    <a:pt x="8630920" y="190500"/>
                  </a:lnTo>
                  <a:lnTo>
                    <a:pt x="8694420" y="19050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0" y="2793"/>
            <a:ext cx="12198350" cy="1210310"/>
            <a:chOff x="0" y="2793"/>
            <a:chExt cx="12198350" cy="1210310"/>
          </a:xfrm>
        </p:grpSpPr>
        <p:sp>
          <p:nvSpPr>
            <p:cNvPr id="14" name="object 14"/>
            <p:cNvSpPr/>
            <p:nvPr/>
          </p:nvSpPr>
          <p:spPr>
            <a:xfrm>
              <a:off x="0" y="115823"/>
              <a:ext cx="11378565" cy="256540"/>
            </a:xfrm>
            <a:custGeom>
              <a:avLst/>
              <a:gdLst/>
              <a:ahLst/>
              <a:cxnLst/>
              <a:rect l="l" t="t" r="r" b="b"/>
              <a:pathLst>
                <a:path w="11378565" h="256540">
                  <a:moveTo>
                    <a:pt x="11378184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11378184" y="256031"/>
                  </a:lnTo>
                  <a:lnTo>
                    <a:pt x="11378184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481816" y="9143"/>
              <a:ext cx="710565" cy="335280"/>
            </a:xfrm>
            <a:custGeom>
              <a:avLst/>
              <a:gdLst/>
              <a:ahLst/>
              <a:cxnLst/>
              <a:rect l="l" t="t" r="r" b="b"/>
              <a:pathLst>
                <a:path w="710565" h="335280">
                  <a:moveTo>
                    <a:pt x="0" y="167639"/>
                  </a:moveTo>
                  <a:lnTo>
                    <a:pt x="22218" y="109145"/>
                  </a:lnTo>
                  <a:lnTo>
                    <a:pt x="83521" y="59632"/>
                  </a:lnTo>
                  <a:lnTo>
                    <a:pt x="126320" y="39427"/>
                  </a:lnTo>
                  <a:lnTo>
                    <a:pt x="175880" y="22888"/>
                  </a:lnTo>
                  <a:lnTo>
                    <a:pt x="231198" y="10488"/>
                  </a:lnTo>
                  <a:lnTo>
                    <a:pt x="291270" y="2700"/>
                  </a:lnTo>
                  <a:lnTo>
                    <a:pt x="355091" y="0"/>
                  </a:lnTo>
                  <a:lnTo>
                    <a:pt x="418913" y="2700"/>
                  </a:lnTo>
                  <a:lnTo>
                    <a:pt x="478985" y="10488"/>
                  </a:lnTo>
                  <a:lnTo>
                    <a:pt x="534303" y="22888"/>
                  </a:lnTo>
                  <a:lnTo>
                    <a:pt x="583863" y="39427"/>
                  </a:lnTo>
                  <a:lnTo>
                    <a:pt x="626662" y="59632"/>
                  </a:lnTo>
                  <a:lnTo>
                    <a:pt x="661698" y="83029"/>
                  </a:lnTo>
                  <a:lnTo>
                    <a:pt x="704462" y="137507"/>
                  </a:lnTo>
                  <a:lnTo>
                    <a:pt x="710183" y="167639"/>
                  </a:lnTo>
                  <a:lnTo>
                    <a:pt x="704462" y="197772"/>
                  </a:lnTo>
                  <a:lnTo>
                    <a:pt x="661698" y="252250"/>
                  </a:lnTo>
                  <a:lnTo>
                    <a:pt x="626662" y="275647"/>
                  </a:lnTo>
                  <a:lnTo>
                    <a:pt x="583863" y="295852"/>
                  </a:lnTo>
                  <a:lnTo>
                    <a:pt x="534303" y="312391"/>
                  </a:lnTo>
                  <a:lnTo>
                    <a:pt x="478985" y="324791"/>
                  </a:lnTo>
                  <a:lnTo>
                    <a:pt x="418913" y="332579"/>
                  </a:lnTo>
                  <a:lnTo>
                    <a:pt x="355091" y="335279"/>
                  </a:lnTo>
                  <a:lnTo>
                    <a:pt x="291270" y="332579"/>
                  </a:lnTo>
                  <a:lnTo>
                    <a:pt x="231198" y="324791"/>
                  </a:lnTo>
                  <a:lnTo>
                    <a:pt x="175880" y="312391"/>
                  </a:lnTo>
                  <a:lnTo>
                    <a:pt x="126320" y="295852"/>
                  </a:lnTo>
                  <a:lnTo>
                    <a:pt x="83521" y="275647"/>
                  </a:lnTo>
                  <a:lnTo>
                    <a:pt x="48485" y="252250"/>
                  </a:lnTo>
                  <a:lnTo>
                    <a:pt x="5721" y="197772"/>
                  </a:lnTo>
                  <a:lnTo>
                    <a:pt x="0" y="1676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39856" y="298703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758563" y="3367151"/>
          <a:ext cx="2091055" cy="2926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8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362958" y="3420633"/>
          <a:ext cx="381000" cy="2836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809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0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437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3351276" y="6005321"/>
            <a:ext cx="1075690" cy="190500"/>
          </a:xfrm>
          <a:custGeom>
            <a:avLst/>
            <a:gdLst/>
            <a:ahLst/>
            <a:cxnLst/>
            <a:rect l="l" t="t" r="r" b="b"/>
            <a:pathLst>
              <a:path w="1075689" h="190500">
                <a:moveTo>
                  <a:pt x="884809" y="0"/>
                </a:moveTo>
                <a:lnTo>
                  <a:pt x="884809" y="190499"/>
                </a:lnTo>
                <a:lnTo>
                  <a:pt x="1037209" y="114299"/>
                </a:lnTo>
                <a:lnTo>
                  <a:pt x="903859" y="114299"/>
                </a:lnTo>
                <a:lnTo>
                  <a:pt x="903859" y="76199"/>
                </a:lnTo>
                <a:lnTo>
                  <a:pt x="1037209" y="76199"/>
                </a:lnTo>
                <a:lnTo>
                  <a:pt x="884809" y="0"/>
                </a:lnTo>
                <a:close/>
              </a:path>
              <a:path w="1075689" h="190500">
                <a:moveTo>
                  <a:pt x="884809" y="76199"/>
                </a:moveTo>
                <a:lnTo>
                  <a:pt x="0" y="76199"/>
                </a:lnTo>
                <a:lnTo>
                  <a:pt x="0" y="114299"/>
                </a:lnTo>
                <a:lnTo>
                  <a:pt x="884809" y="114299"/>
                </a:lnTo>
                <a:lnTo>
                  <a:pt x="884809" y="76199"/>
                </a:lnTo>
                <a:close/>
              </a:path>
              <a:path w="1075689" h="190500">
                <a:moveTo>
                  <a:pt x="1037209" y="76199"/>
                </a:moveTo>
                <a:lnTo>
                  <a:pt x="903859" y="76199"/>
                </a:lnTo>
                <a:lnTo>
                  <a:pt x="903859" y="114299"/>
                </a:lnTo>
                <a:lnTo>
                  <a:pt x="1037209" y="114299"/>
                </a:lnTo>
                <a:lnTo>
                  <a:pt x="1075309" y="95249"/>
                </a:lnTo>
                <a:lnTo>
                  <a:pt x="1037209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65619" y="5990082"/>
            <a:ext cx="1386205" cy="190500"/>
          </a:xfrm>
          <a:custGeom>
            <a:avLst/>
            <a:gdLst/>
            <a:ahLst/>
            <a:cxnLst/>
            <a:rect l="l" t="t" r="r" b="b"/>
            <a:pathLst>
              <a:path w="1386204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38620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386204" h="190500">
                <a:moveTo>
                  <a:pt x="13858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385824" y="114300"/>
                </a:lnTo>
                <a:lnTo>
                  <a:pt x="13858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878073" y="5929680"/>
            <a:ext cx="4260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5" dirty="0">
                <a:latin typeface="Cambria"/>
                <a:cs typeface="Cambria"/>
              </a:rPr>
              <a:t>WP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31834" y="5929680"/>
            <a:ext cx="384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60" dirty="0">
                <a:latin typeface="Cambria"/>
                <a:cs typeface="Cambria"/>
              </a:rPr>
              <a:t>RP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399903" y="1345184"/>
            <a:ext cx="779145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1800" b="1" spc="290" dirty="0">
                <a:solidFill>
                  <a:srgbClr val="00AFEF"/>
                </a:solidFill>
                <a:latin typeface="Cambria"/>
                <a:cs typeface="Cambria"/>
              </a:rPr>
              <a:t>RCLK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1800" b="1" spc="45" dirty="0">
                <a:solidFill>
                  <a:srgbClr val="00AF50"/>
                </a:solidFill>
                <a:latin typeface="Cambria"/>
                <a:cs typeface="Cambria"/>
              </a:rPr>
              <a:t>W</a:t>
            </a:r>
            <a:r>
              <a:rPr sz="1800" b="1" spc="355" dirty="0">
                <a:solidFill>
                  <a:srgbClr val="00AF50"/>
                </a:solidFill>
                <a:latin typeface="Cambria"/>
                <a:cs typeface="Cambria"/>
              </a:rPr>
              <a:t>C</a:t>
            </a:r>
            <a:r>
              <a:rPr sz="1800" b="1" spc="265" dirty="0">
                <a:solidFill>
                  <a:srgbClr val="00AF50"/>
                </a:solidFill>
                <a:latin typeface="Cambria"/>
                <a:cs typeface="Cambria"/>
              </a:rPr>
              <a:t>LK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874507" y="4627626"/>
            <a:ext cx="1938655" cy="190500"/>
          </a:xfrm>
          <a:custGeom>
            <a:avLst/>
            <a:gdLst/>
            <a:ahLst/>
            <a:cxn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74507" y="5115305"/>
            <a:ext cx="1938655" cy="190500"/>
          </a:xfrm>
          <a:custGeom>
            <a:avLst/>
            <a:gdLst/>
            <a:ahLst/>
            <a:cxn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3108" y="4629022"/>
            <a:ext cx="1707514" cy="190500"/>
          </a:xfrm>
          <a:custGeom>
            <a:avLst/>
            <a:gdLst/>
            <a:ahLst/>
            <a:cxnLst/>
            <a:rect l="l" t="t" r="r" b="b"/>
            <a:pathLst>
              <a:path w="1707514" h="190500">
                <a:moveTo>
                  <a:pt x="189636" y="0"/>
                </a:moveTo>
                <a:lnTo>
                  <a:pt x="0" y="96900"/>
                </a:lnTo>
                <a:lnTo>
                  <a:pt x="191338" y="190500"/>
                </a:lnTo>
                <a:lnTo>
                  <a:pt x="190658" y="114426"/>
                </a:lnTo>
                <a:lnTo>
                  <a:pt x="171615" y="114426"/>
                </a:lnTo>
                <a:lnTo>
                  <a:pt x="171272" y="76326"/>
                </a:lnTo>
                <a:lnTo>
                  <a:pt x="190316" y="76156"/>
                </a:lnTo>
                <a:lnTo>
                  <a:pt x="189636" y="0"/>
                </a:lnTo>
                <a:close/>
              </a:path>
              <a:path w="1707514" h="190500">
                <a:moveTo>
                  <a:pt x="190316" y="76156"/>
                </a:moveTo>
                <a:lnTo>
                  <a:pt x="171272" y="76326"/>
                </a:lnTo>
                <a:lnTo>
                  <a:pt x="171615" y="114426"/>
                </a:lnTo>
                <a:lnTo>
                  <a:pt x="190657" y="114256"/>
                </a:lnTo>
                <a:lnTo>
                  <a:pt x="190316" y="76156"/>
                </a:lnTo>
                <a:close/>
              </a:path>
              <a:path w="1707514" h="190500">
                <a:moveTo>
                  <a:pt x="190657" y="114256"/>
                </a:moveTo>
                <a:lnTo>
                  <a:pt x="171615" y="114426"/>
                </a:lnTo>
                <a:lnTo>
                  <a:pt x="190658" y="114426"/>
                </a:lnTo>
                <a:lnTo>
                  <a:pt x="190657" y="114256"/>
                </a:lnTo>
                <a:close/>
              </a:path>
              <a:path w="1707514" h="190500">
                <a:moveTo>
                  <a:pt x="1706753" y="62610"/>
                </a:moveTo>
                <a:lnTo>
                  <a:pt x="190316" y="76156"/>
                </a:lnTo>
                <a:lnTo>
                  <a:pt x="190657" y="114256"/>
                </a:lnTo>
                <a:lnTo>
                  <a:pt x="1707134" y="100710"/>
                </a:lnTo>
                <a:lnTo>
                  <a:pt x="1706753" y="6261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3108" y="5100065"/>
            <a:ext cx="1706880" cy="190500"/>
          </a:xfrm>
          <a:custGeom>
            <a:avLst/>
            <a:gdLst/>
            <a:ahLst/>
            <a:cxnLst/>
            <a:rect l="l" t="t" r="r" b="b"/>
            <a:pathLst>
              <a:path w="1706880" h="190500">
                <a:moveTo>
                  <a:pt x="190500" y="0"/>
                </a:moveTo>
                <a:lnTo>
                  <a:pt x="0" y="95249"/>
                </a:lnTo>
                <a:lnTo>
                  <a:pt x="190500" y="190499"/>
                </a:lnTo>
                <a:lnTo>
                  <a:pt x="190500" y="114299"/>
                </a:lnTo>
                <a:lnTo>
                  <a:pt x="171450" y="114299"/>
                </a:lnTo>
                <a:lnTo>
                  <a:pt x="171450" y="76199"/>
                </a:lnTo>
                <a:lnTo>
                  <a:pt x="190500" y="76199"/>
                </a:lnTo>
                <a:lnTo>
                  <a:pt x="190500" y="0"/>
                </a:lnTo>
                <a:close/>
              </a:path>
              <a:path w="1706880" h="190500">
                <a:moveTo>
                  <a:pt x="190500" y="76199"/>
                </a:moveTo>
                <a:lnTo>
                  <a:pt x="171450" y="76199"/>
                </a:lnTo>
                <a:lnTo>
                  <a:pt x="171450" y="114299"/>
                </a:lnTo>
                <a:lnTo>
                  <a:pt x="190500" y="114299"/>
                </a:lnTo>
                <a:lnTo>
                  <a:pt x="190500" y="76199"/>
                </a:lnTo>
                <a:close/>
              </a:path>
              <a:path w="1706880" h="190500">
                <a:moveTo>
                  <a:pt x="1706880" y="76199"/>
                </a:moveTo>
                <a:lnTo>
                  <a:pt x="190500" y="76199"/>
                </a:lnTo>
                <a:lnTo>
                  <a:pt x="190500" y="114299"/>
                </a:lnTo>
                <a:lnTo>
                  <a:pt x="1706880" y="114299"/>
                </a:lnTo>
                <a:lnTo>
                  <a:pt x="1706880" y="761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827391" y="4321302"/>
            <a:ext cx="1200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85" dirty="0">
                <a:solidFill>
                  <a:srgbClr val="00AF50"/>
                </a:solidFill>
                <a:latin typeface="Cambria"/>
                <a:cs typeface="Cambria"/>
              </a:rPr>
              <a:t>EMPTY=</a:t>
            </a:r>
            <a:r>
              <a:rPr sz="1800" spc="2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36079" y="4854651"/>
            <a:ext cx="2322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solidFill>
                  <a:srgbClr val="00AF50"/>
                </a:solidFill>
                <a:latin typeface="Cambria"/>
                <a:cs typeface="Cambria"/>
              </a:rPr>
              <a:t>ALMOST_EMPTY=</a:t>
            </a:r>
            <a:r>
              <a:rPr sz="1800" spc="5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38199" y="4321302"/>
            <a:ext cx="996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5" dirty="0">
                <a:solidFill>
                  <a:srgbClr val="00AF50"/>
                </a:solidFill>
                <a:latin typeface="Cambria"/>
                <a:cs typeface="Cambria"/>
              </a:rPr>
              <a:t>FULL=</a:t>
            </a:r>
            <a:r>
              <a:rPr sz="1800" spc="2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4830" y="4854651"/>
            <a:ext cx="21189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solidFill>
                  <a:srgbClr val="00AF50"/>
                </a:solidFill>
                <a:latin typeface="Cambria"/>
                <a:cs typeface="Cambria"/>
              </a:rPr>
              <a:t>ALMOST_FULL=</a:t>
            </a:r>
            <a:r>
              <a:rPr sz="1800" spc="3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28801" y="3171190"/>
            <a:ext cx="2321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Segoe UI Symbol"/>
              <a:buChar char="⮚"/>
              <a:tabLst>
                <a:tab pos="299720" algn="l"/>
              </a:tabLst>
            </a:pPr>
            <a:r>
              <a:rPr sz="1800" spc="210" dirty="0">
                <a:latin typeface="Cambria"/>
                <a:cs typeface="Cambria"/>
              </a:rPr>
              <a:t>FIFO</a:t>
            </a:r>
            <a:r>
              <a:rPr sz="1800" spc="70" dirty="0">
                <a:latin typeface="Cambria"/>
                <a:cs typeface="Cambria"/>
              </a:rPr>
              <a:t> </a:t>
            </a:r>
            <a:r>
              <a:rPr sz="1800" spc="25" dirty="0">
                <a:latin typeface="Cambria"/>
                <a:cs typeface="Cambria"/>
              </a:rPr>
              <a:t>becomes</a:t>
            </a:r>
            <a:r>
              <a:rPr sz="1800" spc="3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full.</a:t>
            </a:r>
            <a:endParaRPr sz="1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11353800" cy="52325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00600" y="685800"/>
            <a:ext cx="2743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spc="229" dirty="0" smtClean="0">
                <a:solidFill>
                  <a:srgbClr val="FF6600"/>
                </a:solidFill>
                <a:latin typeface="Cambria"/>
                <a:cs typeface="Cambria"/>
              </a:rPr>
              <a:t>RESULTS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162720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10909893" cy="50768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06675" y="914400"/>
            <a:ext cx="23157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spc="229" dirty="0" smtClean="0">
                <a:solidFill>
                  <a:srgbClr val="FF6600"/>
                </a:solidFill>
                <a:latin typeface="Cambria"/>
                <a:cs typeface="Cambria"/>
              </a:rPr>
              <a:t>RESULTS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33455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11612337" cy="5029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57450" y="609600"/>
            <a:ext cx="21767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spc="229" dirty="0">
                <a:solidFill>
                  <a:srgbClr val="FF6600"/>
                </a:solidFill>
                <a:latin typeface="Cambria"/>
                <a:cs typeface="Cambria"/>
              </a:rPr>
              <a:t>RESULTS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63072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67200" y="1905000"/>
            <a:ext cx="3733800" cy="266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Thank you </a:t>
            </a:r>
            <a:endParaRPr lang="en-IN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19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18950" y="85090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26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5823"/>
            <a:ext cx="11378565" cy="256540"/>
          </a:xfrm>
          <a:custGeom>
            <a:avLst/>
            <a:gdLst/>
            <a:ahLst/>
            <a:cxn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81816" y="9144"/>
            <a:ext cx="710565" cy="335280"/>
          </a:xfrm>
          <a:custGeom>
            <a:avLst/>
            <a:gdLst/>
            <a:ahLst/>
            <a:cxnLst/>
            <a:rect l="l" t="t" r="r" b="b"/>
            <a:pathLst>
              <a:path w="710565" h="335280">
                <a:moveTo>
                  <a:pt x="0" y="167639"/>
                </a:moveTo>
                <a:lnTo>
                  <a:pt x="22218" y="109145"/>
                </a:lnTo>
                <a:lnTo>
                  <a:pt x="83521" y="59632"/>
                </a:lnTo>
                <a:lnTo>
                  <a:pt x="126320" y="39427"/>
                </a:lnTo>
                <a:lnTo>
                  <a:pt x="175880" y="22888"/>
                </a:lnTo>
                <a:lnTo>
                  <a:pt x="231198" y="10488"/>
                </a:lnTo>
                <a:lnTo>
                  <a:pt x="291270" y="2700"/>
                </a:lnTo>
                <a:lnTo>
                  <a:pt x="355091" y="0"/>
                </a:lnTo>
                <a:lnTo>
                  <a:pt x="418913" y="2700"/>
                </a:lnTo>
                <a:lnTo>
                  <a:pt x="478985" y="10488"/>
                </a:lnTo>
                <a:lnTo>
                  <a:pt x="534303" y="22888"/>
                </a:lnTo>
                <a:lnTo>
                  <a:pt x="583863" y="39427"/>
                </a:lnTo>
                <a:lnTo>
                  <a:pt x="626662" y="59632"/>
                </a:lnTo>
                <a:lnTo>
                  <a:pt x="661698" y="83029"/>
                </a:lnTo>
                <a:lnTo>
                  <a:pt x="704462" y="137507"/>
                </a:lnTo>
                <a:lnTo>
                  <a:pt x="710183" y="167639"/>
                </a:lnTo>
                <a:lnTo>
                  <a:pt x="704462" y="197772"/>
                </a:lnTo>
                <a:lnTo>
                  <a:pt x="661698" y="252250"/>
                </a:lnTo>
                <a:lnTo>
                  <a:pt x="626662" y="275647"/>
                </a:lnTo>
                <a:lnTo>
                  <a:pt x="583863" y="295852"/>
                </a:lnTo>
                <a:lnTo>
                  <a:pt x="534303" y="312391"/>
                </a:lnTo>
                <a:lnTo>
                  <a:pt x="478985" y="324791"/>
                </a:lnTo>
                <a:lnTo>
                  <a:pt x="418913" y="332579"/>
                </a:lnTo>
                <a:lnTo>
                  <a:pt x="355091" y="335279"/>
                </a:lnTo>
                <a:lnTo>
                  <a:pt x="291270" y="332579"/>
                </a:lnTo>
                <a:lnTo>
                  <a:pt x="231198" y="324791"/>
                </a:lnTo>
                <a:lnTo>
                  <a:pt x="175880" y="312391"/>
                </a:lnTo>
                <a:lnTo>
                  <a:pt x="126320" y="295852"/>
                </a:lnTo>
                <a:lnTo>
                  <a:pt x="83521" y="275647"/>
                </a:lnTo>
                <a:lnTo>
                  <a:pt x="48485" y="252250"/>
                </a:lnTo>
                <a:lnTo>
                  <a:pt x="5721" y="197772"/>
                </a:lnTo>
                <a:lnTo>
                  <a:pt x="0" y="1676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795917" y="1453641"/>
            <a:ext cx="7768590" cy="4715510"/>
            <a:chOff x="1795917" y="1453641"/>
            <a:chExt cx="7768590" cy="4715510"/>
          </a:xfrm>
        </p:grpSpPr>
        <p:sp>
          <p:nvSpPr>
            <p:cNvPr id="6" name="object 6"/>
            <p:cNvSpPr/>
            <p:nvPr/>
          </p:nvSpPr>
          <p:spPr>
            <a:xfrm>
              <a:off x="4425950" y="1453641"/>
              <a:ext cx="2533650" cy="4344035"/>
            </a:xfrm>
            <a:custGeom>
              <a:avLst/>
              <a:gdLst/>
              <a:ahLst/>
              <a:cxnLst/>
              <a:rect l="l" t="t" r="r" b="b"/>
              <a:pathLst>
                <a:path w="2533650" h="4344035">
                  <a:moveTo>
                    <a:pt x="6350" y="0"/>
                  </a:moveTo>
                  <a:lnTo>
                    <a:pt x="6350" y="4343908"/>
                  </a:lnTo>
                </a:path>
                <a:path w="2533650" h="4344035">
                  <a:moveTo>
                    <a:pt x="2527300" y="0"/>
                  </a:moveTo>
                  <a:lnTo>
                    <a:pt x="2527300" y="4343908"/>
                  </a:lnTo>
                </a:path>
                <a:path w="2533650" h="4344035">
                  <a:moveTo>
                    <a:pt x="0" y="6350"/>
                  </a:moveTo>
                  <a:lnTo>
                    <a:pt x="2533650" y="6350"/>
                  </a:lnTo>
                </a:path>
                <a:path w="2533650" h="4344035">
                  <a:moveTo>
                    <a:pt x="0" y="4337558"/>
                  </a:moveTo>
                  <a:lnTo>
                    <a:pt x="2533650" y="433755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25139" y="1616201"/>
              <a:ext cx="1408430" cy="190500"/>
            </a:xfrm>
            <a:custGeom>
              <a:avLst/>
              <a:gdLst/>
              <a:ahLst/>
              <a:cxnLst/>
              <a:rect l="l" t="t" r="r" b="b"/>
              <a:pathLst>
                <a:path w="1408429" h="190500">
                  <a:moveTo>
                    <a:pt x="1217802" y="0"/>
                  </a:moveTo>
                  <a:lnTo>
                    <a:pt x="1217802" y="190500"/>
                  </a:lnTo>
                  <a:lnTo>
                    <a:pt x="1370202" y="114300"/>
                  </a:lnTo>
                  <a:lnTo>
                    <a:pt x="1236852" y="114300"/>
                  </a:lnTo>
                  <a:lnTo>
                    <a:pt x="1236852" y="76200"/>
                  </a:lnTo>
                  <a:lnTo>
                    <a:pt x="1370202" y="76200"/>
                  </a:lnTo>
                  <a:lnTo>
                    <a:pt x="1217802" y="0"/>
                  </a:lnTo>
                  <a:close/>
                </a:path>
                <a:path w="1408429" h="190500">
                  <a:moveTo>
                    <a:pt x="1217802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1217802" y="114300"/>
                  </a:lnTo>
                  <a:lnTo>
                    <a:pt x="1217802" y="76200"/>
                  </a:lnTo>
                  <a:close/>
                </a:path>
                <a:path w="1408429" h="190500">
                  <a:moveTo>
                    <a:pt x="1370202" y="76200"/>
                  </a:moveTo>
                  <a:lnTo>
                    <a:pt x="1236852" y="76200"/>
                  </a:lnTo>
                  <a:lnTo>
                    <a:pt x="1236852" y="114300"/>
                  </a:lnTo>
                  <a:lnTo>
                    <a:pt x="1370202" y="114300"/>
                  </a:lnTo>
                  <a:lnTo>
                    <a:pt x="1408302" y="95250"/>
                  </a:lnTo>
                  <a:lnTo>
                    <a:pt x="1370202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54011" y="1616201"/>
              <a:ext cx="1386205" cy="190500"/>
            </a:xfrm>
            <a:custGeom>
              <a:avLst/>
              <a:gdLst/>
              <a:ahLst/>
              <a:cxnLst/>
              <a:rect l="l" t="t" r="r" b="b"/>
              <a:pathLst>
                <a:path w="1386204" h="190500">
                  <a:moveTo>
                    <a:pt x="190500" y="0"/>
                  </a:moveTo>
                  <a:lnTo>
                    <a:pt x="0" y="95250"/>
                  </a:lnTo>
                  <a:lnTo>
                    <a:pt x="190500" y="190500"/>
                  </a:lnTo>
                  <a:lnTo>
                    <a:pt x="190500" y="114300"/>
                  </a:lnTo>
                  <a:lnTo>
                    <a:pt x="171450" y="114300"/>
                  </a:lnTo>
                  <a:lnTo>
                    <a:pt x="171450" y="76200"/>
                  </a:lnTo>
                  <a:lnTo>
                    <a:pt x="190500" y="76200"/>
                  </a:lnTo>
                  <a:lnTo>
                    <a:pt x="190500" y="0"/>
                  </a:lnTo>
                  <a:close/>
                </a:path>
                <a:path w="1386204" h="190500">
                  <a:moveTo>
                    <a:pt x="190500" y="76200"/>
                  </a:moveTo>
                  <a:lnTo>
                    <a:pt x="171450" y="76200"/>
                  </a:lnTo>
                  <a:lnTo>
                    <a:pt x="171450" y="114300"/>
                  </a:lnTo>
                  <a:lnTo>
                    <a:pt x="190500" y="114300"/>
                  </a:lnTo>
                  <a:lnTo>
                    <a:pt x="190500" y="76200"/>
                  </a:lnTo>
                  <a:close/>
                </a:path>
                <a:path w="1386204" h="190500">
                  <a:moveTo>
                    <a:pt x="1385824" y="76200"/>
                  </a:moveTo>
                  <a:lnTo>
                    <a:pt x="190500" y="76200"/>
                  </a:lnTo>
                  <a:lnTo>
                    <a:pt x="190500" y="114300"/>
                  </a:lnTo>
                  <a:lnTo>
                    <a:pt x="1385824" y="114300"/>
                  </a:lnTo>
                  <a:lnTo>
                    <a:pt x="1385824" y="762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82467" y="2408681"/>
              <a:ext cx="1452880" cy="190500"/>
            </a:xfrm>
            <a:custGeom>
              <a:avLst/>
              <a:gdLst/>
              <a:ahLst/>
              <a:cxnLst/>
              <a:rect l="l" t="t" r="r" b="b"/>
              <a:pathLst>
                <a:path w="1452879" h="190500">
                  <a:moveTo>
                    <a:pt x="190500" y="0"/>
                  </a:moveTo>
                  <a:lnTo>
                    <a:pt x="0" y="95250"/>
                  </a:lnTo>
                  <a:lnTo>
                    <a:pt x="190500" y="190500"/>
                  </a:lnTo>
                  <a:lnTo>
                    <a:pt x="190500" y="114300"/>
                  </a:lnTo>
                  <a:lnTo>
                    <a:pt x="171450" y="114300"/>
                  </a:lnTo>
                  <a:lnTo>
                    <a:pt x="171450" y="76200"/>
                  </a:lnTo>
                  <a:lnTo>
                    <a:pt x="190500" y="76200"/>
                  </a:lnTo>
                  <a:lnTo>
                    <a:pt x="190500" y="0"/>
                  </a:lnTo>
                  <a:close/>
                </a:path>
                <a:path w="1452879" h="190500">
                  <a:moveTo>
                    <a:pt x="190500" y="76200"/>
                  </a:moveTo>
                  <a:lnTo>
                    <a:pt x="171450" y="76200"/>
                  </a:lnTo>
                  <a:lnTo>
                    <a:pt x="171450" y="114300"/>
                  </a:lnTo>
                  <a:lnTo>
                    <a:pt x="190500" y="114300"/>
                  </a:lnTo>
                  <a:lnTo>
                    <a:pt x="190500" y="76200"/>
                  </a:lnTo>
                  <a:close/>
                </a:path>
                <a:path w="1452879" h="190500">
                  <a:moveTo>
                    <a:pt x="1452371" y="76200"/>
                  </a:moveTo>
                  <a:lnTo>
                    <a:pt x="190500" y="76200"/>
                  </a:lnTo>
                  <a:lnTo>
                    <a:pt x="190500" y="114300"/>
                  </a:lnTo>
                  <a:lnTo>
                    <a:pt x="1452371" y="114300"/>
                  </a:lnTo>
                  <a:lnTo>
                    <a:pt x="1452371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54011" y="2408681"/>
              <a:ext cx="1457325" cy="190500"/>
            </a:xfrm>
            <a:custGeom>
              <a:avLst/>
              <a:gdLst/>
              <a:ahLst/>
              <a:cxnLst/>
              <a:rect l="l" t="t" r="r" b="b"/>
              <a:pathLst>
                <a:path w="1457325" h="190500">
                  <a:moveTo>
                    <a:pt x="1266825" y="0"/>
                  </a:moveTo>
                  <a:lnTo>
                    <a:pt x="1266825" y="190500"/>
                  </a:lnTo>
                  <a:lnTo>
                    <a:pt x="1419225" y="114300"/>
                  </a:lnTo>
                  <a:lnTo>
                    <a:pt x="1285875" y="114300"/>
                  </a:lnTo>
                  <a:lnTo>
                    <a:pt x="1285875" y="76200"/>
                  </a:lnTo>
                  <a:lnTo>
                    <a:pt x="1419225" y="76200"/>
                  </a:lnTo>
                  <a:lnTo>
                    <a:pt x="1266825" y="0"/>
                  </a:lnTo>
                  <a:close/>
                </a:path>
                <a:path w="1457325" h="190500">
                  <a:moveTo>
                    <a:pt x="1266825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1266825" y="114300"/>
                  </a:lnTo>
                  <a:lnTo>
                    <a:pt x="1266825" y="76200"/>
                  </a:lnTo>
                  <a:close/>
                </a:path>
                <a:path w="1457325" h="190500">
                  <a:moveTo>
                    <a:pt x="1419225" y="76200"/>
                  </a:moveTo>
                  <a:lnTo>
                    <a:pt x="1285875" y="76200"/>
                  </a:lnTo>
                  <a:lnTo>
                    <a:pt x="1285875" y="114300"/>
                  </a:lnTo>
                  <a:lnTo>
                    <a:pt x="1419225" y="114300"/>
                  </a:lnTo>
                  <a:lnTo>
                    <a:pt x="1457325" y="95250"/>
                  </a:lnTo>
                  <a:lnTo>
                    <a:pt x="1419225" y="762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73323" y="5304282"/>
              <a:ext cx="1452880" cy="190500"/>
            </a:xfrm>
            <a:custGeom>
              <a:avLst/>
              <a:gdLst/>
              <a:ahLst/>
              <a:cxnLst/>
              <a:rect l="l" t="t" r="r" b="b"/>
              <a:pathLst>
                <a:path w="1452879" h="190500">
                  <a:moveTo>
                    <a:pt x="190500" y="0"/>
                  </a:moveTo>
                  <a:lnTo>
                    <a:pt x="0" y="95250"/>
                  </a:lnTo>
                  <a:lnTo>
                    <a:pt x="190500" y="190500"/>
                  </a:lnTo>
                  <a:lnTo>
                    <a:pt x="190500" y="114300"/>
                  </a:lnTo>
                  <a:lnTo>
                    <a:pt x="171450" y="114300"/>
                  </a:lnTo>
                  <a:lnTo>
                    <a:pt x="171450" y="76200"/>
                  </a:lnTo>
                  <a:lnTo>
                    <a:pt x="190500" y="76200"/>
                  </a:lnTo>
                  <a:lnTo>
                    <a:pt x="190500" y="0"/>
                  </a:lnTo>
                  <a:close/>
                </a:path>
                <a:path w="1452879" h="190500">
                  <a:moveTo>
                    <a:pt x="190500" y="76200"/>
                  </a:moveTo>
                  <a:lnTo>
                    <a:pt x="171450" y="76200"/>
                  </a:lnTo>
                  <a:lnTo>
                    <a:pt x="171450" y="114300"/>
                  </a:lnTo>
                  <a:lnTo>
                    <a:pt x="190500" y="114300"/>
                  </a:lnTo>
                  <a:lnTo>
                    <a:pt x="190500" y="76200"/>
                  </a:lnTo>
                  <a:close/>
                </a:path>
                <a:path w="1452879" h="190500">
                  <a:moveTo>
                    <a:pt x="1452372" y="76200"/>
                  </a:moveTo>
                  <a:lnTo>
                    <a:pt x="190500" y="76200"/>
                  </a:lnTo>
                  <a:lnTo>
                    <a:pt x="190500" y="114300"/>
                  </a:lnTo>
                  <a:lnTo>
                    <a:pt x="1452372" y="114300"/>
                  </a:lnTo>
                  <a:lnTo>
                    <a:pt x="1452372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44867" y="5304282"/>
              <a:ext cx="1457325" cy="190500"/>
            </a:xfrm>
            <a:custGeom>
              <a:avLst/>
              <a:gdLst/>
              <a:ahLst/>
              <a:cxnLst/>
              <a:rect l="l" t="t" r="r" b="b"/>
              <a:pathLst>
                <a:path w="1457325" h="190500">
                  <a:moveTo>
                    <a:pt x="1266825" y="0"/>
                  </a:moveTo>
                  <a:lnTo>
                    <a:pt x="1266825" y="190500"/>
                  </a:lnTo>
                  <a:lnTo>
                    <a:pt x="1419225" y="114300"/>
                  </a:lnTo>
                  <a:lnTo>
                    <a:pt x="1285875" y="114300"/>
                  </a:lnTo>
                  <a:lnTo>
                    <a:pt x="1285875" y="76200"/>
                  </a:lnTo>
                  <a:lnTo>
                    <a:pt x="1419225" y="76200"/>
                  </a:lnTo>
                  <a:lnTo>
                    <a:pt x="1266825" y="0"/>
                  </a:lnTo>
                  <a:close/>
                </a:path>
                <a:path w="1457325" h="190500">
                  <a:moveTo>
                    <a:pt x="1266825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1266825" y="114300"/>
                  </a:lnTo>
                  <a:lnTo>
                    <a:pt x="1266825" y="76200"/>
                  </a:lnTo>
                  <a:close/>
                </a:path>
                <a:path w="1457325" h="190500">
                  <a:moveTo>
                    <a:pt x="1419225" y="76200"/>
                  </a:moveTo>
                  <a:lnTo>
                    <a:pt x="1285875" y="76200"/>
                  </a:lnTo>
                  <a:lnTo>
                    <a:pt x="1285875" y="114300"/>
                  </a:lnTo>
                  <a:lnTo>
                    <a:pt x="1419225" y="114300"/>
                  </a:lnTo>
                  <a:lnTo>
                    <a:pt x="1457325" y="95250"/>
                  </a:lnTo>
                  <a:lnTo>
                    <a:pt x="1419225" y="762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34050" y="5597651"/>
              <a:ext cx="190500" cy="571500"/>
            </a:xfrm>
            <a:custGeom>
              <a:avLst/>
              <a:gdLst/>
              <a:ahLst/>
              <a:cxnLst/>
              <a:rect l="l" t="t" r="r" b="b"/>
              <a:pathLst>
                <a:path w="190500" h="571500">
                  <a:moveTo>
                    <a:pt x="114300" y="171450"/>
                  </a:moveTo>
                  <a:lnTo>
                    <a:pt x="76200" y="171450"/>
                  </a:lnTo>
                  <a:lnTo>
                    <a:pt x="76200" y="571500"/>
                  </a:lnTo>
                  <a:lnTo>
                    <a:pt x="114300" y="571500"/>
                  </a:lnTo>
                  <a:lnTo>
                    <a:pt x="114300" y="171450"/>
                  </a:lnTo>
                  <a:close/>
                </a:path>
                <a:path w="190500" h="571500">
                  <a:moveTo>
                    <a:pt x="95250" y="0"/>
                  </a:moveTo>
                  <a:lnTo>
                    <a:pt x="0" y="190500"/>
                  </a:lnTo>
                  <a:lnTo>
                    <a:pt x="76200" y="190500"/>
                  </a:lnTo>
                  <a:lnTo>
                    <a:pt x="76200" y="171450"/>
                  </a:lnTo>
                  <a:lnTo>
                    <a:pt x="180975" y="171450"/>
                  </a:lnTo>
                  <a:lnTo>
                    <a:pt x="95250" y="0"/>
                  </a:lnTo>
                  <a:close/>
                </a:path>
                <a:path w="190500" h="571500">
                  <a:moveTo>
                    <a:pt x="180975" y="171450"/>
                  </a:moveTo>
                  <a:lnTo>
                    <a:pt x="114300" y="171450"/>
                  </a:lnTo>
                  <a:lnTo>
                    <a:pt x="114300" y="190500"/>
                  </a:lnTo>
                  <a:lnTo>
                    <a:pt x="190500" y="190500"/>
                  </a:lnTo>
                  <a:lnTo>
                    <a:pt x="180975" y="1714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02891" y="3430524"/>
              <a:ext cx="2609215" cy="807720"/>
            </a:xfrm>
            <a:custGeom>
              <a:avLst/>
              <a:gdLst/>
              <a:ahLst/>
              <a:cxnLst/>
              <a:rect l="l" t="t" r="r" b="b"/>
              <a:pathLst>
                <a:path w="2609215" h="807720">
                  <a:moveTo>
                    <a:pt x="2205228" y="0"/>
                  </a:moveTo>
                  <a:lnTo>
                    <a:pt x="2205228" y="201930"/>
                  </a:lnTo>
                  <a:lnTo>
                    <a:pt x="0" y="201930"/>
                  </a:lnTo>
                  <a:lnTo>
                    <a:pt x="0" y="605789"/>
                  </a:lnTo>
                  <a:lnTo>
                    <a:pt x="2205228" y="605789"/>
                  </a:lnTo>
                  <a:lnTo>
                    <a:pt x="2205228" y="807719"/>
                  </a:lnTo>
                  <a:lnTo>
                    <a:pt x="2609087" y="403859"/>
                  </a:lnTo>
                  <a:lnTo>
                    <a:pt x="220522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02891" y="3430524"/>
              <a:ext cx="2609215" cy="807720"/>
            </a:xfrm>
            <a:custGeom>
              <a:avLst/>
              <a:gdLst/>
              <a:ahLst/>
              <a:cxnLst/>
              <a:rect l="l" t="t" r="r" b="b"/>
              <a:pathLst>
                <a:path w="2609215" h="807720">
                  <a:moveTo>
                    <a:pt x="0" y="201930"/>
                  </a:moveTo>
                  <a:lnTo>
                    <a:pt x="2205228" y="201930"/>
                  </a:lnTo>
                  <a:lnTo>
                    <a:pt x="2205228" y="0"/>
                  </a:lnTo>
                  <a:lnTo>
                    <a:pt x="2609087" y="403859"/>
                  </a:lnTo>
                  <a:lnTo>
                    <a:pt x="2205228" y="807719"/>
                  </a:lnTo>
                  <a:lnTo>
                    <a:pt x="2205228" y="605789"/>
                  </a:lnTo>
                  <a:lnTo>
                    <a:pt x="0" y="605789"/>
                  </a:lnTo>
                  <a:lnTo>
                    <a:pt x="0" y="201930"/>
                  </a:lnTo>
                  <a:close/>
                </a:path>
              </a:pathLst>
            </a:custGeom>
            <a:ln w="13949">
              <a:solidFill>
                <a:srgbClr val="AE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44867" y="3424427"/>
              <a:ext cx="2612390" cy="927100"/>
            </a:xfrm>
            <a:custGeom>
              <a:avLst/>
              <a:gdLst/>
              <a:ahLst/>
              <a:cxnLst/>
              <a:rect l="l" t="t" r="r" b="b"/>
              <a:pathLst>
                <a:path w="2612390" h="927100">
                  <a:moveTo>
                    <a:pt x="2148839" y="0"/>
                  </a:moveTo>
                  <a:lnTo>
                    <a:pt x="2148839" y="231648"/>
                  </a:lnTo>
                  <a:lnTo>
                    <a:pt x="0" y="231648"/>
                  </a:lnTo>
                  <a:lnTo>
                    <a:pt x="0" y="694944"/>
                  </a:lnTo>
                  <a:lnTo>
                    <a:pt x="2148839" y="694944"/>
                  </a:lnTo>
                  <a:lnTo>
                    <a:pt x="2148839" y="926592"/>
                  </a:lnTo>
                  <a:lnTo>
                    <a:pt x="2612135" y="463296"/>
                  </a:lnTo>
                  <a:lnTo>
                    <a:pt x="2148839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44867" y="3424427"/>
              <a:ext cx="2612390" cy="927100"/>
            </a:xfrm>
            <a:custGeom>
              <a:avLst/>
              <a:gdLst/>
              <a:ahLst/>
              <a:cxnLst/>
              <a:rect l="l" t="t" r="r" b="b"/>
              <a:pathLst>
                <a:path w="2612390" h="927100">
                  <a:moveTo>
                    <a:pt x="0" y="231648"/>
                  </a:moveTo>
                  <a:lnTo>
                    <a:pt x="2148839" y="231648"/>
                  </a:lnTo>
                  <a:lnTo>
                    <a:pt x="2148839" y="0"/>
                  </a:lnTo>
                  <a:lnTo>
                    <a:pt x="2612135" y="463296"/>
                  </a:lnTo>
                  <a:lnTo>
                    <a:pt x="2148839" y="926592"/>
                  </a:lnTo>
                  <a:lnTo>
                    <a:pt x="2148839" y="694944"/>
                  </a:lnTo>
                  <a:lnTo>
                    <a:pt x="0" y="694944"/>
                  </a:lnTo>
                  <a:lnTo>
                    <a:pt x="0" y="231648"/>
                  </a:lnTo>
                  <a:close/>
                </a:path>
              </a:pathLst>
            </a:custGeom>
            <a:ln w="13949">
              <a:solidFill>
                <a:srgbClr val="AE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101846" y="319481"/>
            <a:ext cx="360680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5" dirty="0">
                <a:solidFill>
                  <a:srgbClr val="FF6600"/>
                </a:solidFill>
                <a:latin typeface="Times New Roman"/>
                <a:cs typeface="Times New Roman"/>
              </a:rPr>
              <a:t>FIFO</a:t>
            </a:r>
            <a:r>
              <a:rPr sz="4400" b="0" spc="-90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4400" b="0" spc="-5" dirty="0">
                <a:solidFill>
                  <a:srgbClr val="FF6600"/>
                </a:solidFill>
                <a:latin typeface="Times New Roman"/>
                <a:cs typeface="Times New Roman"/>
              </a:rPr>
              <a:t>PIN-OUT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49265" y="6255511"/>
            <a:ext cx="553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55" dirty="0">
                <a:latin typeface="Cambria"/>
                <a:cs typeface="Cambria"/>
              </a:rPr>
              <a:t>C</a:t>
            </a:r>
            <a:r>
              <a:rPr sz="1800" b="1" spc="265" dirty="0">
                <a:latin typeface="Cambria"/>
                <a:cs typeface="Cambria"/>
              </a:rPr>
              <a:t>LK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93341" y="3266643"/>
            <a:ext cx="2299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35" dirty="0">
                <a:solidFill>
                  <a:srgbClr val="FF0000"/>
                </a:solidFill>
                <a:latin typeface="Cambria"/>
                <a:cs typeface="Cambria"/>
              </a:rPr>
              <a:t>WD</a:t>
            </a:r>
            <a:r>
              <a:rPr sz="1800" b="1" spc="6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50" dirty="0">
                <a:solidFill>
                  <a:srgbClr val="FF0000"/>
                </a:solidFill>
                <a:latin typeface="Cambria"/>
                <a:cs typeface="Cambria"/>
              </a:rPr>
              <a:t>(WRITE</a:t>
            </a:r>
            <a:r>
              <a:rPr sz="1800" b="1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40" dirty="0">
                <a:solidFill>
                  <a:srgbClr val="FF0000"/>
                </a:solidFill>
                <a:latin typeface="Cambria"/>
                <a:cs typeface="Cambria"/>
              </a:rPr>
              <a:t>DATA)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71435" y="3142615"/>
            <a:ext cx="2132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50" dirty="0">
                <a:solidFill>
                  <a:srgbClr val="006FC0"/>
                </a:solidFill>
                <a:latin typeface="Cambria"/>
                <a:cs typeface="Cambria"/>
              </a:rPr>
              <a:t>RD</a:t>
            </a:r>
            <a:r>
              <a:rPr sz="1800" b="1" spc="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95" dirty="0">
                <a:solidFill>
                  <a:srgbClr val="006FC0"/>
                </a:solidFill>
                <a:latin typeface="Cambria"/>
                <a:cs typeface="Cambria"/>
              </a:rPr>
              <a:t>(READ</a:t>
            </a:r>
            <a:r>
              <a:rPr sz="1800" b="1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40" dirty="0">
                <a:solidFill>
                  <a:srgbClr val="006FC0"/>
                </a:solidFill>
                <a:latin typeface="Cambria"/>
                <a:cs typeface="Cambria"/>
              </a:rPr>
              <a:t>DATA)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87188" y="3597655"/>
            <a:ext cx="9931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465" dirty="0">
                <a:solidFill>
                  <a:srgbClr val="FF6600"/>
                </a:solidFill>
                <a:latin typeface="Cambria"/>
                <a:cs typeface="Cambria"/>
              </a:rPr>
              <a:t>F</a:t>
            </a:r>
            <a:r>
              <a:rPr sz="2800" b="1" spc="290" dirty="0">
                <a:solidFill>
                  <a:srgbClr val="FF6600"/>
                </a:solidFill>
                <a:latin typeface="Cambria"/>
                <a:cs typeface="Cambria"/>
              </a:rPr>
              <a:t>I</a:t>
            </a:r>
            <a:r>
              <a:rPr sz="2800" b="1" spc="445" dirty="0">
                <a:solidFill>
                  <a:srgbClr val="FF6600"/>
                </a:solidFill>
                <a:latin typeface="Cambria"/>
                <a:cs typeface="Cambria"/>
              </a:rPr>
              <a:t>F</a:t>
            </a:r>
            <a:r>
              <a:rPr sz="2800" b="1" spc="390" dirty="0">
                <a:solidFill>
                  <a:srgbClr val="FF6600"/>
                </a:solidFill>
                <a:latin typeface="Cambria"/>
                <a:cs typeface="Cambria"/>
              </a:rPr>
              <a:t>O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5122" y="1549146"/>
            <a:ext cx="4020820" cy="58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295" algn="ctr">
              <a:lnSpc>
                <a:spcPct val="100000"/>
              </a:lnSpc>
              <a:spcBef>
                <a:spcPts val="100"/>
              </a:spcBef>
            </a:pPr>
            <a:r>
              <a:rPr sz="1800" b="1" spc="210" dirty="0">
                <a:solidFill>
                  <a:srgbClr val="FF0000"/>
                </a:solidFill>
                <a:latin typeface="Cambria"/>
                <a:cs typeface="Cambria"/>
              </a:rPr>
              <a:t>WEN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800" b="1" spc="85" dirty="0">
                <a:solidFill>
                  <a:srgbClr val="FF0000"/>
                </a:solidFill>
                <a:latin typeface="Cambria"/>
                <a:cs typeface="Cambria"/>
              </a:rPr>
              <a:t>Write</a:t>
            </a:r>
            <a:r>
              <a:rPr sz="1800" b="1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40" dirty="0">
                <a:solidFill>
                  <a:srgbClr val="FF0000"/>
                </a:solidFill>
                <a:latin typeface="Cambria"/>
                <a:cs typeface="Cambria"/>
              </a:rPr>
              <a:t>Enable</a:t>
            </a:r>
            <a:r>
              <a:rPr sz="1800" b="1" spc="1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70" dirty="0">
                <a:solidFill>
                  <a:srgbClr val="FF0000"/>
                </a:solidFill>
                <a:latin typeface="Cambria"/>
                <a:cs typeface="Cambria"/>
              </a:rPr>
              <a:t>(from</a:t>
            </a:r>
            <a:r>
              <a:rPr sz="1800" b="1" spc="1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800" b="1" spc="1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Producer)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25131" y="1549146"/>
            <a:ext cx="4069715" cy="572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6595" algn="ctr">
              <a:lnSpc>
                <a:spcPts val="2150"/>
              </a:lnSpc>
              <a:spcBef>
                <a:spcPts val="100"/>
              </a:spcBef>
            </a:pPr>
            <a:r>
              <a:rPr sz="1800" b="1" spc="290" dirty="0">
                <a:solidFill>
                  <a:srgbClr val="006FC0"/>
                </a:solidFill>
                <a:latin typeface="Cambria"/>
                <a:cs typeface="Cambria"/>
              </a:rPr>
              <a:t>REN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150"/>
              </a:lnSpc>
            </a:pPr>
            <a:r>
              <a:rPr sz="1800" b="1" spc="150" dirty="0">
                <a:solidFill>
                  <a:srgbClr val="006FC0"/>
                </a:solidFill>
                <a:latin typeface="Cambria"/>
                <a:cs typeface="Cambria"/>
              </a:rPr>
              <a:t>Read</a:t>
            </a:r>
            <a:r>
              <a:rPr sz="1800" b="1" spc="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40" dirty="0">
                <a:solidFill>
                  <a:srgbClr val="006FC0"/>
                </a:solidFill>
                <a:latin typeface="Cambria"/>
                <a:cs typeface="Cambria"/>
              </a:rPr>
              <a:t>Enable</a:t>
            </a:r>
            <a:r>
              <a:rPr sz="1800" b="1" spc="1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70" dirty="0">
                <a:solidFill>
                  <a:srgbClr val="006FC0"/>
                </a:solidFill>
                <a:latin typeface="Cambria"/>
                <a:cs typeface="Cambria"/>
              </a:rPr>
              <a:t>(from</a:t>
            </a:r>
            <a:r>
              <a:rPr sz="1800" b="1" spc="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800" b="1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14" dirty="0">
                <a:solidFill>
                  <a:srgbClr val="006FC0"/>
                </a:solidFill>
                <a:latin typeface="Cambria"/>
                <a:cs typeface="Cambria"/>
              </a:rPr>
              <a:t>Consumer)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4992" y="2344877"/>
            <a:ext cx="3942079" cy="523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algn="ctr">
              <a:lnSpc>
                <a:spcPts val="1960"/>
              </a:lnSpc>
              <a:spcBef>
                <a:spcPts val="100"/>
              </a:spcBef>
            </a:pPr>
            <a:r>
              <a:rPr sz="1800" b="1" spc="290" dirty="0">
                <a:solidFill>
                  <a:srgbClr val="FF0000"/>
                </a:solidFill>
                <a:latin typeface="Cambria"/>
                <a:cs typeface="Cambria"/>
              </a:rPr>
              <a:t>FULL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1960"/>
              </a:lnSpc>
            </a:pPr>
            <a:r>
              <a:rPr sz="1800" b="1" spc="145" dirty="0">
                <a:solidFill>
                  <a:srgbClr val="FF0000"/>
                </a:solidFill>
                <a:latin typeface="Cambria"/>
                <a:cs typeface="Cambria"/>
              </a:rPr>
              <a:t>Full</a:t>
            </a:r>
            <a:r>
              <a:rPr sz="1800" b="1" spc="1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status</a:t>
            </a:r>
            <a:r>
              <a:rPr sz="1800" b="1" spc="105" dirty="0">
                <a:solidFill>
                  <a:srgbClr val="FF0000"/>
                </a:solidFill>
                <a:latin typeface="Cambria"/>
                <a:cs typeface="Cambria"/>
              </a:rPr>
              <a:t> info</a:t>
            </a:r>
            <a:r>
              <a:rPr sz="1800" b="1" spc="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45" dirty="0">
                <a:solidFill>
                  <a:srgbClr val="FF0000"/>
                </a:solidFill>
                <a:latin typeface="Cambria"/>
                <a:cs typeface="Cambria"/>
              </a:rPr>
              <a:t>(to</a:t>
            </a:r>
            <a:r>
              <a:rPr sz="1800" b="1" spc="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800" b="1" spc="1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Producer)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25131" y="2344877"/>
            <a:ext cx="3799204" cy="560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ts val="2105"/>
              </a:lnSpc>
              <a:spcBef>
                <a:spcPts val="100"/>
              </a:spcBef>
            </a:pPr>
            <a:r>
              <a:rPr sz="1800" b="1" spc="240" dirty="0">
                <a:solidFill>
                  <a:srgbClr val="006FC0"/>
                </a:solidFill>
                <a:latin typeface="Cambria"/>
                <a:cs typeface="Cambria"/>
              </a:rPr>
              <a:t>EMPTY</a:t>
            </a:r>
            <a:endParaRPr sz="1800">
              <a:latin typeface="Cambria"/>
              <a:cs typeface="Cambria"/>
            </a:endParaRPr>
          </a:p>
          <a:p>
            <a:pPr algn="ctr">
              <a:lnSpc>
                <a:spcPts val="2105"/>
              </a:lnSpc>
            </a:pPr>
            <a:r>
              <a:rPr sz="1800" b="1" spc="165" dirty="0">
                <a:solidFill>
                  <a:srgbClr val="006FC0"/>
                </a:solidFill>
                <a:latin typeface="Cambria"/>
                <a:cs typeface="Cambria"/>
              </a:rPr>
              <a:t>Empty</a:t>
            </a:r>
            <a:r>
              <a:rPr sz="1800" b="1" spc="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006FC0"/>
                </a:solidFill>
                <a:latin typeface="Cambria"/>
                <a:cs typeface="Cambria"/>
              </a:rPr>
              <a:t>status</a:t>
            </a:r>
            <a:r>
              <a:rPr sz="1800" b="1" spc="8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45" dirty="0">
                <a:solidFill>
                  <a:srgbClr val="006FC0"/>
                </a:solidFill>
                <a:latin typeface="Cambria"/>
                <a:cs typeface="Cambria"/>
              </a:rPr>
              <a:t>(to</a:t>
            </a:r>
            <a:r>
              <a:rPr sz="1800" b="1" spc="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800" b="1" spc="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14" dirty="0">
                <a:solidFill>
                  <a:srgbClr val="006FC0"/>
                </a:solidFill>
                <a:latin typeface="Cambria"/>
                <a:cs typeface="Cambria"/>
              </a:rPr>
              <a:t>Consumer)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9506" y="5143886"/>
            <a:ext cx="3799204" cy="1042669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875"/>
              </a:spcBef>
            </a:pPr>
            <a:r>
              <a:rPr sz="1800" b="1" spc="250" dirty="0">
                <a:solidFill>
                  <a:srgbClr val="FF0000"/>
                </a:solidFill>
                <a:latin typeface="Cambria"/>
                <a:cs typeface="Cambria"/>
              </a:rPr>
              <a:t>AF</a:t>
            </a:r>
            <a:r>
              <a:rPr sz="1800" b="1" spc="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90" dirty="0">
                <a:solidFill>
                  <a:srgbClr val="FF0000"/>
                </a:solidFill>
                <a:latin typeface="Cambria"/>
                <a:cs typeface="Cambria"/>
              </a:rPr>
              <a:t>(ALMOST</a:t>
            </a:r>
            <a:r>
              <a:rPr sz="1800" b="1" spc="1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225" dirty="0">
                <a:solidFill>
                  <a:srgbClr val="FF0000"/>
                </a:solidFill>
                <a:latin typeface="Cambria"/>
                <a:cs typeface="Cambria"/>
              </a:rPr>
              <a:t>FULL)</a:t>
            </a:r>
            <a:endParaRPr sz="1800">
              <a:latin typeface="Cambria"/>
              <a:cs typeface="Cambria"/>
            </a:endParaRPr>
          </a:p>
          <a:p>
            <a:pPr marR="5080" algn="r">
              <a:lnSpc>
                <a:spcPts val="2150"/>
              </a:lnSpc>
              <a:spcBef>
                <a:spcPts val="775"/>
              </a:spcBef>
            </a:pPr>
            <a:r>
              <a:rPr sz="1800" b="1" spc="250" dirty="0">
                <a:solidFill>
                  <a:srgbClr val="FF0000"/>
                </a:solidFill>
                <a:latin typeface="Cambria"/>
                <a:cs typeface="Cambria"/>
              </a:rPr>
              <a:t>AF</a:t>
            </a:r>
            <a:r>
              <a:rPr sz="1800" b="1" spc="1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status </a:t>
            </a:r>
            <a:r>
              <a:rPr sz="1800" b="1" spc="105" dirty="0">
                <a:solidFill>
                  <a:srgbClr val="FF0000"/>
                </a:solidFill>
                <a:latin typeface="Cambria"/>
                <a:cs typeface="Cambria"/>
              </a:rPr>
              <a:t>info</a:t>
            </a:r>
            <a:r>
              <a:rPr sz="1800" b="1" spc="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45" dirty="0">
                <a:solidFill>
                  <a:srgbClr val="FF0000"/>
                </a:solidFill>
                <a:latin typeface="Cambria"/>
                <a:cs typeface="Cambria"/>
              </a:rPr>
              <a:t>(to</a:t>
            </a:r>
            <a:r>
              <a:rPr sz="1800" b="1" spc="1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800" b="1" spc="1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Producer)</a:t>
            </a:r>
            <a:endParaRPr sz="1800">
              <a:latin typeface="Cambria"/>
              <a:cs typeface="Cambria"/>
            </a:endParaRPr>
          </a:p>
          <a:p>
            <a:pPr marR="5080" algn="r">
              <a:lnSpc>
                <a:spcPts val="2150"/>
              </a:lnSpc>
            </a:pPr>
            <a:r>
              <a:rPr sz="1800" b="1" spc="90" dirty="0">
                <a:solidFill>
                  <a:srgbClr val="FF0000"/>
                </a:solidFill>
                <a:latin typeface="Cambria"/>
                <a:cs typeface="Cambria"/>
              </a:rPr>
              <a:t>(Optional)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88200" y="5242382"/>
            <a:ext cx="389890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7615">
              <a:lnSpc>
                <a:spcPct val="100000"/>
              </a:lnSpc>
              <a:spcBef>
                <a:spcPts val="100"/>
              </a:spcBef>
            </a:pPr>
            <a:r>
              <a:rPr sz="1800" b="1" spc="260" dirty="0">
                <a:solidFill>
                  <a:srgbClr val="006FC0"/>
                </a:solidFill>
                <a:latin typeface="Cambria"/>
                <a:cs typeface="Cambria"/>
              </a:rPr>
              <a:t>AE</a:t>
            </a:r>
            <a:r>
              <a:rPr sz="1800" b="1" spc="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90" dirty="0">
                <a:solidFill>
                  <a:srgbClr val="006FC0"/>
                </a:solidFill>
                <a:latin typeface="Cambria"/>
                <a:cs typeface="Cambria"/>
              </a:rPr>
              <a:t>(ALMOST</a:t>
            </a:r>
            <a:r>
              <a:rPr sz="1800" b="1" spc="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90" dirty="0">
                <a:solidFill>
                  <a:srgbClr val="006FC0"/>
                </a:solidFill>
                <a:latin typeface="Cambria"/>
                <a:cs typeface="Cambria"/>
              </a:rPr>
              <a:t>EMPTY)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150"/>
              </a:lnSpc>
              <a:spcBef>
                <a:spcPts val="95"/>
              </a:spcBef>
            </a:pPr>
            <a:r>
              <a:rPr sz="1800" b="1" spc="254" dirty="0">
                <a:solidFill>
                  <a:srgbClr val="006FC0"/>
                </a:solidFill>
                <a:latin typeface="Cambria"/>
                <a:cs typeface="Cambria"/>
              </a:rPr>
              <a:t>AE</a:t>
            </a:r>
            <a:r>
              <a:rPr sz="1800" b="1" spc="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006FC0"/>
                </a:solidFill>
                <a:latin typeface="Cambria"/>
                <a:cs typeface="Cambria"/>
              </a:rPr>
              <a:t>status</a:t>
            </a:r>
            <a:r>
              <a:rPr sz="1800" b="1" spc="8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05" dirty="0">
                <a:solidFill>
                  <a:srgbClr val="006FC0"/>
                </a:solidFill>
                <a:latin typeface="Cambria"/>
                <a:cs typeface="Cambria"/>
              </a:rPr>
              <a:t>info</a:t>
            </a:r>
            <a:r>
              <a:rPr sz="1800" b="1" spc="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45" dirty="0">
                <a:solidFill>
                  <a:srgbClr val="006FC0"/>
                </a:solidFill>
                <a:latin typeface="Cambria"/>
                <a:cs typeface="Cambria"/>
              </a:rPr>
              <a:t>(to</a:t>
            </a:r>
            <a:r>
              <a:rPr sz="1800" b="1" spc="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1800" b="1" spc="114" dirty="0">
                <a:solidFill>
                  <a:srgbClr val="006FC0"/>
                </a:solidFill>
                <a:latin typeface="Cambria"/>
                <a:cs typeface="Cambria"/>
              </a:rPr>
              <a:t>Consumer)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150"/>
              </a:lnSpc>
            </a:pPr>
            <a:r>
              <a:rPr sz="1800" b="1" spc="90" dirty="0">
                <a:solidFill>
                  <a:srgbClr val="006FC0"/>
                </a:solidFill>
                <a:latin typeface="Cambria"/>
                <a:cs typeface="Cambria"/>
              </a:rPr>
              <a:t>(Optional)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18950" y="85090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27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5823"/>
            <a:ext cx="11378565" cy="256540"/>
          </a:xfrm>
          <a:custGeom>
            <a:avLst/>
            <a:gdLst/>
            <a:ahLst/>
            <a:cxn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81816" y="9144"/>
            <a:ext cx="710565" cy="335280"/>
          </a:xfrm>
          <a:custGeom>
            <a:avLst/>
            <a:gdLst/>
            <a:ahLst/>
            <a:cxnLst/>
            <a:rect l="l" t="t" r="r" b="b"/>
            <a:pathLst>
              <a:path w="710565" h="335280">
                <a:moveTo>
                  <a:pt x="0" y="167639"/>
                </a:moveTo>
                <a:lnTo>
                  <a:pt x="22218" y="109145"/>
                </a:lnTo>
                <a:lnTo>
                  <a:pt x="83521" y="59632"/>
                </a:lnTo>
                <a:lnTo>
                  <a:pt x="126320" y="39427"/>
                </a:lnTo>
                <a:lnTo>
                  <a:pt x="175880" y="22888"/>
                </a:lnTo>
                <a:lnTo>
                  <a:pt x="231198" y="10488"/>
                </a:lnTo>
                <a:lnTo>
                  <a:pt x="291270" y="2700"/>
                </a:lnTo>
                <a:lnTo>
                  <a:pt x="355091" y="0"/>
                </a:lnTo>
                <a:lnTo>
                  <a:pt x="418913" y="2700"/>
                </a:lnTo>
                <a:lnTo>
                  <a:pt x="478985" y="10488"/>
                </a:lnTo>
                <a:lnTo>
                  <a:pt x="534303" y="22888"/>
                </a:lnTo>
                <a:lnTo>
                  <a:pt x="583863" y="39427"/>
                </a:lnTo>
                <a:lnTo>
                  <a:pt x="626662" y="59632"/>
                </a:lnTo>
                <a:lnTo>
                  <a:pt x="661698" y="83029"/>
                </a:lnTo>
                <a:lnTo>
                  <a:pt x="704462" y="137507"/>
                </a:lnTo>
                <a:lnTo>
                  <a:pt x="710183" y="167639"/>
                </a:lnTo>
                <a:lnTo>
                  <a:pt x="704462" y="197772"/>
                </a:lnTo>
                <a:lnTo>
                  <a:pt x="661698" y="252250"/>
                </a:lnTo>
                <a:lnTo>
                  <a:pt x="626662" y="275647"/>
                </a:lnTo>
                <a:lnTo>
                  <a:pt x="583863" y="295852"/>
                </a:lnTo>
                <a:lnTo>
                  <a:pt x="534303" y="312391"/>
                </a:lnTo>
                <a:lnTo>
                  <a:pt x="478985" y="324791"/>
                </a:lnTo>
                <a:lnTo>
                  <a:pt x="418913" y="332579"/>
                </a:lnTo>
                <a:lnTo>
                  <a:pt x="355091" y="335279"/>
                </a:lnTo>
                <a:lnTo>
                  <a:pt x="291270" y="332579"/>
                </a:lnTo>
                <a:lnTo>
                  <a:pt x="231198" y="324791"/>
                </a:lnTo>
                <a:lnTo>
                  <a:pt x="175880" y="312391"/>
                </a:lnTo>
                <a:lnTo>
                  <a:pt x="126320" y="295852"/>
                </a:lnTo>
                <a:lnTo>
                  <a:pt x="83521" y="275647"/>
                </a:lnTo>
                <a:lnTo>
                  <a:pt x="48485" y="252250"/>
                </a:lnTo>
                <a:lnTo>
                  <a:pt x="5721" y="197772"/>
                </a:lnTo>
                <a:lnTo>
                  <a:pt x="0" y="1676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802892" y="1453641"/>
            <a:ext cx="7754365" cy="4794759"/>
            <a:chOff x="1802892" y="1453641"/>
            <a:chExt cx="7754365" cy="4794759"/>
          </a:xfrm>
        </p:grpSpPr>
        <p:sp>
          <p:nvSpPr>
            <p:cNvPr id="6" name="object 6"/>
            <p:cNvSpPr/>
            <p:nvPr/>
          </p:nvSpPr>
          <p:spPr>
            <a:xfrm>
              <a:off x="4425950" y="1453641"/>
              <a:ext cx="2533650" cy="4344035"/>
            </a:xfrm>
            <a:custGeom>
              <a:avLst/>
              <a:gdLst/>
              <a:ahLst/>
              <a:cxnLst/>
              <a:rect l="l" t="t" r="r" b="b"/>
              <a:pathLst>
                <a:path w="2533650" h="4344035">
                  <a:moveTo>
                    <a:pt x="6350" y="0"/>
                  </a:moveTo>
                  <a:lnTo>
                    <a:pt x="6350" y="4343908"/>
                  </a:lnTo>
                </a:path>
                <a:path w="2533650" h="4344035">
                  <a:moveTo>
                    <a:pt x="2527300" y="0"/>
                  </a:moveTo>
                  <a:lnTo>
                    <a:pt x="2527300" y="4343908"/>
                  </a:lnTo>
                </a:path>
                <a:path w="2533650" h="4344035">
                  <a:moveTo>
                    <a:pt x="0" y="6350"/>
                  </a:moveTo>
                  <a:lnTo>
                    <a:pt x="2533650" y="6350"/>
                  </a:lnTo>
                </a:path>
                <a:path w="2533650" h="4344035">
                  <a:moveTo>
                    <a:pt x="0" y="4337558"/>
                  </a:moveTo>
                  <a:lnTo>
                    <a:pt x="2533650" y="433755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25140" y="1616201"/>
              <a:ext cx="1408430" cy="190500"/>
            </a:xfrm>
            <a:custGeom>
              <a:avLst/>
              <a:gdLst/>
              <a:ahLst/>
              <a:cxnLst/>
              <a:rect l="l" t="t" r="r" b="b"/>
              <a:pathLst>
                <a:path w="1408429" h="190500">
                  <a:moveTo>
                    <a:pt x="1217802" y="0"/>
                  </a:moveTo>
                  <a:lnTo>
                    <a:pt x="1217802" y="190500"/>
                  </a:lnTo>
                  <a:lnTo>
                    <a:pt x="1370202" y="114300"/>
                  </a:lnTo>
                  <a:lnTo>
                    <a:pt x="1236852" y="114300"/>
                  </a:lnTo>
                  <a:lnTo>
                    <a:pt x="1236852" y="76200"/>
                  </a:lnTo>
                  <a:lnTo>
                    <a:pt x="1370202" y="76200"/>
                  </a:lnTo>
                  <a:lnTo>
                    <a:pt x="1217802" y="0"/>
                  </a:lnTo>
                  <a:close/>
                </a:path>
                <a:path w="1408429" h="190500">
                  <a:moveTo>
                    <a:pt x="1217802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1217802" y="114300"/>
                  </a:lnTo>
                  <a:lnTo>
                    <a:pt x="1217802" y="76200"/>
                  </a:lnTo>
                  <a:close/>
                </a:path>
                <a:path w="1408429" h="190500">
                  <a:moveTo>
                    <a:pt x="1370202" y="76200"/>
                  </a:moveTo>
                  <a:lnTo>
                    <a:pt x="1236852" y="76200"/>
                  </a:lnTo>
                  <a:lnTo>
                    <a:pt x="1236852" y="114300"/>
                  </a:lnTo>
                  <a:lnTo>
                    <a:pt x="1370202" y="114300"/>
                  </a:lnTo>
                  <a:lnTo>
                    <a:pt x="1408302" y="95250"/>
                  </a:lnTo>
                  <a:lnTo>
                    <a:pt x="1370202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54011" y="1616201"/>
              <a:ext cx="1386205" cy="190500"/>
            </a:xfrm>
            <a:custGeom>
              <a:avLst/>
              <a:gdLst/>
              <a:ahLst/>
              <a:cxnLst/>
              <a:rect l="l" t="t" r="r" b="b"/>
              <a:pathLst>
                <a:path w="1386204" h="190500">
                  <a:moveTo>
                    <a:pt x="190500" y="0"/>
                  </a:moveTo>
                  <a:lnTo>
                    <a:pt x="0" y="95250"/>
                  </a:lnTo>
                  <a:lnTo>
                    <a:pt x="190500" y="190500"/>
                  </a:lnTo>
                  <a:lnTo>
                    <a:pt x="190500" y="114300"/>
                  </a:lnTo>
                  <a:lnTo>
                    <a:pt x="171450" y="114300"/>
                  </a:lnTo>
                  <a:lnTo>
                    <a:pt x="171450" y="76200"/>
                  </a:lnTo>
                  <a:lnTo>
                    <a:pt x="190500" y="76200"/>
                  </a:lnTo>
                  <a:lnTo>
                    <a:pt x="190500" y="0"/>
                  </a:lnTo>
                  <a:close/>
                </a:path>
                <a:path w="1386204" h="190500">
                  <a:moveTo>
                    <a:pt x="190500" y="76200"/>
                  </a:moveTo>
                  <a:lnTo>
                    <a:pt x="171450" y="76200"/>
                  </a:lnTo>
                  <a:lnTo>
                    <a:pt x="171450" y="114300"/>
                  </a:lnTo>
                  <a:lnTo>
                    <a:pt x="190500" y="114300"/>
                  </a:lnTo>
                  <a:lnTo>
                    <a:pt x="190500" y="76200"/>
                  </a:lnTo>
                  <a:close/>
                </a:path>
                <a:path w="1386204" h="190500">
                  <a:moveTo>
                    <a:pt x="1385824" y="76200"/>
                  </a:moveTo>
                  <a:lnTo>
                    <a:pt x="190500" y="76200"/>
                  </a:lnTo>
                  <a:lnTo>
                    <a:pt x="190500" y="114300"/>
                  </a:lnTo>
                  <a:lnTo>
                    <a:pt x="1385824" y="114300"/>
                  </a:lnTo>
                  <a:lnTo>
                    <a:pt x="1385824" y="762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82468" y="2408681"/>
              <a:ext cx="1452880" cy="190500"/>
            </a:xfrm>
            <a:custGeom>
              <a:avLst/>
              <a:gdLst/>
              <a:ahLst/>
              <a:cxnLst/>
              <a:rect l="l" t="t" r="r" b="b"/>
              <a:pathLst>
                <a:path w="1452879" h="190500">
                  <a:moveTo>
                    <a:pt x="190500" y="0"/>
                  </a:moveTo>
                  <a:lnTo>
                    <a:pt x="0" y="95250"/>
                  </a:lnTo>
                  <a:lnTo>
                    <a:pt x="190500" y="190500"/>
                  </a:lnTo>
                  <a:lnTo>
                    <a:pt x="190500" y="114300"/>
                  </a:lnTo>
                  <a:lnTo>
                    <a:pt x="171450" y="114300"/>
                  </a:lnTo>
                  <a:lnTo>
                    <a:pt x="171450" y="76200"/>
                  </a:lnTo>
                  <a:lnTo>
                    <a:pt x="190500" y="76200"/>
                  </a:lnTo>
                  <a:lnTo>
                    <a:pt x="190500" y="0"/>
                  </a:lnTo>
                  <a:close/>
                </a:path>
                <a:path w="1452879" h="190500">
                  <a:moveTo>
                    <a:pt x="190500" y="76200"/>
                  </a:moveTo>
                  <a:lnTo>
                    <a:pt x="171450" y="76200"/>
                  </a:lnTo>
                  <a:lnTo>
                    <a:pt x="171450" y="114300"/>
                  </a:lnTo>
                  <a:lnTo>
                    <a:pt x="190500" y="114300"/>
                  </a:lnTo>
                  <a:lnTo>
                    <a:pt x="190500" y="76200"/>
                  </a:lnTo>
                  <a:close/>
                </a:path>
                <a:path w="1452879" h="190500">
                  <a:moveTo>
                    <a:pt x="1452371" y="76200"/>
                  </a:moveTo>
                  <a:lnTo>
                    <a:pt x="190500" y="76200"/>
                  </a:lnTo>
                  <a:lnTo>
                    <a:pt x="190500" y="114300"/>
                  </a:lnTo>
                  <a:lnTo>
                    <a:pt x="1452371" y="114300"/>
                  </a:lnTo>
                  <a:lnTo>
                    <a:pt x="1452371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54011" y="2408681"/>
              <a:ext cx="1457325" cy="190500"/>
            </a:xfrm>
            <a:custGeom>
              <a:avLst/>
              <a:gdLst/>
              <a:ahLst/>
              <a:cxnLst/>
              <a:rect l="l" t="t" r="r" b="b"/>
              <a:pathLst>
                <a:path w="1457325" h="190500">
                  <a:moveTo>
                    <a:pt x="1266825" y="0"/>
                  </a:moveTo>
                  <a:lnTo>
                    <a:pt x="1266825" y="190500"/>
                  </a:lnTo>
                  <a:lnTo>
                    <a:pt x="1419225" y="114300"/>
                  </a:lnTo>
                  <a:lnTo>
                    <a:pt x="1285875" y="114300"/>
                  </a:lnTo>
                  <a:lnTo>
                    <a:pt x="1285875" y="76200"/>
                  </a:lnTo>
                  <a:lnTo>
                    <a:pt x="1419225" y="76200"/>
                  </a:lnTo>
                  <a:lnTo>
                    <a:pt x="1266825" y="0"/>
                  </a:lnTo>
                  <a:close/>
                </a:path>
                <a:path w="1457325" h="190500">
                  <a:moveTo>
                    <a:pt x="1266825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1266825" y="114300"/>
                  </a:lnTo>
                  <a:lnTo>
                    <a:pt x="1266825" y="76200"/>
                  </a:lnTo>
                  <a:close/>
                </a:path>
                <a:path w="1457325" h="190500">
                  <a:moveTo>
                    <a:pt x="1419225" y="76200"/>
                  </a:moveTo>
                  <a:lnTo>
                    <a:pt x="1285875" y="76200"/>
                  </a:lnTo>
                  <a:lnTo>
                    <a:pt x="1285875" y="114300"/>
                  </a:lnTo>
                  <a:lnTo>
                    <a:pt x="1419225" y="114300"/>
                  </a:lnTo>
                  <a:lnTo>
                    <a:pt x="1457325" y="95250"/>
                  </a:lnTo>
                  <a:lnTo>
                    <a:pt x="1419225" y="762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73324" y="5304282"/>
              <a:ext cx="1452880" cy="190500"/>
            </a:xfrm>
            <a:custGeom>
              <a:avLst/>
              <a:gdLst/>
              <a:ahLst/>
              <a:cxnLst/>
              <a:rect l="l" t="t" r="r" b="b"/>
              <a:pathLst>
                <a:path w="1452879" h="190500">
                  <a:moveTo>
                    <a:pt x="190500" y="0"/>
                  </a:moveTo>
                  <a:lnTo>
                    <a:pt x="0" y="95250"/>
                  </a:lnTo>
                  <a:lnTo>
                    <a:pt x="190500" y="190500"/>
                  </a:lnTo>
                  <a:lnTo>
                    <a:pt x="190500" y="114300"/>
                  </a:lnTo>
                  <a:lnTo>
                    <a:pt x="171450" y="114300"/>
                  </a:lnTo>
                  <a:lnTo>
                    <a:pt x="171450" y="76200"/>
                  </a:lnTo>
                  <a:lnTo>
                    <a:pt x="190500" y="76200"/>
                  </a:lnTo>
                  <a:lnTo>
                    <a:pt x="190500" y="0"/>
                  </a:lnTo>
                  <a:close/>
                </a:path>
                <a:path w="1452879" h="190500">
                  <a:moveTo>
                    <a:pt x="190500" y="76200"/>
                  </a:moveTo>
                  <a:lnTo>
                    <a:pt x="171450" y="76200"/>
                  </a:lnTo>
                  <a:lnTo>
                    <a:pt x="171450" y="114300"/>
                  </a:lnTo>
                  <a:lnTo>
                    <a:pt x="190500" y="114300"/>
                  </a:lnTo>
                  <a:lnTo>
                    <a:pt x="190500" y="76200"/>
                  </a:lnTo>
                  <a:close/>
                </a:path>
                <a:path w="1452879" h="190500">
                  <a:moveTo>
                    <a:pt x="1452372" y="76200"/>
                  </a:moveTo>
                  <a:lnTo>
                    <a:pt x="190500" y="76200"/>
                  </a:lnTo>
                  <a:lnTo>
                    <a:pt x="190500" y="114300"/>
                  </a:lnTo>
                  <a:lnTo>
                    <a:pt x="1452372" y="114300"/>
                  </a:lnTo>
                  <a:lnTo>
                    <a:pt x="1452372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44867" y="5304282"/>
              <a:ext cx="1457325" cy="190500"/>
            </a:xfrm>
            <a:custGeom>
              <a:avLst/>
              <a:gdLst/>
              <a:ahLst/>
              <a:cxnLst/>
              <a:rect l="l" t="t" r="r" b="b"/>
              <a:pathLst>
                <a:path w="1457325" h="190500">
                  <a:moveTo>
                    <a:pt x="1266825" y="0"/>
                  </a:moveTo>
                  <a:lnTo>
                    <a:pt x="1266825" y="190500"/>
                  </a:lnTo>
                  <a:lnTo>
                    <a:pt x="1419225" y="114300"/>
                  </a:lnTo>
                  <a:lnTo>
                    <a:pt x="1285875" y="114300"/>
                  </a:lnTo>
                  <a:lnTo>
                    <a:pt x="1285875" y="76200"/>
                  </a:lnTo>
                  <a:lnTo>
                    <a:pt x="1419225" y="76200"/>
                  </a:lnTo>
                  <a:lnTo>
                    <a:pt x="1266825" y="0"/>
                  </a:lnTo>
                  <a:close/>
                </a:path>
                <a:path w="1457325" h="190500">
                  <a:moveTo>
                    <a:pt x="1266825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1266825" y="114300"/>
                  </a:lnTo>
                  <a:lnTo>
                    <a:pt x="1266825" y="76200"/>
                  </a:lnTo>
                  <a:close/>
                </a:path>
                <a:path w="1457325" h="190500">
                  <a:moveTo>
                    <a:pt x="1419225" y="76200"/>
                  </a:moveTo>
                  <a:lnTo>
                    <a:pt x="1285875" y="76200"/>
                  </a:lnTo>
                  <a:lnTo>
                    <a:pt x="1285875" y="114300"/>
                  </a:lnTo>
                  <a:lnTo>
                    <a:pt x="1419225" y="114300"/>
                  </a:lnTo>
                  <a:lnTo>
                    <a:pt x="1457325" y="95250"/>
                  </a:lnTo>
                  <a:lnTo>
                    <a:pt x="1419225" y="762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86500" y="5676900"/>
              <a:ext cx="190500" cy="571500"/>
            </a:xfrm>
            <a:custGeom>
              <a:avLst/>
              <a:gdLst/>
              <a:ahLst/>
              <a:cxnLst/>
              <a:rect l="l" t="t" r="r" b="b"/>
              <a:pathLst>
                <a:path w="190500" h="571500">
                  <a:moveTo>
                    <a:pt x="114300" y="171450"/>
                  </a:moveTo>
                  <a:lnTo>
                    <a:pt x="76200" y="171450"/>
                  </a:lnTo>
                  <a:lnTo>
                    <a:pt x="76200" y="571500"/>
                  </a:lnTo>
                  <a:lnTo>
                    <a:pt x="114300" y="571500"/>
                  </a:lnTo>
                  <a:lnTo>
                    <a:pt x="114300" y="171450"/>
                  </a:lnTo>
                  <a:close/>
                </a:path>
                <a:path w="190500" h="571500">
                  <a:moveTo>
                    <a:pt x="95250" y="0"/>
                  </a:moveTo>
                  <a:lnTo>
                    <a:pt x="0" y="190500"/>
                  </a:lnTo>
                  <a:lnTo>
                    <a:pt x="76200" y="190500"/>
                  </a:lnTo>
                  <a:lnTo>
                    <a:pt x="76200" y="171450"/>
                  </a:lnTo>
                  <a:lnTo>
                    <a:pt x="180975" y="171450"/>
                  </a:lnTo>
                  <a:lnTo>
                    <a:pt x="95250" y="0"/>
                  </a:lnTo>
                  <a:close/>
                </a:path>
                <a:path w="190500" h="571500">
                  <a:moveTo>
                    <a:pt x="180975" y="171450"/>
                  </a:moveTo>
                  <a:lnTo>
                    <a:pt x="114300" y="171450"/>
                  </a:lnTo>
                  <a:lnTo>
                    <a:pt x="114300" y="190500"/>
                  </a:lnTo>
                  <a:lnTo>
                    <a:pt x="190500" y="190500"/>
                  </a:lnTo>
                  <a:lnTo>
                    <a:pt x="180975" y="1714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02892" y="3430524"/>
              <a:ext cx="2609215" cy="807720"/>
            </a:xfrm>
            <a:custGeom>
              <a:avLst/>
              <a:gdLst/>
              <a:ahLst/>
              <a:cxnLst/>
              <a:rect l="l" t="t" r="r" b="b"/>
              <a:pathLst>
                <a:path w="2609215" h="807720">
                  <a:moveTo>
                    <a:pt x="2205228" y="0"/>
                  </a:moveTo>
                  <a:lnTo>
                    <a:pt x="2205228" y="201930"/>
                  </a:lnTo>
                  <a:lnTo>
                    <a:pt x="0" y="201930"/>
                  </a:lnTo>
                  <a:lnTo>
                    <a:pt x="0" y="605789"/>
                  </a:lnTo>
                  <a:lnTo>
                    <a:pt x="2205228" y="605789"/>
                  </a:lnTo>
                  <a:lnTo>
                    <a:pt x="2205228" y="807719"/>
                  </a:lnTo>
                  <a:lnTo>
                    <a:pt x="2609087" y="403859"/>
                  </a:lnTo>
                  <a:lnTo>
                    <a:pt x="220522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02892" y="3430524"/>
              <a:ext cx="2609215" cy="807720"/>
            </a:xfrm>
            <a:custGeom>
              <a:avLst/>
              <a:gdLst/>
              <a:ahLst/>
              <a:cxnLst/>
              <a:rect l="l" t="t" r="r" b="b"/>
              <a:pathLst>
                <a:path w="2609215" h="807720">
                  <a:moveTo>
                    <a:pt x="0" y="201930"/>
                  </a:moveTo>
                  <a:lnTo>
                    <a:pt x="2205228" y="201930"/>
                  </a:lnTo>
                  <a:lnTo>
                    <a:pt x="2205228" y="0"/>
                  </a:lnTo>
                  <a:lnTo>
                    <a:pt x="2609087" y="403859"/>
                  </a:lnTo>
                  <a:lnTo>
                    <a:pt x="2205228" y="807719"/>
                  </a:lnTo>
                  <a:lnTo>
                    <a:pt x="2205228" y="605789"/>
                  </a:lnTo>
                  <a:lnTo>
                    <a:pt x="0" y="605789"/>
                  </a:lnTo>
                  <a:lnTo>
                    <a:pt x="0" y="201930"/>
                  </a:lnTo>
                  <a:close/>
                </a:path>
              </a:pathLst>
            </a:custGeom>
            <a:ln w="13949">
              <a:solidFill>
                <a:srgbClr val="AE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44867" y="3424427"/>
              <a:ext cx="2612390" cy="927100"/>
            </a:xfrm>
            <a:custGeom>
              <a:avLst/>
              <a:gdLst/>
              <a:ahLst/>
              <a:cxnLst/>
              <a:rect l="l" t="t" r="r" b="b"/>
              <a:pathLst>
                <a:path w="2612390" h="927100">
                  <a:moveTo>
                    <a:pt x="2148839" y="0"/>
                  </a:moveTo>
                  <a:lnTo>
                    <a:pt x="2148839" y="231648"/>
                  </a:lnTo>
                  <a:lnTo>
                    <a:pt x="0" y="231648"/>
                  </a:lnTo>
                  <a:lnTo>
                    <a:pt x="0" y="694944"/>
                  </a:lnTo>
                  <a:lnTo>
                    <a:pt x="2148839" y="694944"/>
                  </a:lnTo>
                  <a:lnTo>
                    <a:pt x="2148839" y="926592"/>
                  </a:lnTo>
                  <a:lnTo>
                    <a:pt x="2612135" y="463296"/>
                  </a:lnTo>
                  <a:lnTo>
                    <a:pt x="2148839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44867" y="3424427"/>
              <a:ext cx="2612390" cy="927100"/>
            </a:xfrm>
            <a:custGeom>
              <a:avLst/>
              <a:gdLst/>
              <a:ahLst/>
              <a:cxnLst/>
              <a:rect l="l" t="t" r="r" b="b"/>
              <a:pathLst>
                <a:path w="2612390" h="927100">
                  <a:moveTo>
                    <a:pt x="0" y="231648"/>
                  </a:moveTo>
                  <a:lnTo>
                    <a:pt x="2148839" y="231648"/>
                  </a:lnTo>
                  <a:lnTo>
                    <a:pt x="2148839" y="0"/>
                  </a:lnTo>
                  <a:lnTo>
                    <a:pt x="2612135" y="463296"/>
                  </a:lnTo>
                  <a:lnTo>
                    <a:pt x="2148839" y="926592"/>
                  </a:lnTo>
                  <a:lnTo>
                    <a:pt x="2148839" y="694944"/>
                  </a:lnTo>
                  <a:lnTo>
                    <a:pt x="0" y="694944"/>
                  </a:lnTo>
                  <a:lnTo>
                    <a:pt x="0" y="231648"/>
                  </a:lnTo>
                  <a:close/>
                </a:path>
              </a:pathLst>
            </a:custGeom>
            <a:ln w="13949">
              <a:solidFill>
                <a:srgbClr val="AE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668907" y="414274"/>
            <a:ext cx="8474710" cy="93487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lang="en-IN" dirty="0" smtClean="0"/>
              <a:t>		FIFO </a:t>
            </a:r>
            <a:r>
              <a:rPr lang="en-IN" dirty="0"/>
              <a:t>Block Diagram</a:t>
            </a:r>
            <a:br>
              <a:rPr lang="en-IN" dirty="0"/>
            </a:b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93341" y="3266643"/>
            <a:ext cx="2299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35" dirty="0">
                <a:solidFill>
                  <a:srgbClr val="FF0000"/>
                </a:solidFill>
                <a:latin typeface="Cambria"/>
                <a:cs typeface="Cambria"/>
              </a:rPr>
              <a:t>WD</a:t>
            </a:r>
            <a:r>
              <a:rPr sz="1800" b="1" spc="6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50" dirty="0">
                <a:solidFill>
                  <a:srgbClr val="FF0000"/>
                </a:solidFill>
                <a:latin typeface="Cambria"/>
                <a:cs typeface="Cambria"/>
              </a:rPr>
              <a:t>(WRITE</a:t>
            </a:r>
            <a:r>
              <a:rPr sz="1800" b="1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40" dirty="0">
                <a:solidFill>
                  <a:srgbClr val="FF0000"/>
                </a:solidFill>
                <a:latin typeface="Cambria"/>
                <a:cs typeface="Cambria"/>
              </a:rPr>
              <a:t>DATA)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71435" y="3142615"/>
            <a:ext cx="2132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50" dirty="0">
                <a:solidFill>
                  <a:srgbClr val="006FC0"/>
                </a:solidFill>
                <a:latin typeface="Cambria"/>
                <a:cs typeface="Cambria"/>
              </a:rPr>
              <a:t>RD</a:t>
            </a:r>
            <a:r>
              <a:rPr sz="1800" b="1" spc="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95" dirty="0">
                <a:solidFill>
                  <a:srgbClr val="006FC0"/>
                </a:solidFill>
                <a:latin typeface="Cambria"/>
                <a:cs typeface="Cambria"/>
              </a:rPr>
              <a:t>(READ</a:t>
            </a:r>
            <a:r>
              <a:rPr sz="1800" b="1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40" dirty="0">
                <a:solidFill>
                  <a:srgbClr val="006FC0"/>
                </a:solidFill>
                <a:latin typeface="Cambria"/>
                <a:cs typeface="Cambria"/>
              </a:rPr>
              <a:t>DATA)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87188" y="3597655"/>
            <a:ext cx="9931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465" dirty="0">
                <a:solidFill>
                  <a:srgbClr val="FF6600"/>
                </a:solidFill>
                <a:latin typeface="Cambria"/>
                <a:cs typeface="Cambria"/>
              </a:rPr>
              <a:t>F</a:t>
            </a:r>
            <a:r>
              <a:rPr sz="2800" b="1" spc="290" dirty="0">
                <a:solidFill>
                  <a:srgbClr val="FF6600"/>
                </a:solidFill>
                <a:latin typeface="Cambria"/>
                <a:cs typeface="Cambria"/>
              </a:rPr>
              <a:t>I</a:t>
            </a:r>
            <a:r>
              <a:rPr sz="2800" b="1" spc="445" dirty="0">
                <a:solidFill>
                  <a:srgbClr val="FF6600"/>
                </a:solidFill>
                <a:latin typeface="Cambria"/>
                <a:cs typeface="Cambria"/>
              </a:rPr>
              <a:t>F</a:t>
            </a:r>
            <a:r>
              <a:rPr sz="2800" b="1" spc="390" dirty="0">
                <a:solidFill>
                  <a:srgbClr val="FF6600"/>
                </a:solidFill>
                <a:latin typeface="Cambria"/>
                <a:cs typeface="Cambria"/>
              </a:rPr>
              <a:t>O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5122" y="1549146"/>
            <a:ext cx="4020820" cy="58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295" algn="ctr">
              <a:lnSpc>
                <a:spcPct val="100000"/>
              </a:lnSpc>
              <a:spcBef>
                <a:spcPts val="100"/>
              </a:spcBef>
            </a:pPr>
            <a:r>
              <a:rPr sz="1800" b="1" spc="210" dirty="0">
                <a:solidFill>
                  <a:srgbClr val="FF0000"/>
                </a:solidFill>
                <a:latin typeface="Cambria"/>
                <a:cs typeface="Cambria"/>
              </a:rPr>
              <a:t>WEN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800" b="1" spc="85" dirty="0">
                <a:solidFill>
                  <a:srgbClr val="FF0000"/>
                </a:solidFill>
                <a:latin typeface="Cambria"/>
                <a:cs typeface="Cambria"/>
              </a:rPr>
              <a:t>Write</a:t>
            </a:r>
            <a:r>
              <a:rPr sz="1800" b="1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40" dirty="0">
                <a:solidFill>
                  <a:srgbClr val="FF0000"/>
                </a:solidFill>
                <a:latin typeface="Cambria"/>
                <a:cs typeface="Cambria"/>
              </a:rPr>
              <a:t>Enable</a:t>
            </a:r>
            <a:r>
              <a:rPr sz="1800" b="1" spc="1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70" dirty="0">
                <a:solidFill>
                  <a:srgbClr val="FF0000"/>
                </a:solidFill>
                <a:latin typeface="Cambria"/>
                <a:cs typeface="Cambria"/>
              </a:rPr>
              <a:t>(from</a:t>
            </a:r>
            <a:r>
              <a:rPr sz="1800" b="1" spc="1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800" b="1" spc="1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Producer)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25131" y="1549146"/>
            <a:ext cx="4069715" cy="572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6595" algn="ctr">
              <a:lnSpc>
                <a:spcPts val="2150"/>
              </a:lnSpc>
              <a:spcBef>
                <a:spcPts val="100"/>
              </a:spcBef>
            </a:pPr>
            <a:r>
              <a:rPr sz="1800" b="1" spc="290" dirty="0">
                <a:solidFill>
                  <a:srgbClr val="006FC0"/>
                </a:solidFill>
                <a:latin typeface="Cambria"/>
                <a:cs typeface="Cambria"/>
              </a:rPr>
              <a:t>REN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150"/>
              </a:lnSpc>
            </a:pPr>
            <a:r>
              <a:rPr sz="1800" b="1" spc="150" dirty="0">
                <a:solidFill>
                  <a:srgbClr val="006FC0"/>
                </a:solidFill>
                <a:latin typeface="Cambria"/>
                <a:cs typeface="Cambria"/>
              </a:rPr>
              <a:t>Read</a:t>
            </a:r>
            <a:r>
              <a:rPr sz="1800" b="1" spc="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40" dirty="0">
                <a:solidFill>
                  <a:srgbClr val="006FC0"/>
                </a:solidFill>
                <a:latin typeface="Cambria"/>
                <a:cs typeface="Cambria"/>
              </a:rPr>
              <a:t>Enable</a:t>
            </a:r>
            <a:r>
              <a:rPr sz="1800" b="1" spc="1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70" dirty="0">
                <a:solidFill>
                  <a:srgbClr val="006FC0"/>
                </a:solidFill>
                <a:latin typeface="Cambria"/>
                <a:cs typeface="Cambria"/>
              </a:rPr>
              <a:t>(from</a:t>
            </a:r>
            <a:r>
              <a:rPr sz="1800" b="1" spc="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800" b="1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14" dirty="0">
                <a:solidFill>
                  <a:srgbClr val="006FC0"/>
                </a:solidFill>
                <a:latin typeface="Cambria"/>
                <a:cs typeface="Cambria"/>
              </a:rPr>
              <a:t>Consumer)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4992" y="2344877"/>
            <a:ext cx="3942079" cy="523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algn="ctr">
              <a:lnSpc>
                <a:spcPts val="1960"/>
              </a:lnSpc>
              <a:spcBef>
                <a:spcPts val="100"/>
              </a:spcBef>
            </a:pPr>
            <a:r>
              <a:rPr sz="1800" b="1" spc="290" dirty="0">
                <a:solidFill>
                  <a:srgbClr val="FF0000"/>
                </a:solidFill>
                <a:latin typeface="Cambria"/>
                <a:cs typeface="Cambria"/>
              </a:rPr>
              <a:t>FULL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1960"/>
              </a:lnSpc>
            </a:pPr>
            <a:r>
              <a:rPr sz="1800" b="1" spc="145" dirty="0">
                <a:solidFill>
                  <a:srgbClr val="FF0000"/>
                </a:solidFill>
                <a:latin typeface="Cambria"/>
                <a:cs typeface="Cambria"/>
              </a:rPr>
              <a:t>Full</a:t>
            </a:r>
            <a:r>
              <a:rPr sz="1800" b="1" spc="1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status</a:t>
            </a:r>
            <a:r>
              <a:rPr sz="1800" b="1" spc="105" dirty="0">
                <a:solidFill>
                  <a:srgbClr val="FF0000"/>
                </a:solidFill>
                <a:latin typeface="Cambria"/>
                <a:cs typeface="Cambria"/>
              </a:rPr>
              <a:t> info</a:t>
            </a:r>
            <a:r>
              <a:rPr sz="1800" b="1" spc="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45" dirty="0">
                <a:solidFill>
                  <a:srgbClr val="FF0000"/>
                </a:solidFill>
                <a:latin typeface="Cambria"/>
                <a:cs typeface="Cambria"/>
              </a:rPr>
              <a:t>(to</a:t>
            </a:r>
            <a:r>
              <a:rPr sz="1800" b="1" spc="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800" b="1" spc="1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Producer)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25131" y="2344877"/>
            <a:ext cx="3799204" cy="560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ts val="2105"/>
              </a:lnSpc>
              <a:spcBef>
                <a:spcPts val="100"/>
              </a:spcBef>
            </a:pPr>
            <a:r>
              <a:rPr sz="1800" b="1" spc="240" dirty="0">
                <a:solidFill>
                  <a:srgbClr val="006FC0"/>
                </a:solidFill>
                <a:latin typeface="Cambria"/>
                <a:cs typeface="Cambria"/>
              </a:rPr>
              <a:t>EMPTY</a:t>
            </a:r>
            <a:endParaRPr sz="1800">
              <a:latin typeface="Cambria"/>
              <a:cs typeface="Cambria"/>
            </a:endParaRPr>
          </a:p>
          <a:p>
            <a:pPr algn="ctr">
              <a:lnSpc>
                <a:spcPts val="2105"/>
              </a:lnSpc>
            </a:pPr>
            <a:r>
              <a:rPr sz="1800" b="1" spc="165" dirty="0">
                <a:solidFill>
                  <a:srgbClr val="006FC0"/>
                </a:solidFill>
                <a:latin typeface="Cambria"/>
                <a:cs typeface="Cambria"/>
              </a:rPr>
              <a:t>Empty</a:t>
            </a:r>
            <a:r>
              <a:rPr sz="1800" b="1" spc="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006FC0"/>
                </a:solidFill>
                <a:latin typeface="Cambria"/>
                <a:cs typeface="Cambria"/>
              </a:rPr>
              <a:t>status</a:t>
            </a:r>
            <a:r>
              <a:rPr sz="1800" b="1" spc="8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45" dirty="0">
                <a:solidFill>
                  <a:srgbClr val="006FC0"/>
                </a:solidFill>
                <a:latin typeface="Cambria"/>
                <a:cs typeface="Cambria"/>
              </a:rPr>
              <a:t>(to</a:t>
            </a:r>
            <a:r>
              <a:rPr sz="1800" b="1" spc="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800" b="1" spc="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14" dirty="0">
                <a:solidFill>
                  <a:srgbClr val="006FC0"/>
                </a:solidFill>
                <a:latin typeface="Cambria"/>
                <a:cs typeface="Cambria"/>
              </a:rPr>
              <a:t>Consumer)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9506" y="5143886"/>
            <a:ext cx="3799204" cy="1042669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875"/>
              </a:spcBef>
            </a:pPr>
            <a:r>
              <a:rPr sz="1800" b="1" spc="250" dirty="0">
                <a:solidFill>
                  <a:srgbClr val="FF0000"/>
                </a:solidFill>
                <a:latin typeface="Cambria"/>
                <a:cs typeface="Cambria"/>
              </a:rPr>
              <a:t>AF</a:t>
            </a:r>
            <a:r>
              <a:rPr sz="1800" b="1" spc="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90" dirty="0">
                <a:solidFill>
                  <a:srgbClr val="FF0000"/>
                </a:solidFill>
                <a:latin typeface="Cambria"/>
                <a:cs typeface="Cambria"/>
              </a:rPr>
              <a:t>(ALMOST</a:t>
            </a:r>
            <a:r>
              <a:rPr sz="1800" b="1" spc="1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225" dirty="0">
                <a:solidFill>
                  <a:srgbClr val="FF0000"/>
                </a:solidFill>
                <a:latin typeface="Cambria"/>
                <a:cs typeface="Cambria"/>
              </a:rPr>
              <a:t>FULL)</a:t>
            </a:r>
            <a:endParaRPr sz="1800">
              <a:latin typeface="Cambria"/>
              <a:cs typeface="Cambria"/>
            </a:endParaRPr>
          </a:p>
          <a:p>
            <a:pPr marR="5080" algn="r">
              <a:lnSpc>
                <a:spcPts val="2150"/>
              </a:lnSpc>
              <a:spcBef>
                <a:spcPts val="775"/>
              </a:spcBef>
            </a:pPr>
            <a:r>
              <a:rPr sz="1800" b="1" spc="250" dirty="0">
                <a:solidFill>
                  <a:srgbClr val="FF0000"/>
                </a:solidFill>
                <a:latin typeface="Cambria"/>
                <a:cs typeface="Cambria"/>
              </a:rPr>
              <a:t>AF</a:t>
            </a:r>
            <a:r>
              <a:rPr sz="1800" b="1" spc="1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status </a:t>
            </a:r>
            <a:r>
              <a:rPr sz="1800" b="1" spc="105" dirty="0">
                <a:solidFill>
                  <a:srgbClr val="FF0000"/>
                </a:solidFill>
                <a:latin typeface="Cambria"/>
                <a:cs typeface="Cambria"/>
              </a:rPr>
              <a:t>info</a:t>
            </a:r>
            <a:r>
              <a:rPr sz="1800" b="1" spc="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45" dirty="0">
                <a:solidFill>
                  <a:srgbClr val="FF0000"/>
                </a:solidFill>
                <a:latin typeface="Cambria"/>
                <a:cs typeface="Cambria"/>
              </a:rPr>
              <a:t>(to</a:t>
            </a:r>
            <a:r>
              <a:rPr sz="1800" b="1" spc="1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800" b="1" spc="1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Producer)</a:t>
            </a:r>
            <a:endParaRPr sz="1800">
              <a:latin typeface="Cambria"/>
              <a:cs typeface="Cambria"/>
            </a:endParaRPr>
          </a:p>
          <a:p>
            <a:pPr marR="5080" algn="r">
              <a:lnSpc>
                <a:spcPts val="2150"/>
              </a:lnSpc>
            </a:pPr>
            <a:r>
              <a:rPr sz="1800" b="1" spc="90" dirty="0">
                <a:solidFill>
                  <a:srgbClr val="FF0000"/>
                </a:solidFill>
                <a:latin typeface="Cambria"/>
                <a:cs typeface="Cambria"/>
              </a:rPr>
              <a:t>(Optional)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88200" y="5242382"/>
            <a:ext cx="389890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7615">
              <a:lnSpc>
                <a:spcPct val="100000"/>
              </a:lnSpc>
              <a:spcBef>
                <a:spcPts val="100"/>
              </a:spcBef>
            </a:pPr>
            <a:r>
              <a:rPr sz="1800" b="1" spc="260" dirty="0">
                <a:solidFill>
                  <a:srgbClr val="006FC0"/>
                </a:solidFill>
                <a:latin typeface="Cambria"/>
                <a:cs typeface="Cambria"/>
              </a:rPr>
              <a:t>AE</a:t>
            </a:r>
            <a:r>
              <a:rPr sz="1800" b="1" spc="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90" dirty="0">
                <a:solidFill>
                  <a:srgbClr val="006FC0"/>
                </a:solidFill>
                <a:latin typeface="Cambria"/>
                <a:cs typeface="Cambria"/>
              </a:rPr>
              <a:t>(ALMOST</a:t>
            </a:r>
            <a:r>
              <a:rPr sz="1800" b="1" spc="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90" dirty="0">
                <a:solidFill>
                  <a:srgbClr val="006FC0"/>
                </a:solidFill>
                <a:latin typeface="Cambria"/>
                <a:cs typeface="Cambria"/>
              </a:rPr>
              <a:t>EMPTY)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150"/>
              </a:lnSpc>
              <a:spcBef>
                <a:spcPts val="95"/>
              </a:spcBef>
            </a:pPr>
            <a:r>
              <a:rPr sz="1800" b="1" spc="254" dirty="0">
                <a:solidFill>
                  <a:srgbClr val="006FC0"/>
                </a:solidFill>
                <a:latin typeface="Cambria"/>
                <a:cs typeface="Cambria"/>
              </a:rPr>
              <a:t>AE</a:t>
            </a:r>
            <a:r>
              <a:rPr sz="1800" b="1" spc="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006FC0"/>
                </a:solidFill>
                <a:latin typeface="Cambria"/>
                <a:cs typeface="Cambria"/>
              </a:rPr>
              <a:t>status</a:t>
            </a:r>
            <a:r>
              <a:rPr sz="1800" b="1" spc="8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05" dirty="0">
                <a:solidFill>
                  <a:srgbClr val="006FC0"/>
                </a:solidFill>
                <a:latin typeface="Cambria"/>
                <a:cs typeface="Cambria"/>
              </a:rPr>
              <a:t>info</a:t>
            </a:r>
            <a:r>
              <a:rPr sz="1800" b="1" spc="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45" dirty="0">
                <a:solidFill>
                  <a:srgbClr val="006FC0"/>
                </a:solidFill>
                <a:latin typeface="Cambria"/>
                <a:cs typeface="Cambria"/>
              </a:rPr>
              <a:t>(to</a:t>
            </a:r>
            <a:r>
              <a:rPr sz="1800" b="1" spc="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1800" b="1" spc="114" dirty="0">
                <a:solidFill>
                  <a:srgbClr val="006FC0"/>
                </a:solidFill>
                <a:latin typeface="Cambria"/>
                <a:cs typeface="Cambria"/>
              </a:rPr>
              <a:t>Consumer)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150"/>
              </a:lnSpc>
            </a:pPr>
            <a:r>
              <a:rPr sz="1800" b="1" spc="90" dirty="0">
                <a:solidFill>
                  <a:srgbClr val="006FC0"/>
                </a:solidFill>
                <a:latin typeface="Cambria"/>
                <a:cs typeface="Cambria"/>
              </a:rPr>
              <a:t>(Optional)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18949" y="4795149"/>
            <a:ext cx="1845945" cy="797560"/>
            <a:chOff x="4718949" y="4795149"/>
            <a:chExt cx="1845945" cy="797560"/>
          </a:xfrm>
        </p:grpSpPr>
        <p:sp>
          <p:nvSpPr>
            <p:cNvPr id="32" name="object 32"/>
            <p:cNvSpPr/>
            <p:nvPr/>
          </p:nvSpPr>
          <p:spPr>
            <a:xfrm>
              <a:off x="4725924" y="4829556"/>
              <a:ext cx="304800" cy="756285"/>
            </a:xfrm>
            <a:custGeom>
              <a:avLst/>
              <a:gdLst/>
              <a:ahLst/>
              <a:cxnLst/>
              <a:rect l="l" t="t" r="r" b="b"/>
              <a:pathLst>
                <a:path w="304800" h="756285">
                  <a:moveTo>
                    <a:pt x="304800" y="0"/>
                  </a:moveTo>
                  <a:lnTo>
                    <a:pt x="0" y="0"/>
                  </a:lnTo>
                  <a:lnTo>
                    <a:pt x="0" y="755904"/>
                  </a:lnTo>
                  <a:lnTo>
                    <a:pt x="304800" y="755904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25924" y="4829556"/>
              <a:ext cx="304800" cy="756285"/>
            </a:xfrm>
            <a:custGeom>
              <a:avLst/>
              <a:gdLst/>
              <a:ahLst/>
              <a:cxnLst/>
              <a:rect l="l" t="t" r="r" b="b"/>
              <a:pathLst>
                <a:path w="304800" h="756285">
                  <a:moveTo>
                    <a:pt x="0" y="755904"/>
                  </a:moveTo>
                  <a:lnTo>
                    <a:pt x="304800" y="755904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755904"/>
                  </a:lnTo>
                  <a:close/>
                </a:path>
              </a:pathLst>
            </a:custGeom>
            <a:ln w="13949">
              <a:solidFill>
                <a:srgbClr val="AE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252972" y="4802124"/>
              <a:ext cx="304800" cy="753110"/>
            </a:xfrm>
            <a:custGeom>
              <a:avLst/>
              <a:gdLst/>
              <a:ahLst/>
              <a:cxnLst/>
              <a:rect l="l" t="t" r="r" b="b"/>
              <a:pathLst>
                <a:path w="304800" h="753110">
                  <a:moveTo>
                    <a:pt x="304800" y="0"/>
                  </a:moveTo>
                  <a:lnTo>
                    <a:pt x="0" y="0"/>
                  </a:lnTo>
                  <a:lnTo>
                    <a:pt x="0" y="752856"/>
                  </a:lnTo>
                  <a:lnTo>
                    <a:pt x="304800" y="752856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52972" y="4802124"/>
              <a:ext cx="304800" cy="753110"/>
            </a:xfrm>
            <a:custGeom>
              <a:avLst/>
              <a:gdLst/>
              <a:ahLst/>
              <a:cxnLst/>
              <a:rect l="l" t="t" r="r" b="b"/>
              <a:pathLst>
                <a:path w="304800" h="753110">
                  <a:moveTo>
                    <a:pt x="0" y="752856"/>
                  </a:moveTo>
                  <a:lnTo>
                    <a:pt x="304800" y="752856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752856"/>
                  </a:lnTo>
                  <a:close/>
                </a:path>
              </a:pathLst>
            </a:custGeom>
            <a:ln w="13949">
              <a:solidFill>
                <a:srgbClr val="AE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675504" y="4480052"/>
            <a:ext cx="412115" cy="27178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105"/>
              </a:lnSpc>
            </a:pPr>
            <a:r>
              <a:rPr sz="1800" b="1" spc="160" dirty="0">
                <a:solidFill>
                  <a:srgbClr val="FF0000"/>
                </a:solidFill>
                <a:latin typeface="Cambria"/>
                <a:cs typeface="Cambria"/>
              </a:rPr>
              <a:t>WP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02553" y="4508627"/>
            <a:ext cx="372745" cy="27178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2105"/>
              </a:lnSpc>
            </a:pPr>
            <a:r>
              <a:rPr sz="1800" b="1" spc="260" dirty="0">
                <a:solidFill>
                  <a:srgbClr val="FF0000"/>
                </a:solidFill>
                <a:latin typeface="Cambria"/>
                <a:cs typeface="Cambria"/>
              </a:rPr>
              <a:t>RP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3" name="object 13"/>
          <p:cNvSpPr/>
          <p:nvPr/>
        </p:nvSpPr>
        <p:spPr>
          <a:xfrm>
            <a:off x="4800600" y="5715000"/>
            <a:ext cx="190500" cy="571500"/>
          </a:xfrm>
          <a:custGeom>
            <a:avLst/>
            <a:gdLst/>
            <a:ahLst/>
            <a:cxnLst/>
            <a:rect l="l" t="t" r="r" b="b"/>
            <a:pathLst>
              <a:path w="190500" h="571500">
                <a:moveTo>
                  <a:pt x="114300" y="171450"/>
                </a:moveTo>
                <a:lnTo>
                  <a:pt x="76200" y="171450"/>
                </a:lnTo>
                <a:lnTo>
                  <a:pt x="76200" y="571500"/>
                </a:lnTo>
                <a:lnTo>
                  <a:pt x="114300" y="571500"/>
                </a:lnTo>
                <a:lnTo>
                  <a:pt x="114300" y="171450"/>
                </a:lnTo>
                <a:close/>
              </a:path>
              <a:path w="190500" h="571500">
                <a:moveTo>
                  <a:pt x="95250" y="0"/>
                </a:moveTo>
                <a:lnTo>
                  <a:pt x="0" y="190500"/>
                </a:lnTo>
                <a:lnTo>
                  <a:pt x="76200" y="190500"/>
                </a:lnTo>
                <a:lnTo>
                  <a:pt x="76200" y="171450"/>
                </a:lnTo>
                <a:lnTo>
                  <a:pt x="180975" y="171450"/>
                </a:lnTo>
                <a:lnTo>
                  <a:pt x="95250" y="0"/>
                </a:lnTo>
                <a:close/>
              </a:path>
              <a:path w="190500" h="571500">
                <a:moveTo>
                  <a:pt x="180975" y="171450"/>
                </a:moveTo>
                <a:lnTo>
                  <a:pt x="114300" y="171450"/>
                </a:lnTo>
                <a:lnTo>
                  <a:pt x="114300" y="190500"/>
                </a:lnTo>
                <a:lnTo>
                  <a:pt x="190500" y="190500"/>
                </a:lnTo>
                <a:lnTo>
                  <a:pt x="180975" y="171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1"/>
          <p:cNvSpPr txBox="1"/>
          <p:nvPr/>
        </p:nvSpPr>
        <p:spPr>
          <a:xfrm>
            <a:off x="4412106" y="6324600"/>
            <a:ext cx="130289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360" dirty="0" err="1" smtClean="0">
                <a:latin typeface="Cambria"/>
                <a:cs typeface="Cambria"/>
              </a:rPr>
              <a:t>Wr_</a:t>
            </a:r>
            <a:r>
              <a:rPr sz="1800" b="1" spc="360" dirty="0" err="1" smtClean="0">
                <a:latin typeface="Cambria"/>
                <a:cs typeface="Cambria"/>
              </a:rPr>
              <a:t>C</a:t>
            </a:r>
            <a:r>
              <a:rPr sz="1800" b="1" spc="270" dirty="0" err="1" smtClean="0">
                <a:latin typeface="Cambria"/>
                <a:cs typeface="Cambria"/>
              </a:rPr>
              <a:t>LK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56" name="object 21"/>
          <p:cNvSpPr txBox="1"/>
          <p:nvPr/>
        </p:nvSpPr>
        <p:spPr>
          <a:xfrm>
            <a:off x="5783707" y="6339577"/>
            <a:ext cx="130289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360" dirty="0" err="1" smtClean="0">
                <a:latin typeface="Cambria"/>
                <a:cs typeface="Cambria"/>
              </a:rPr>
              <a:t>R</a:t>
            </a:r>
            <a:r>
              <a:rPr lang="en-US" b="1" spc="360" dirty="0" err="1">
                <a:latin typeface="Cambria"/>
                <a:cs typeface="Cambria"/>
              </a:rPr>
              <a:t>d</a:t>
            </a:r>
            <a:r>
              <a:rPr lang="en-US" sz="1800" b="1" spc="360" dirty="0" err="1" smtClean="0">
                <a:latin typeface="Cambria"/>
                <a:cs typeface="Cambria"/>
              </a:rPr>
              <a:t>_</a:t>
            </a:r>
            <a:r>
              <a:rPr sz="1800" b="1" spc="360" dirty="0" err="1" smtClean="0">
                <a:latin typeface="Cambria"/>
                <a:cs typeface="Cambria"/>
              </a:rPr>
              <a:t>C</a:t>
            </a:r>
            <a:r>
              <a:rPr sz="1800" b="1" spc="270" dirty="0" err="1" smtClean="0">
                <a:latin typeface="Cambria"/>
                <a:cs typeface="Cambria"/>
              </a:rPr>
              <a:t>LK</a:t>
            </a:r>
            <a:endParaRPr sz="1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04293" y="8509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5823"/>
            <a:ext cx="11378565" cy="256540"/>
          </a:xfrm>
          <a:custGeom>
            <a:avLst/>
            <a:gdLst/>
            <a:ahLst/>
            <a:cxn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115189" y="4008764"/>
          <a:ext cx="1734185" cy="1734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690116" y="4238244"/>
            <a:ext cx="2024380" cy="1222375"/>
          </a:xfrm>
          <a:prstGeom prst="rect">
            <a:avLst/>
          </a:prstGeom>
          <a:solidFill>
            <a:srgbClr val="FF0000"/>
          </a:solidFill>
          <a:ln w="13949">
            <a:solidFill>
              <a:srgbClr val="AE5C05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264160">
              <a:lnSpc>
                <a:spcPct val="100000"/>
              </a:lnSpc>
            </a:pPr>
            <a:r>
              <a:rPr sz="2400" b="1" spc="175" dirty="0">
                <a:solidFill>
                  <a:srgbClr val="FFFFFF"/>
                </a:solidFill>
                <a:latin typeface="Cambria"/>
                <a:cs typeface="Cambria"/>
              </a:rPr>
              <a:t>Producer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61604" y="4238244"/>
            <a:ext cx="2024380" cy="1222375"/>
          </a:xfrm>
          <a:prstGeom prst="rect">
            <a:avLst/>
          </a:prstGeom>
          <a:solidFill>
            <a:srgbClr val="006FC0"/>
          </a:solidFill>
          <a:ln w="13949">
            <a:solidFill>
              <a:srgbClr val="AE5C05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202565">
              <a:lnSpc>
                <a:spcPct val="100000"/>
              </a:lnSpc>
            </a:pPr>
            <a:r>
              <a:rPr sz="2400" b="1" spc="185" dirty="0">
                <a:solidFill>
                  <a:srgbClr val="FFFFFF"/>
                </a:solidFill>
                <a:latin typeface="Cambria"/>
                <a:cs typeface="Cambria"/>
              </a:rPr>
              <a:t>Consumer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10940" y="4569714"/>
            <a:ext cx="1408430" cy="190500"/>
          </a:xfrm>
          <a:custGeom>
            <a:avLst/>
            <a:gdLst/>
            <a:ahLst/>
            <a:cxnLst/>
            <a:rect l="l" t="t" r="r" b="b"/>
            <a:pathLst>
              <a:path w="1408429" h="190500">
                <a:moveTo>
                  <a:pt x="1217802" y="0"/>
                </a:moveTo>
                <a:lnTo>
                  <a:pt x="1217802" y="190500"/>
                </a:lnTo>
                <a:lnTo>
                  <a:pt x="1370202" y="114300"/>
                </a:lnTo>
                <a:lnTo>
                  <a:pt x="1236852" y="114300"/>
                </a:lnTo>
                <a:lnTo>
                  <a:pt x="1236852" y="76200"/>
                </a:lnTo>
                <a:lnTo>
                  <a:pt x="1370202" y="76200"/>
                </a:lnTo>
                <a:lnTo>
                  <a:pt x="1217802" y="0"/>
                </a:lnTo>
                <a:close/>
              </a:path>
              <a:path w="1408429" h="190500">
                <a:moveTo>
                  <a:pt x="1217802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217802" y="114300"/>
                </a:lnTo>
                <a:lnTo>
                  <a:pt x="1217802" y="76200"/>
                </a:lnTo>
                <a:close/>
              </a:path>
              <a:path w="1408429" h="190500">
                <a:moveTo>
                  <a:pt x="1370202" y="76200"/>
                </a:moveTo>
                <a:lnTo>
                  <a:pt x="1236852" y="76200"/>
                </a:lnTo>
                <a:lnTo>
                  <a:pt x="1236852" y="114300"/>
                </a:lnTo>
                <a:lnTo>
                  <a:pt x="1370202" y="114300"/>
                </a:lnTo>
                <a:lnTo>
                  <a:pt x="1408302" y="95250"/>
                </a:lnTo>
                <a:lnTo>
                  <a:pt x="137020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3428" y="4569714"/>
            <a:ext cx="1408430" cy="190500"/>
          </a:xfrm>
          <a:custGeom>
            <a:avLst/>
            <a:gdLst/>
            <a:ahLst/>
            <a:cxnLst/>
            <a:rect l="l" t="t" r="r" b="b"/>
            <a:pathLst>
              <a:path w="1408429" h="190500">
                <a:moveTo>
                  <a:pt x="1217802" y="0"/>
                </a:moveTo>
                <a:lnTo>
                  <a:pt x="1217802" y="190500"/>
                </a:lnTo>
                <a:lnTo>
                  <a:pt x="1370202" y="114300"/>
                </a:lnTo>
                <a:lnTo>
                  <a:pt x="1236852" y="114300"/>
                </a:lnTo>
                <a:lnTo>
                  <a:pt x="1236852" y="76200"/>
                </a:lnTo>
                <a:lnTo>
                  <a:pt x="1370202" y="76200"/>
                </a:lnTo>
                <a:lnTo>
                  <a:pt x="1217802" y="0"/>
                </a:lnTo>
                <a:close/>
              </a:path>
              <a:path w="1408429" h="190500">
                <a:moveTo>
                  <a:pt x="1217802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217802" y="114300"/>
                </a:lnTo>
                <a:lnTo>
                  <a:pt x="1217802" y="76200"/>
                </a:lnTo>
                <a:close/>
              </a:path>
              <a:path w="1408429" h="190500">
                <a:moveTo>
                  <a:pt x="1370202" y="76200"/>
                </a:moveTo>
                <a:lnTo>
                  <a:pt x="1236852" y="76200"/>
                </a:lnTo>
                <a:lnTo>
                  <a:pt x="1236852" y="114300"/>
                </a:lnTo>
                <a:lnTo>
                  <a:pt x="1370202" y="114300"/>
                </a:lnTo>
                <a:lnTo>
                  <a:pt x="1408302" y="95250"/>
                </a:lnTo>
                <a:lnTo>
                  <a:pt x="137020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61786" y="5778195"/>
            <a:ext cx="647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85" dirty="0">
                <a:latin typeface="Cambria"/>
                <a:cs typeface="Cambria"/>
              </a:rPr>
              <a:t>F</a:t>
            </a:r>
            <a:r>
              <a:rPr sz="1800" b="1" spc="170" dirty="0">
                <a:latin typeface="Cambria"/>
                <a:cs typeface="Cambria"/>
              </a:rPr>
              <a:t>I</a:t>
            </a:r>
            <a:r>
              <a:rPr sz="1800" b="1" spc="270" dirty="0">
                <a:latin typeface="Cambria"/>
                <a:cs typeface="Cambria"/>
              </a:rPr>
              <a:t>FO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19115" y="2772155"/>
            <a:ext cx="1734820" cy="216535"/>
          </a:xfrm>
          <a:custGeom>
            <a:avLst/>
            <a:gdLst/>
            <a:ahLst/>
            <a:cxnLst/>
            <a:rect l="l" t="t" r="r" b="b"/>
            <a:pathLst>
              <a:path w="1734820" h="216535">
                <a:moveTo>
                  <a:pt x="0" y="216408"/>
                </a:moveTo>
                <a:lnTo>
                  <a:pt x="1734312" y="216408"/>
                </a:lnTo>
                <a:lnTo>
                  <a:pt x="1734312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ln w="13949">
            <a:solidFill>
              <a:srgbClr val="AE5C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87067" y="2421635"/>
            <a:ext cx="2024380" cy="1222375"/>
          </a:xfrm>
          <a:prstGeom prst="rect">
            <a:avLst/>
          </a:prstGeom>
          <a:solidFill>
            <a:srgbClr val="FF0000"/>
          </a:solidFill>
          <a:ln w="13949">
            <a:solidFill>
              <a:srgbClr val="AE5C05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265430">
              <a:lnSpc>
                <a:spcPct val="100000"/>
              </a:lnSpc>
            </a:pPr>
            <a:r>
              <a:rPr sz="2400" b="1" spc="175" dirty="0">
                <a:solidFill>
                  <a:srgbClr val="FFFFFF"/>
                </a:solidFill>
                <a:latin typeface="Cambria"/>
                <a:cs typeface="Cambria"/>
              </a:rPr>
              <a:t>Producer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10940" y="2756154"/>
            <a:ext cx="1408430" cy="190500"/>
          </a:xfrm>
          <a:custGeom>
            <a:avLst/>
            <a:gdLst/>
            <a:ahLst/>
            <a:cxnLst/>
            <a:rect l="l" t="t" r="r" b="b"/>
            <a:pathLst>
              <a:path w="1408429" h="190500">
                <a:moveTo>
                  <a:pt x="1217802" y="0"/>
                </a:moveTo>
                <a:lnTo>
                  <a:pt x="1217802" y="190500"/>
                </a:lnTo>
                <a:lnTo>
                  <a:pt x="1370202" y="114300"/>
                </a:lnTo>
                <a:lnTo>
                  <a:pt x="1236852" y="114300"/>
                </a:lnTo>
                <a:lnTo>
                  <a:pt x="1236852" y="76200"/>
                </a:lnTo>
                <a:lnTo>
                  <a:pt x="1370202" y="76200"/>
                </a:lnTo>
                <a:lnTo>
                  <a:pt x="1217802" y="0"/>
                </a:lnTo>
                <a:close/>
              </a:path>
              <a:path w="1408429" h="190500">
                <a:moveTo>
                  <a:pt x="1217802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217802" y="114300"/>
                </a:lnTo>
                <a:lnTo>
                  <a:pt x="1217802" y="76200"/>
                </a:lnTo>
                <a:close/>
              </a:path>
              <a:path w="1408429" h="190500">
                <a:moveTo>
                  <a:pt x="1370202" y="76200"/>
                </a:moveTo>
                <a:lnTo>
                  <a:pt x="1236852" y="76200"/>
                </a:lnTo>
                <a:lnTo>
                  <a:pt x="1236852" y="114300"/>
                </a:lnTo>
                <a:lnTo>
                  <a:pt x="1370202" y="114300"/>
                </a:lnTo>
                <a:lnTo>
                  <a:pt x="1408302" y="95250"/>
                </a:lnTo>
                <a:lnTo>
                  <a:pt x="137020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61604" y="2421635"/>
            <a:ext cx="2024380" cy="1222375"/>
          </a:xfrm>
          <a:prstGeom prst="rect">
            <a:avLst/>
          </a:prstGeom>
          <a:solidFill>
            <a:srgbClr val="006FC0"/>
          </a:solidFill>
          <a:ln w="13949">
            <a:solidFill>
              <a:srgbClr val="AE5C05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202565">
              <a:lnSpc>
                <a:spcPct val="100000"/>
              </a:lnSpc>
            </a:pPr>
            <a:r>
              <a:rPr sz="2400" b="1" spc="185" dirty="0">
                <a:solidFill>
                  <a:srgbClr val="FFFFFF"/>
                </a:solidFill>
                <a:latin typeface="Cambria"/>
                <a:cs typeface="Cambria"/>
              </a:rPr>
              <a:t>Consumer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53428" y="2756154"/>
            <a:ext cx="1408430" cy="190500"/>
          </a:xfrm>
          <a:custGeom>
            <a:avLst/>
            <a:gdLst/>
            <a:ahLst/>
            <a:cxnLst/>
            <a:rect l="l" t="t" r="r" b="b"/>
            <a:pathLst>
              <a:path w="1408429" h="190500">
                <a:moveTo>
                  <a:pt x="1217802" y="0"/>
                </a:moveTo>
                <a:lnTo>
                  <a:pt x="1217802" y="190500"/>
                </a:lnTo>
                <a:lnTo>
                  <a:pt x="1370202" y="114300"/>
                </a:lnTo>
                <a:lnTo>
                  <a:pt x="1236852" y="114300"/>
                </a:lnTo>
                <a:lnTo>
                  <a:pt x="1236852" y="76200"/>
                </a:lnTo>
                <a:lnTo>
                  <a:pt x="1370202" y="76200"/>
                </a:lnTo>
                <a:lnTo>
                  <a:pt x="1217802" y="0"/>
                </a:lnTo>
                <a:close/>
              </a:path>
              <a:path w="1408429" h="190500">
                <a:moveTo>
                  <a:pt x="1217802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217802" y="114300"/>
                </a:lnTo>
                <a:lnTo>
                  <a:pt x="1217802" y="76200"/>
                </a:lnTo>
                <a:close/>
              </a:path>
              <a:path w="1408429" h="190500">
                <a:moveTo>
                  <a:pt x="1370202" y="76200"/>
                </a:moveTo>
                <a:lnTo>
                  <a:pt x="1236852" y="76200"/>
                </a:lnTo>
                <a:lnTo>
                  <a:pt x="1236852" y="114300"/>
                </a:lnTo>
                <a:lnTo>
                  <a:pt x="1370202" y="114300"/>
                </a:lnTo>
                <a:lnTo>
                  <a:pt x="1408302" y="95250"/>
                </a:lnTo>
                <a:lnTo>
                  <a:pt x="137020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73141" y="3037459"/>
            <a:ext cx="2021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80" dirty="0">
                <a:latin typeface="Cambria"/>
                <a:cs typeface="Cambria"/>
              </a:rPr>
              <a:t>1-location</a:t>
            </a:r>
            <a:r>
              <a:rPr sz="1800" b="1" spc="65" dirty="0">
                <a:latin typeface="Cambria"/>
                <a:cs typeface="Cambria"/>
              </a:rPr>
              <a:t> </a:t>
            </a:r>
            <a:r>
              <a:rPr sz="1800" b="1" spc="120" dirty="0">
                <a:latin typeface="Cambria"/>
                <a:cs typeface="Cambria"/>
              </a:rPr>
              <a:t>Buffer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687067" y="516636"/>
            <a:ext cx="2024380" cy="1225550"/>
          </a:xfrm>
          <a:prstGeom prst="rect">
            <a:avLst/>
          </a:prstGeom>
          <a:solidFill>
            <a:srgbClr val="FF0000"/>
          </a:solidFill>
          <a:ln w="13949">
            <a:solidFill>
              <a:srgbClr val="AE5C05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Times New Roman"/>
              <a:cs typeface="Times New Roman"/>
            </a:endParaRPr>
          </a:p>
          <a:p>
            <a:pPr marL="265430">
              <a:lnSpc>
                <a:spcPct val="100000"/>
              </a:lnSpc>
            </a:pPr>
            <a:r>
              <a:rPr sz="2400" spc="175" dirty="0">
                <a:solidFill>
                  <a:srgbClr val="FFFFFF"/>
                </a:solidFill>
                <a:latin typeface="Cambria"/>
                <a:cs typeface="Cambria"/>
              </a:rPr>
              <a:t>Producer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10940" y="851153"/>
            <a:ext cx="4551045" cy="190500"/>
          </a:xfrm>
          <a:custGeom>
            <a:avLst/>
            <a:gdLst/>
            <a:ahLst/>
            <a:cxnLst/>
            <a:rect l="l" t="t" r="r" b="b"/>
            <a:pathLst>
              <a:path w="4551045" h="190500">
                <a:moveTo>
                  <a:pt x="4360545" y="0"/>
                </a:moveTo>
                <a:lnTo>
                  <a:pt x="4360545" y="190500"/>
                </a:lnTo>
                <a:lnTo>
                  <a:pt x="4512945" y="114300"/>
                </a:lnTo>
                <a:lnTo>
                  <a:pt x="4379595" y="114300"/>
                </a:lnTo>
                <a:lnTo>
                  <a:pt x="4379595" y="76200"/>
                </a:lnTo>
                <a:lnTo>
                  <a:pt x="4512945" y="76200"/>
                </a:lnTo>
                <a:lnTo>
                  <a:pt x="4360545" y="0"/>
                </a:lnTo>
                <a:close/>
              </a:path>
              <a:path w="4551045" h="190500">
                <a:moveTo>
                  <a:pt x="4360545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4360545" y="114300"/>
                </a:lnTo>
                <a:lnTo>
                  <a:pt x="4360545" y="76200"/>
                </a:lnTo>
                <a:close/>
              </a:path>
              <a:path w="4551045" h="190500">
                <a:moveTo>
                  <a:pt x="4512945" y="76200"/>
                </a:moveTo>
                <a:lnTo>
                  <a:pt x="4379595" y="76200"/>
                </a:lnTo>
                <a:lnTo>
                  <a:pt x="4379595" y="114300"/>
                </a:lnTo>
                <a:lnTo>
                  <a:pt x="4512945" y="114300"/>
                </a:lnTo>
                <a:lnTo>
                  <a:pt x="4551045" y="95250"/>
                </a:lnTo>
                <a:lnTo>
                  <a:pt x="451294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61604" y="516636"/>
            <a:ext cx="2024380" cy="1225550"/>
          </a:xfrm>
          <a:prstGeom prst="rect">
            <a:avLst/>
          </a:prstGeom>
          <a:solidFill>
            <a:srgbClr val="006FC0"/>
          </a:solidFill>
          <a:ln w="13949">
            <a:solidFill>
              <a:srgbClr val="AE5C05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Times New Roman"/>
              <a:cs typeface="Times New Roman"/>
            </a:endParaRPr>
          </a:p>
          <a:p>
            <a:pPr marL="202565">
              <a:lnSpc>
                <a:spcPct val="100000"/>
              </a:lnSpc>
            </a:pPr>
            <a:r>
              <a:rPr sz="2400" b="1" spc="185" dirty="0">
                <a:solidFill>
                  <a:srgbClr val="FFFFFF"/>
                </a:solidFill>
                <a:latin typeface="Cambria"/>
                <a:cs typeface="Cambria"/>
              </a:rPr>
              <a:t>Consumer</a:t>
            </a:r>
            <a:endParaRPr sz="24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60056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04293" y="8509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5823"/>
            <a:ext cx="11378565" cy="256540"/>
          </a:xfrm>
          <a:custGeom>
            <a:avLst/>
            <a:gdLst/>
            <a:ahLst/>
            <a:cxn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42749" y="1686189"/>
          <a:ext cx="1734185" cy="3468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4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00252" y="2062405"/>
            <a:ext cx="3799204" cy="155194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800" b="1" spc="440" dirty="0">
                <a:solidFill>
                  <a:srgbClr val="FF0000"/>
                </a:solidFill>
                <a:latin typeface="Cambria"/>
                <a:cs typeface="Cambria"/>
              </a:rPr>
              <a:t>PRODUCER</a:t>
            </a:r>
            <a:endParaRPr sz="2800">
              <a:latin typeface="Cambria"/>
              <a:cs typeface="Cambria"/>
            </a:endParaRPr>
          </a:p>
          <a:p>
            <a:pPr marL="195580" indent="-182880">
              <a:lnSpc>
                <a:spcPct val="100000"/>
              </a:lnSpc>
              <a:spcBef>
                <a:spcPts val="850"/>
              </a:spcBef>
              <a:buSzPct val="64000"/>
              <a:buFont typeface="Arial MT"/>
              <a:buChar char="•"/>
              <a:tabLst>
                <a:tab pos="195580" algn="l"/>
              </a:tabLst>
            </a:pPr>
            <a:r>
              <a:rPr sz="2500" spc="-20" dirty="0">
                <a:latin typeface="Calibri"/>
                <a:cs typeface="Calibri"/>
              </a:rPr>
              <a:t>Writer</a:t>
            </a:r>
            <a:endParaRPr sz="25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845"/>
              </a:spcBef>
              <a:buSzPct val="64000"/>
              <a:buFont typeface="Arial MT"/>
              <a:buChar char="•"/>
              <a:tabLst>
                <a:tab pos="195580" algn="l"/>
              </a:tabLst>
            </a:pPr>
            <a:r>
              <a:rPr sz="2500" spc="-5" dirty="0">
                <a:latin typeface="Calibri"/>
                <a:cs typeface="Calibri"/>
              </a:rPr>
              <a:t>Deposits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Data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into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20" dirty="0">
                <a:latin typeface="Calibri"/>
                <a:cs typeface="Calibri"/>
              </a:rPr>
              <a:t> FIFO.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36205" y="2147004"/>
            <a:ext cx="3569970" cy="155321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800" b="1" spc="445" dirty="0">
                <a:solidFill>
                  <a:srgbClr val="006FC0"/>
                </a:solidFill>
                <a:latin typeface="Cambria"/>
                <a:cs typeface="Cambria"/>
              </a:rPr>
              <a:t>CONSUMER</a:t>
            </a:r>
            <a:endParaRPr sz="2800">
              <a:latin typeface="Cambria"/>
              <a:cs typeface="Cambria"/>
            </a:endParaRPr>
          </a:p>
          <a:p>
            <a:pPr marL="195580" indent="-182880">
              <a:lnSpc>
                <a:spcPct val="100000"/>
              </a:lnSpc>
              <a:spcBef>
                <a:spcPts val="855"/>
              </a:spcBef>
              <a:buSzPct val="64000"/>
              <a:buFont typeface="Arial MT"/>
              <a:buChar char="•"/>
              <a:tabLst>
                <a:tab pos="195580" algn="l"/>
              </a:tabLst>
            </a:pPr>
            <a:r>
              <a:rPr sz="2500" spc="-15" dirty="0">
                <a:latin typeface="Calibri"/>
                <a:cs typeface="Calibri"/>
              </a:rPr>
              <a:t>Reader</a:t>
            </a:r>
            <a:endParaRPr sz="25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840"/>
              </a:spcBef>
              <a:buSzPct val="64000"/>
              <a:buFont typeface="Arial MT"/>
              <a:buChar char="•"/>
              <a:tabLst>
                <a:tab pos="195580" algn="l"/>
              </a:tabLst>
            </a:pPr>
            <a:r>
              <a:rPr sz="2500" spc="-15" dirty="0">
                <a:latin typeface="Calibri"/>
                <a:cs typeface="Calibri"/>
              </a:rPr>
              <a:t>Reads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Data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from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20" dirty="0">
                <a:latin typeface="Calibri"/>
                <a:cs typeface="Calibri"/>
              </a:rPr>
              <a:t> FIFO.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19547" y="491439"/>
            <a:ext cx="99314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470" dirty="0">
                <a:solidFill>
                  <a:srgbClr val="FF6600"/>
                </a:solidFill>
                <a:latin typeface="Cambria"/>
                <a:cs typeface="Cambria"/>
              </a:rPr>
              <a:t>F</a:t>
            </a:r>
            <a:r>
              <a:rPr sz="2800" spc="290" dirty="0">
                <a:solidFill>
                  <a:srgbClr val="FF6600"/>
                </a:solidFill>
                <a:latin typeface="Cambria"/>
                <a:cs typeface="Cambria"/>
              </a:rPr>
              <a:t>I</a:t>
            </a:r>
            <a:r>
              <a:rPr sz="2800" spc="445" dirty="0">
                <a:solidFill>
                  <a:srgbClr val="FF6600"/>
                </a:solidFill>
                <a:latin typeface="Cambria"/>
                <a:cs typeface="Cambria"/>
              </a:rPr>
              <a:t>F</a:t>
            </a:r>
            <a:r>
              <a:rPr sz="2800" spc="390" dirty="0">
                <a:solidFill>
                  <a:srgbClr val="FF6600"/>
                </a:solidFill>
                <a:latin typeface="Cambria"/>
                <a:cs typeface="Cambria"/>
              </a:rPr>
              <a:t>O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2702" y="961390"/>
            <a:ext cx="311594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39"/>
              </a:lnSpc>
              <a:spcBef>
                <a:spcPts val="100"/>
              </a:spcBef>
            </a:pPr>
            <a:r>
              <a:rPr sz="1800" spc="90" dirty="0">
                <a:latin typeface="Cambria"/>
                <a:cs typeface="Cambria"/>
              </a:rPr>
              <a:t>Delinks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25" dirty="0">
                <a:latin typeface="Cambria"/>
                <a:cs typeface="Cambria"/>
              </a:rPr>
              <a:t>producer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and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endParaRPr sz="1800">
              <a:latin typeface="Cambria"/>
              <a:cs typeface="Cambria"/>
            </a:endParaRPr>
          </a:p>
          <a:p>
            <a:pPr marL="1270" algn="ctr">
              <a:lnSpc>
                <a:spcPts val="2039"/>
              </a:lnSpc>
            </a:pPr>
            <a:r>
              <a:rPr sz="1800" spc="50" dirty="0">
                <a:latin typeface="Cambria"/>
                <a:cs typeface="Cambria"/>
              </a:rPr>
              <a:t>consumer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41548" y="2463545"/>
            <a:ext cx="1408430" cy="190500"/>
          </a:xfrm>
          <a:custGeom>
            <a:avLst/>
            <a:gdLst/>
            <a:ahLst/>
            <a:cxnLst/>
            <a:rect l="l" t="t" r="r" b="b"/>
            <a:pathLst>
              <a:path w="1408429" h="190500">
                <a:moveTo>
                  <a:pt x="1217802" y="0"/>
                </a:moveTo>
                <a:lnTo>
                  <a:pt x="1217802" y="190500"/>
                </a:lnTo>
                <a:lnTo>
                  <a:pt x="1370202" y="114300"/>
                </a:lnTo>
                <a:lnTo>
                  <a:pt x="1236852" y="114300"/>
                </a:lnTo>
                <a:lnTo>
                  <a:pt x="1236852" y="76200"/>
                </a:lnTo>
                <a:lnTo>
                  <a:pt x="1370202" y="76200"/>
                </a:lnTo>
                <a:lnTo>
                  <a:pt x="1217802" y="0"/>
                </a:lnTo>
                <a:close/>
              </a:path>
              <a:path w="1408429" h="190500">
                <a:moveTo>
                  <a:pt x="1217802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217802" y="114300"/>
                </a:lnTo>
                <a:lnTo>
                  <a:pt x="1217802" y="76200"/>
                </a:lnTo>
                <a:close/>
              </a:path>
              <a:path w="1408429" h="190500">
                <a:moveTo>
                  <a:pt x="1370202" y="76200"/>
                </a:moveTo>
                <a:lnTo>
                  <a:pt x="1236852" y="76200"/>
                </a:lnTo>
                <a:lnTo>
                  <a:pt x="1236852" y="114300"/>
                </a:lnTo>
                <a:lnTo>
                  <a:pt x="1370202" y="114300"/>
                </a:lnTo>
                <a:lnTo>
                  <a:pt x="1408302" y="95250"/>
                </a:lnTo>
                <a:lnTo>
                  <a:pt x="137020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84035" y="2475738"/>
            <a:ext cx="1273810" cy="190500"/>
          </a:xfrm>
          <a:custGeom>
            <a:avLst/>
            <a:gdLst/>
            <a:ahLst/>
            <a:cxnLst/>
            <a:rect l="l" t="t" r="r" b="b"/>
            <a:pathLst>
              <a:path w="1273809" h="190500">
                <a:moveTo>
                  <a:pt x="1083310" y="0"/>
                </a:moveTo>
                <a:lnTo>
                  <a:pt x="1083310" y="190500"/>
                </a:lnTo>
                <a:lnTo>
                  <a:pt x="1235710" y="114300"/>
                </a:lnTo>
                <a:lnTo>
                  <a:pt x="1102360" y="114300"/>
                </a:lnTo>
                <a:lnTo>
                  <a:pt x="1102360" y="76200"/>
                </a:lnTo>
                <a:lnTo>
                  <a:pt x="1235710" y="76200"/>
                </a:lnTo>
                <a:lnTo>
                  <a:pt x="1083310" y="0"/>
                </a:lnTo>
                <a:close/>
              </a:path>
              <a:path w="1273809" h="190500">
                <a:moveTo>
                  <a:pt x="108331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083310" y="114300"/>
                </a:lnTo>
                <a:lnTo>
                  <a:pt x="1083310" y="76200"/>
                </a:lnTo>
                <a:close/>
              </a:path>
              <a:path w="1273809" h="190500">
                <a:moveTo>
                  <a:pt x="1235710" y="76200"/>
                </a:moveTo>
                <a:lnTo>
                  <a:pt x="1102360" y="76200"/>
                </a:lnTo>
                <a:lnTo>
                  <a:pt x="1102360" y="114300"/>
                </a:lnTo>
                <a:lnTo>
                  <a:pt x="1235710" y="114300"/>
                </a:lnTo>
                <a:lnTo>
                  <a:pt x="1273810" y="95250"/>
                </a:lnTo>
                <a:lnTo>
                  <a:pt x="123571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0585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04293" y="8509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7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5823"/>
            <a:ext cx="11378565" cy="256540"/>
          </a:xfrm>
          <a:custGeom>
            <a:avLst/>
            <a:gdLst/>
            <a:ahLst/>
            <a:cxn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81816" y="9144"/>
            <a:ext cx="710565" cy="335280"/>
          </a:xfrm>
          <a:custGeom>
            <a:avLst/>
            <a:gdLst/>
            <a:ahLst/>
            <a:cxnLst/>
            <a:rect l="l" t="t" r="r" b="b"/>
            <a:pathLst>
              <a:path w="710565" h="335280">
                <a:moveTo>
                  <a:pt x="0" y="167639"/>
                </a:moveTo>
                <a:lnTo>
                  <a:pt x="22218" y="109145"/>
                </a:lnTo>
                <a:lnTo>
                  <a:pt x="83521" y="59632"/>
                </a:lnTo>
                <a:lnTo>
                  <a:pt x="126320" y="39427"/>
                </a:lnTo>
                <a:lnTo>
                  <a:pt x="175880" y="22888"/>
                </a:lnTo>
                <a:lnTo>
                  <a:pt x="231198" y="10488"/>
                </a:lnTo>
                <a:lnTo>
                  <a:pt x="291270" y="2700"/>
                </a:lnTo>
                <a:lnTo>
                  <a:pt x="355091" y="0"/>
                </a:lnTo>
                <a:lnTo>
                  <a:pt x="418913" y="2700"/>
                </a:lnTo>
                <a:lnTo>
                  <a:pt x="478985" y="10488"/>
                </a:lnTo>
                <a:lnTo>
                  <a:pt x="534303" y="22888"/>
                </a:lnTo>
                <a:lnTo>
                  <a:pt x="583863" y="39427"/>
                </a:lnTo>
                <a:lnTo>
                  <a:pt x="626662" y="59632"/>
                </a:lnTo>
                <a:lnTo>
                  <a:pt x="661698" y="83029"/>
                </a:lnTo>
                <a:lnTo>
                  <a:pt x="704462" y="137507"/>
                </a:lnTo>
                <a:lnTo>
                  <a:pt x="710183" y="167639"/>
                </a:lnTo>
                <a:lnTo>
                  <a:pt x="704462" y="197772"/>
                </a:lnTo>
                <a:lnTo>
                  <a:pt x="661698" y="252250"/>
                </a:lnTo>
                <a:lnTo>
                  <a:pt x="626662" y="275647"/>
                </a:lnTo>
                <a:lnTo>
                  <a:pt x="583863" y="295852"/>
                </a:lnTo>
                <a:lnTo>
                  <a:pt x="534303" y="312391"/>
                </a:lnTo>
                <a:lnTo>
                  <a:pt x="478985" y="324791"/>
                </a:lnTo>
                <a:lnTo>
                  <a:pt x="418913" y="332579"/>
                </a:lnTo>
                <a:lnTo>
                  <a:pt x="355091" y="335279"/>
                </a:lnTo>
                <a:lnTo>
                  <a:pt x="291270" y="332579"/>
                </a:lnTo>
                <a:lnTo>
                  <a:pt x="231198" y="324791"/>
                </a:lnTo>
                <a:lnTo>
                  <a:pt x="175880" y="312391"/>
                </a:lnTo>
                <a:lnTo>
                  <a:pt x="126320" y="295852"/>
                </a:lnTo>
                <a:lnTo>
                  <a:pt x="83521" y="275647"/>
                </a:lnTo>
                <a:lnTo>
                  <a:pt x="48485" y="252250"/>
                </a:lnTo>
                <a:lnTo>
                  <a:pt x="5721" y="197772"/>
                </a:lnTo>
                <a:lnTo>
                  <a:pt x="0" y="1676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41247" y="427481"/>
            <a:ext cx="878268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5" dirty="0">
                <a:solidFill>
                  <a:srgbClr val="FF6600"/>
                </a:solidFill>
              </a:rPr>
              <a:t>Let</a:t>
            </a:r>
            <a:r>
              <a:rPr sz="3200" spc="10" dirty="0">
                <a:solidFill>
                  <a:srgbClr val="FF6600"/>
                </a:solidFill>
              </a:rPr>
              <a:t> </a:t>
            </a:r>
            <a:r>
              <a:rPr sz="3200" spc="-10" dirty="0">
                <a:solidFill>
                  <a:srgbClr val="FF6600"/>
                </a:solidFill>
              </a:rPr>
              <a:t>us</a:t>
            </a:r>
            <a:r>
              <a:rPr sz="3200" spc="10" dirty="0">
                <a:solidFill>
                  <a:srgbClr val="FF6600"/>
                </a:solidFill>
              </a:rPr>
              <a:t> </a:t>
            </a:r>
            <a:r>
              <a:rPr sz="3200" spc="-10" dirty="0">
                <a:solidFill>
                  <a:srgbClr val="FF6600"/>
                </a:solidFill>
              </a:rPr>
              <a:t>use</a:t>
            </a:r>
            <a:r>
              <a:rPr sz="3200" spc="15" dirty="0">
                <a:solidFill>
                  <a:srgbClr val="FF6600"/>
                </a:solidFill>
              </a:rPr>
              <a:t> </a:t>
            </a:r>
            <a:r>
              <a:rPr sz="3200" spc="-5" dirty="0">
                <a:solidFill>
                  <a:srgbClr val="FF6600"/>
                </a:solidFill>
              </a:rPr>
              <a:t>an </a:t>
            </a:r>
            <a:r>
              <a:rPr sz="3200" spc="-5" dirty="0">
                <a:solidFill>
                  <a:srgbClr val="C00000"/>
                </a:solidFill>
              </a:rPr>
              <a:t>8-location</a:t>
            </a:r>
            <a:r>
              <a:rPr sz="3200" spc="-15" dirty="0">
                <a:solidFill>
                  <a:srgbClr val="C00000"/>
                </a:solidFill>
              </a:rPr>
              <a:t> </a:t>
            </a:r>
            <a:r>
              <a:rPr sz="3200" spc="-20" dirty="0">
                <a:solidFill>
                  <a:srgbClr val="C00000"/>
                </a:solidFill>
              </a:rPr>
              <a:t>FIFO</a:t>
            </a:r>
            <a:r>
              <a:rPr sz="3200" spc="30" dirty="0">
                <a:solidFill>
                  <a:srgbClr val="C00000"/>
                </a:solidFill>
              </a:rPr>
              <a:t> </a:t>
            </a:r>
            <a:r>
              <a:rPr sz="3200" spc="-20" dirty="0">
                <a:solidFill>
                  <a:srgbClr val="FF6600"/>
                </a:solidFill>
              </a:rPr>
              <a:t>for</a:t>
            </a:r>
            <a:r>
              <a:rPr sz="3200" dirty="0">
                <a:solidFill>
                  <a:srgbClr val="FF6600"/>
                </a:solidFill>
              </a:rPr>
              <a:t> </a:t>
            </a:r>
            <a:r>
              <a:rPr sz="3200" spc="-10" dirty="0">
                <a:solidFill>
                  <a:srgbClr val="FF6600"/>
                </a:solidFill>
              </a:rPr>
              <a:t>our</a:t>
            </a:r>
            <a:r>
              <a:rPr sz="3200" spc="5" dirty="0">
                <a:solidFill>
                  <a:srgbClr val="FF6600"/>
                </a:solidFill>
              </a:rPr>
              <a:t> </a:t>
            </a:r>
            <a:r>
              <a:rPr sz="3200" spc="-10" dirty="0">
                <a:solidFill>
                  <a:srgbClr val="FF6600"/>
                </a:solidFill>
              </a:rPr>
              <a:t>design</a:t>
            </a:r>
            <a:r>
              <a:rPr sz="3200" spc="5" dirty="0">
                <a:solidFill>
                  <a:srgbClr val="FF6600"/>
                </a:solidFill>
              </a:rPr>
              <a:t> </a:t>
            </a:r>
            <a:r>
              <a:rPr sz="3200" spc="-20" dirty="0">
                <a:solidFill>
                  <a:srgbClr val="FF6600"/>
                </a:solidFill>
              </a:rPr>
              <a:t>example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2138933" y="1811223"/>
            <a:ext cx="1489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54" dirty="0">
                <a:solidFill>
                  <a:srgbClr val="FF0000"/>
                </a:solidFill>
                <a:latin typeface="Cambria"/>
                <a:cs typeface="Cambria"/>
              </a:rPr>
              <a:t>PRO</a:t>
            </a:r>
            <a:r>
              <a:rPr sz="1800" b="1" spc="215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sz="1800" b="1" spc="265" dirty="0">
                <a:solidFill>
                  <a:srgbClr val="FF0000"/>
                </a:solidFill>
                <a:latin typeface="Cambria"/>
                <a:cs typeface="Cambria"/>
              </a:rPr>
              <a:t>U</a:t>
            </a:r>
            <a:r>
              <a:rPr sz="1800" b="1" spc="355" dirty="0">
                <a:solidFill>
                  <a:srgbClr val="FF0000"/>
                </a:solidFill>
                <a:latin typeface="Cambria"/>
                <a:cs typeface="Cambria"/>
              </a:rPr>
              <a:t>C</a:t>
            </a:r>
            <a:r>
              <a:rPr sz="1800" b="1" spc="300" dirty="0">
                <a:solidFill>
                  <a:srgbClr val="FF0000"/>
                </a:solidFill>
                <a:latin typeface="Cambria"/>
                <a:cs typeface="Cambria"/>
              </a:rPr>
              <a:t>ER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5890" y="1814271"/>
            <a:ext cx="15074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55" dirty="0">
                <a:solidFill>
                  <a:srgbClr val="006FC0"/>
                </a:solidFill>
                <a:latin typeface="Cambria"/>
                <a:cs typeface="Cambria"/>
              </a:rPr>
              <a:t>C</a:t>
            </a:r>
            <a:r>
              <a:rPr sz="1800" b="1" spc="229" dirty="0">
                <a:solidFill>
                  <a:srgbClr val="006FC0"/>
                </a:solidFill>
                <a:latin typeface="Cambria"/>
                <a:cs typeface="Cambria"/>
              </a:rPr>
              <a:t>O</a:t>
            </a:r>
            <a:r>
              <a:rPr sz="1800" b="1" spc="260" dirty="0">
                <a:solidFill>
                  <a:srgbClr val="006FC0"/>
                </a:solidFill>
                <a:latin typeface="Cambria"/>
                <a:cs typeface="Cambria"/>
              </a:rPr>
              <a:t>N</a:t>
            </a:r>
            <a:r>
              <a:rPr sz="1800" b="1" spc="240" dirty="0">
                <a:solidFill>
                  <a:srgbClr val="006FC0"/>
                </a:solidFill>
                <a:latin typeface="Cambria"/>
                <a:cs typeface="Cambria"/>
              </a:rPr>
              <a:t>S</a:t>
            </a:r>
            <a:r>
              <a:rPr sz="1800" b="1" spc="295" dirty="0">
                <a:solidFill>
                  <a:srgbClr val="006FC0"/>
                </a:solidFill>
                <a:latin typeface="Cambria"/>
                <a:cs typeface="Cambria"/>
              </a:rPr>
              <a:t>U</a:t>
            </a:r>
            <a:r>
              <a:rPr sz="1800" b="1" spc="245" dirty="0">
                <a:solidFill>
                  <a:srgbClr val="006FC0"/>
                </a:solidFill>
                <a:latin typeface="Cambria"/>
                <a:cs typeface="Cambria"/>
              </a:rPr>
              <a:t>M</a:t>
            </a:r>
            <a:r>
              <a:rPr sz="1800" b="1" spc="300" dirty="0">
                <a:solidFill>
                  <a:srgbClr val="006FC0"/>
                </a:solidFill>
                <a:latin typeface="Cambria"/>
                <a:cs typeface="Cambria"/>
              </a:rPr>
              <a:t>ER</a:t>
            </a:r>
            <a:endParaRPr sz="180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146041" y="1097533"/>
          <a:ext cx="2091055" cy="2926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750309" y="1150554"/>
          <a:ext cx="381000" cy="28362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135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2544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412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2378964" y="3722370"/>
            <a:ext cx="1408430" cy="190500"/>
          </a:xfrm>
          <a:custGeom>
            <a:avLst/>
            <a:gdLst/>
            <a:ahLst/>
            <a:cxnLst/>
            <a:rect l="l" t="t" r="r" b="b"/>
            <a:pathLst>
              <a:path w="1408429" h="190500">
                <a:moveTo>
                  <a:pt x="1217802" y="0"/>
                </a:moveTo>
                <a:lnTo>
                  <a:pt x="1217802" y="190499"/>
                </a:lnTo>
                <a:lnTo>
                  <a:pt x="1370202" y="114299"/>
                </a:lnTo>
                <a:lnTo>
                  <a:pt x="1236852" y="114299"/>
                </a:lnTo>
                <a:lnTo>
                  <a:pt x="1236852" y="76199"/>
                </a:lnTo>
                <a:lnTo>
                  <a:pt x="1370202" y="76199"/>
                </a:lnTo>
                <a:lnTo>
                  <a:pt x="1217802" y="0"/>
                </a:lnTo>
                <a:close/>
              </a:path>
              <a:path w="1408429" h="190500">
                <a:moveTo>
                  <a:pt x="1217802" y="76199"/>
                </a:moveTo>
                <a:lnTo>
                  <a:pt x="0" y="76199"/>
                </a:lnTo>
                <a:lnTo>
                  <a:pt x="0" y="114299"/>
                </a:lnTo>
                <a:lnTo>
                  <a:pt x="1217802" y="114299"/>
                </a:lnTo>
                <a:lnTo>
                  <a:pt x="1217802" y="76199"/>
                </a:lnTo>
                <a:close/>
              </a:path>
              <a:path w="1408429" h="190500">
                <a:moveTo>
                  <a:pt x="1370202" y="76199"/>
                </a:moveTo>
                <a:lnTo>
                  <a:pt x="1236852" y="76199"/>
                </a:lnTo>
                <a:lnTo>
                  <a:pt x="1236852" y="114299"/>
                </a:lnTo>
                <a:lnTo>
                  <a:pt x="1370202" y="114299"/>
                </a:lnTo>
                <a:lnTo>
                  <a:pt x="1408302" y="95249"/>
                </a:lnTo>
                <a:lnTo>
                  <a:pt x="1370202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39483" y="3716273"/>
            <a:ext cx="1386205" cy="190500"/>
          </a:xfrm>
          <a:custGeom>
            <a:avLst/>
            <a:gdLst/>
            <a:ahLst/>
            <a:cxnLst/>
            <a:rect l="l" t="t" r="r" b="b"/>
            <a:pathLst>
              <a:path w="1386204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38620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386204" h="190500">
                <a:moveTo>
                  <a:pt x="13858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385824" y="114300"/>
                </a:lnTo>
                <a:lnTo>
                  <a:pt x="13858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5440" y="3660470"/>
            <a:ext cx="9664700" cy="2799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0489" algn="ctr">
              <a:lnSpc>
                <a:spcPct val="100000"/>
              </a:lnSpc>
              <a:spcBef>
                <a:spcPts val="100"/>
              </a:spcBef>
              <a:tabLst>
                <a:tab pos="6158865" algn="l"/>
              </a:tabLst>
            </a:pPr>
            <a:r>
              <a:rPr sz="1800" b="1" spc="150" dirty="0">
                <a:latin typeface="Cambria"/>
                <a:cs typeface="Cambria"/>
              </a:rPr>
              <a:t>WP	</a:t>
            </a:r>
            <a:r>
              <a:rPr sz="2700" b="1" spc="397" baseline="1543" dirty="0">
                <a:latin typeface="Cambria"/>
                <a:cs typeface="Cambria"/>
              </a:rPr>
              <a:t>RP</a:t>
            </a:r>
            <a:endParaRPr sz="2700" baseline="1543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Cambria"/>
              <a:cs typeface="Cambria"/>
            </a:endParaRPr>
          </a:p>
          <a:p>
            <a:pPr marR="97790" algn="ctr">
              <a:lnSpc>
                <a:spcPct val="100000"/>
              </a:lnSpc>
            </a:pPr>
            <a:r>
              <a:rPr sz="2800" b="1" spc="-180" dirty="0">
                <a:solidFill>
                  <a:srgbClr val="FF0000"/>
                </a:solidFill>
                <a:latin typeface="Tahoma"/>
                <a:cs typeface="Tahoma"/>
              </a:rPr>
              <a:t>Initially</a:t>
            </a:r>
            <a:endParaRPr sz="2800">
              <a:latin typeface="Tahoma"/>
              <a:cs typeface="Tahoma"/>
            </a:endParaRPr>
          </a:p>
          <a:p>
            <a:pPr marL="195580" indent="-182880">
              <a:lnSpc>
                <a:spcPts val="2550"/>
              </a:lnSpc>
              <a:spcBef>
                <a:spcPts val="740"/>
              </a:spcBef>
              <a:buSzPct val="68181"/>
              <a:buFont typeface="Segoe UI Symbol"/>
              <a:buChar char="⮚"/>
              <a:tabLst>
                <a:tab pos="195580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FIFO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two </a:t>
            </a:r>
            <a:r>
              <a:rPr sz="2200" spc="-10" dirty="0">
                <a:latin typeface="Calibri"/>
                <a:cs typeface="Calibri"/>
              </a:rPr>
              <a:t>pointers to</a:t>
            </a:r>
            <a:r>
              <a:rPr sz="2200" spc="-5" dirty="0">
                <a:latin typeface="Calibri"/>
                <a:cs typeface="Calibri"/>
              </a:rPr>
              <a:t> denote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locations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write </a:t>
            </a:r>
            <a:r>
              <a:rPr sz="2200" spc="5" dirty="0">
                <a:latin typeface="Calibri"/>
                <a:cs typeface="Calibri"/>
              </a:rPr>
              <a:t>and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read:</a:t>
            </a:r>
            <a:endParaRPr sz="2200">
              <a:latin typeface="Calibri"/>
              <a:cs typeface="Calibri"/>
            </a:endParaRPr>
          </a:p>
          <a:p>
            <a:pPr marL="469900" lvl="1" indent="-184150">
              <a:lnSpc>
                <a:spcPts val="2250"/>
              </a:lnSpc>
              <a:buSzPct val="90000"/>
              <a:buChar char="▪"/>
              <a:tabLst>
                <a:tab pos="470534" algn="l"/>
              </a:tabLst>
            </a:pPr>
            <a:r>
              <a:rPr sz="2000" spc="-20" dirty="0">
                <a:latin typeface="Calibri"/>
                <a:cs typeface="Calibri"/>
              </a:rPr>
              <a:t>Write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Pointer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(WP):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location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pointed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WP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15" dirty="0">
                <a:latin typeface="Calibri"/>
                <a:cs typeface="Calibri"/>
              </a:rPr>
              <a:t>where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producer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deposits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 marL="469900" lvl="1" indent="-184150">
              <a:lnSpc>
                <a:spcPts val="2340"/>
              </a:lnSpc>
              <a:buSzPct val="90000"/>
              <a:buChar char="▪"/>
              <a:tabLst>
                <a:tab pos="470534" algn="l"/>
              </a:tabLst>
            </a:pPr>
            <a:r>
              <a:rPr sz="2000" spc="-15" dirty="0">
                <a:latin typeface="Calibri"/>
                <a:cs typeface="Calibri"/>
              </a:rPr>
              <a:t>Read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Pointer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(RP):</a:t>
            </a:r>
            <a:r>
              <a:rPr sz="2000" spc="4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location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pointed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RP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where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consumer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reads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Calibri"/>
              <a:buChar char="▪"/>
            </a:pPr>
            <a:endParaRPr sz="265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buSzPct val="68181"/>
              <a:buFont typeface="Segoe UI Symbol"/>
              <a:buChar char="⮚"/>
              <a:tabLst>
                <a:tab pos="195580" algn="l"/>
              </a:tabLst>
            </a:pPr>
            <a:r>
              <a:rPr sz="2200" dirty="0">
                <a:latin typeface="Calibri"/>
                <a:cs typeface="Calibri"/>
              </a:rPr>
              <a:t>Initially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FIFO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empty.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Both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WP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and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RP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point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location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0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FIFO.</a:t>
            </a:r>
            <a:endParaRPr sz="2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160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18950" y="85090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14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5823"/>
            <a:ext cx="11378565" cy="256540"/>
          </a:xfrm>
          <a:custGeom>
            <a:avLst/>
            <a:gdLst/>
            <a:ahLst/>
            <a:cxn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81816" y="9144"/>
            <a:ext cx="710565" cy="335280"/>
          </a:xfrm>
          <a:custGeom>
            <a:avLst/>
            <a:gdLst/>
            <a:ahLst/>
            <a:cxnLst/>
            <a:rect l="l" t="t" r="r" b="b"/>
            <a:pathLst>
              <a:path w="710565" h="335280">
                <a:moveTo>
                  <a:pt x="0" y="167639"/>
                </a:moveTo>
                <a:lnTo>
                  <a:pt x="22218" y="109145"/>
                </a:lnTo>
                <a:lnTo>
                  <a:pt x="83521" y="59632"/>
                </a:lnTo>
                <a:lnTo>
                  <a:pt x="126320" y="39427"/>
                </a:lnTo>
                <a:lnTo>
                  <a:pt x="175880" y="22888"/>
                </a:lnTo>
                <a:lnTo>
                  <a:pt x="231198" y="10488"/>
                </a:lnTo>
                <a:lnTo>
                  <a:pt x="291270" y="2700"/>
                </a:lnTo>
                <a:lnTo>
                  <a:pt x="355091" y="0"/>
                </a:lnTo>
                <a:lnTo>
                  <a:pt x="418913" y="2700"/>
                </a:lnTo>
                <a:lnTo>
                  <a:pt x="478985" y="10488"/>
                </a:lnTo>
                <a:lnTo>
                  <a:pt x="534303" y="22888"/>
                </a:lnTo>
                <a:lnTo>
                  <a:pt x="583863" y="39427"/>
                </a:lnTo>
                <a:lnTo>
                  <a:pt x="626662" y="59632"/>
                </a:lnTo>
                <a:lnTo>
                  <a:pt x="661698" y="83029"/>
                </a:lnTo>
                <a:lnTo>
                  <a:pt x="704462" y="137507"/>
                </a:lnTo>
                <a:lnTo>
                  <a:pt x="710183" y="167639"/>
                </a:lnTo>
                <a:lnTo>
                  <a:pt x="704462" y="197772"/>
                </a:lnTo>
                <a:lnTo>
                  <a:pt x="661698" y="252250"/>
                </a:lnTo>
                <a:lnTo>
                  <a:pt x="626662" y="275647"/>
                </a:lnTo>
                <a:lnTo>
                  <a:pt x="583863" y="295852"/>
                </a:lnTo>
                <a:lnTo>
                  <a:pt x="534303" y="312391"/>
                </a:lnTo>
                <a:lnTo>
                  <a:pt x="478985" y="324791"/>
                </a:lnTo>
                <a:lnTo>
                  <a:pt x="418913" y="332579"/>
                </a:lnTo>
                <a:lnTo>
                  <a:pt x="355091" y="335279"/>
                </a:lnTo>
                <a:lnTo>
                  <a:pt x="291270" y="332579"/>
                </a:lnTo>
                <a:lnTo>
                  <a:pt x="231198" y="324791"/>
                </a:lnTo>
                <a:lnTo>
                  <a:pt x="175880" y="312391"/>
                </a:lnTo>
                <a:lnTo>
                  <a:pt x="126320" y="295852"/>
                </a:lnTo>
                <a:lnTo>
                  <a:pt x="83521" y="275647"/>
                </a:lnTo>
                <a:lnTo>
                  <a:pt x="48485" y="252250"/>
                </a:lnTo>
                <a:lnTo>
                  <a:pt x="5721" y="197772"/>
                </a:lnTo>
                <a:lnTo>
                  <a:pt x="0" y="1676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14932" y="2763977"/>
            <a:ext cx="1489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54" dirty="0">
                <a:solidFill>
                  <a:srgbClr val="FF0000"/>
                </a:solidFill>
                <a:latin typeface="Cambria"/>
                <a:cs typeface="Cambria"/>
              </a:rPr>
              <a:t>PRO</a:t>
            </a:r>
            <a:r>
              <a:rPr sz="1800" b="1" spc="215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sz="1800" b="1" spc="265" dirty="0">
                <a:solidFill>
                  <a:srgbClr val="FF0000"/>
                </a:solidFill>
                <a:latin typeface="Cambria"/>
                <a:cs typeface="Cambria"/>
              </a:rPr>
              <a:t>U</a:t>
            </a:r>
            <a:r>
              <a:rPr sz="1800" b="1" spc="355" dirty="0">
                <a:solidFill>
                  <a:srgbClr val="FF0000"/>
                </a:solidFill>
                <a:latin typeface="Cambria"/>
                <a:cs typeface="Cambria"/>
              </a:rPr>
              <a:t>C</a:t>
            </a:r>
            <a:r>
              <a:rPr sz="1800" b="1" spc="300" dirty="0">
                <a:solidFill>
                  <a:srgbClr val="FF0000"/>
                </a:solidFill>
                <a:latin typeface="Cambria"/>
                <a:cs typeface="Cambria"/>
              </a:rPr>
              <a:t>ER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7790" y="1842973"/>
            <a:ext cx="15074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55" dirty="0">
                <a:solidFill>
                  <a:srgbClr val="006FC0"/>
                </a:solidFill>
                <a:latin typeface="Cambria"/>
                <a:cs typeface="Cambria"/>
              </a:rPr>
              <a:t>C</a:t>
            </a:r>
            <a:r>
              <a:rPr sz="1800" b="1" spc="229" dirty="0">
                <a:solidFill>
                  <a:srgbClr val="006FC0"/>
                </a:solidFill>
                <a:latin typeface="Cambria"/>
                <a:cs typeface="Cambria"/>
              </a:rPr>
              <a:t>O</a:t>
            </a:r>
            <a:r>
              <a:rPr sz="1800" b="1" spc="260" dirty="0">
                <a:solidFill>
                  <a:srgbClr val="006FC0"/>
                </a:solidFill>
                <a:latin typeface="Cambria"/>
                <a:cs typeface="Cambria"/>
              </a:rPr>
              <a:t>N</a:t>
            </a:r>
            <a:r>
              <a:rPr sz="1800" b="1" spc="240" dirty="0">
                <a:solidFill>
                  <a:srgbClr val="006FC0"/>
                </a:solidFill>
                <a:latin typeface="Cambria"/>
                <a:cs typeface="Cambria"/>
              </a:rPr>
              <a:t>S</a:t>
            </a:r>
            <a:r>
              <a:rPr sz="1800" b="1" spc="295" dirty="0">
                <a:solidFill>
                  <a:srgbClr val="006FC0"/>
                </a:solidFill>
                <a:latin typeface="Cambria"/>
                <a:cs typeface="Cambria"/>
              </a:rPr>
              <a:t>U</a:t>
            </a:r>
            <a:r>
              <a:rPr sz="1800" b="1" spc="245" dirty="0">
                <a:solidFill>
                  <a:srgbClr val="006FC0"/>
                </a:solidFill>
                <a:latin typeface="Cambria"/>
                <a:cs typeface="Cambria"/>
              </a:rPr>
              <a:t>M</a:t>
            </a:r>
            <a:r>
              <a:rPr sz="1800" b="1" spc="300" dirty="0">
                <a:solidFill>
                  <a:srgbClr val="006FC0"/>
                </a:solidFill>
                <a:latin typeface="Cambria"/>
                <a:cs typeface="Cambria"/>
              </a:rPr>
              <a:t>ER</a:t>
            </a:r>
            <a:endParaRPr sz="1800">
              <a:latin typeface="Cambria"/>
              <a:cs typeface="Cambri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107941" y="1126108"/>
          <a:ext cx="2091055" cy="2926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712209" y="1178575"/>
          <a:ext cx="381000" cy="2836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746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254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501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339339" y="1960626"/>
            <a:ext cx="1408430" cy="190500"/>
          </a:xfrm>
          <a:custGeom>
            <a:avLst/>
            <a:gdLst/>
            <a:ahLst/>
            <a:cxnLst/>
            <a:rect l="l" t="t" r="r" b="b"/>
            <a:pathLst>
              <a:path w="1408429" h="190500">
                <a:moveTo>
                  <a:pt x="1217802" y="0"/>
                </a:moveTo>
                <a:lnTo>
                  <a:pt x="1217802" y="190500"/>
                </a:lnTo>
                <a:lnTo>
                  <a:pt x="1370202" y="114300"/>
                </a:lnTo>
                <a:lnTo>
                  <a:pt x="1236852" y="114300"/>
                </a:lnTo>
                <a:lnTo>
                  <a:pt x="1236852" y="76200"/>
                </a:lnTo>
                <a:lnTo>
                  <a:pt x="1370202" y="76200"/>
                </a:lnTo>
                <a:lnTo>
                  <a:pt x="1217802" y="0"/>
                </a:lnTo>
                <a:close/>
              </a:path>
              <a:path w="1408429" h="190500">
                <a:moveTo>
                  <a:pt x="1217802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217802" y="114300"/>
                </a:lnTo>
                <a:lnTo>
                  <a:pt x="1217802" y="76200"/>
                </a:lnTo>
                <a:close/>
              </a:path>
              <a:path w="1408429" h="190500">
                <a:moveTo>
                  <a:pt x="1370202" y="76200"/>
                </a:moveTo>
                <a:lnTo>
                  <a:pt x="1236852" y="76200"/>
                </a:lnTo>
                <a:lnTo>
                  <a:pt x="1236852" y="114300"/>
                </a:lnTo>
                <a:lnTo>
                  <a:pt x="1370202" y="114300"/>
                </a:lnTo>
                <a:lnTo>
                  <a:pt x="1408302" y="95250"/>
                </a:lnTo>
                <a:lnTo>
                  <a:pt x="137020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56020" y="3454146"/>
            <a:ext cx="1386205" cy="190500"/>
          </a:xfrm>
          <a:custGeom>
            <a:avLst/>
            <a:gdLst/>
            <a:ahLst/>
            <a:cxnLst/>
            <a:rect l="l" t="t" r="r" b="b"/>
            <a:pathLst>
              <a:path w="1386204" h="190500">
                <a:moveTo>
                  <a:pt x="190500" y="0"/>
                </a:moveTo>
                <a:lnTo>
                  <a:pt x="0" y="95250"/>
                </a:lnTo>
                <a:lnTo>
                  <a:pt x="190500" y="190499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38620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386204" h="190500">
                <a:moveTo>
                  <a:pt x="13858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385824" y="114300"/>
                </a:lnTo>
                <a:lnTo>
                  <a:pt x="13858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28545" y="1896313"/>
            <a:ext cx="4260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5" dirty="0">
                <a:latin typeface="Cambria"/>
                <a:cs typeface="Cambria"/>
              </a:rPr>
              <a:t>WP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53198" y="3391280"/>
            <a:ext cx="2270125" cy="115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0720">
              <a:lnSpc>
                <a:spcPct val="100000"/>
              </a:lnSpc>
              <a:spcBef>
                <a:spcPts val="100"/>
              </a:spcBef>
            </a:pPr>
            <a:r>
              <a:rPr sz="1800" b="1" spc="260" dirty="0">
                <a:latin typeface="Cambria"/>
                <a:cs typeface="Cambria"/>
              </a:rPr>
              <a:t>RP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Cambria"/>
              <a:cs typeface="Cambria"/>
            </a:endParaRPr>
          </a:p>
          <a:p>
            <a:pPr algn="ctr">
              <a:lnSpc>
                <a:spcPts val="2150"/>
              </a:lnSpc>
            </a:pPr>
            <a:r>
              <a:rPr sz="1800" spc="75" dirty="0">
                <a:solidFill>
                  <a:srgbClr val="FF00FF"/>
                </a:solidFill>
                <a:latin typeface="Cambria"/>
                <a:cs typeface="Cambria"/>
              </a:rPr>
              <a:t>Points</a:t>
            </a:r>
            <a:r>
              <a:rPr sz="1800" spc="70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FF00FF"/>
                </a:solidFill>
                <a:latin typeface="Cambria"/>
                <a:cs typeface="Cambria"/>
              </a:rPr>
              <a:t>to</a:t>
            </a:r>
            <a:r>
              <a:rPr sz="1800" spc="70" dirty="0">
                <a:solidFill>
                  <a:srgbClr val="FF00FF"/>
                </a:solidFill>
                <a:latin typeface="Cambria"/>
                <a:cs typeface="Cambria"/>
              </a:rPr>
              <a:t> the</a:t>
            </a:r>
            <a:r>
              <a:rPr sz="1800" spc="90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FF00FF"/>
                </a:solidFill>
                <a:latin typeface="Cambria"/>
                <a:cs typeface="Cambria"/>
              </a:rPr>
              <a:t>location</a:t>
            </a:r>
            <a:endParaRPr sz="1800">
              <a:latin typeface="Cambria"/>
              <a:cs typeface="Cambria"/>
            </a:endParaRPr>
          </a:p>
          <a:p>
            <a:pPr marL="4445" algn="ctr">
              <a:lnSpc>
                <a:spcPts val="2150"/>
              </a:lnSpc>
            </a:pPr>
            <a:r>
              <a:rPr sz="1800" spc="15" dirty="0">
                <a:solidFill>
                  <a:srgbClr val="FF00FF"/>
                </a:solidFill>
                <a:latin typeface="Cambria"/>
                <a:cs typeface="Cambria"/>
              </a:rPr>
              <a:t>to</a:t>
            </a:r>
            <a:r>
              <a:rPr sz="1800" spc="80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800" spc="20" dirty="0">
                <a:solidFill>
                  <a:srgbClr val="FF00FF"/>
                </a:solidFill>
                <a:latin typeface="Cambria"/>
                <a:cs typeface="Cambria"/>
              </a:rPr>
              <a:t>be</a:t>
            </a:r>
            <a:r>
              <a:rPr sz="1800" spc="70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FF00FF"/>
                </a:solidFill>
                <a:latin typeface="Cambria"/>
                <a:cs typeface="Cambria"/>
              </a:rPr>
              <a:t>read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05357" y="994664"/>
            <a:ext cx="2270125" cy="5715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457834" marR="5080" indent="-445770">
              <a:lnSpc>
                <a:spcPts val="2140"/>
              </a:lnSpc>
              <a:spcBef>
                <a:spcPts val="185"/>
              </a:spcBef>
            </a:pPr>
            <a:r>
              <a:rPr sz="1800" b="0" spc="75" dirty="0">
                <a:solidFill>
                  <a:srgbClr val="FF00FF"/>
                </a:solidFill>
                <a:latin typeface="Cambria"/>
                <a:cs typeface="Cambria"/>
              </a:rPr>
              <a:t>Points</a:t>
            </a:r>
            <a:r>
              <a:rPr sz="1800" b="0" spc="55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800" b="0" spc="15" dirty="0">
                <a:solidFill>
                  <a:srgbClr val="FF00FF"/>
                </a:solidFill>
                <a:latin typeface="Cambria"/>
                <a:cs typeface="Cambria"/>
              </a:rPr>
              <a:t>to</a:t>
            </a:r>
            <a:r>
              <a:rPr sz="1800" b="0" spc="60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800" b="0" spc="65" dirty="0">
                <a:solidFill>
                  <a:srgbClr val="FF00FF"/>
                </a:solidFill>
                <a:latin typeface="Cambria"/>
                <a:cs typeface="Cambria"/>
              </a:rPr>
              <a:t>the</a:t>
            </a:r>
            <a:r>
              <a:rPr sz="1800" b="0" spc="90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800" b="0" spc="45" dirty="0">
                <a:solidFill>
                  <a:srgbClr val="FF00FF"/>
                </a:solidFill>
                <a:latin typeface="Cambria"/>
                <a:cs typeface="Cambria"/>
              </a:rPr>
              <a:t>location </a:t>
            </a:r>
            <a:r>
              <a:rPr sz="1800" b="0" spc="-380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800" b="0" spc="15" dirty="0">
                <a:solidFill>
                  <a:srgbClr val="FF00FF"/>
                </a:solidFill>
                <a:latin typeface="Cambria"/>
                <a:cs typeface="Cambria"/>
              </a:rPr>
              <a:t>to</a:t>
            </a:r>
            <a:r>
              <a:rPr sz="1800" b="0" spc="95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800" b="0" spc="20" dirty="0">
                <a:solidFill>
                  <a:srgbClr val="FF00FF"/>
                </a:solidFill>
                <a:latin typeface="Cambria"/>
                <a:cs typeface="Cambria"/>
              </a:rPr>
              <a:t>be</a:t>
            </a:r>
            <a:r>
              <a:rPr sz="1800" b="0" spc="85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800" b="0" spc="55" dirty="0">
                <a:solidFill>
                  <a:srgbClr val="FF00FF"/>
                </a:solidFill>
                <a:latin typeface="Cambria"/>
                <a:cs typeface="Cambria"/>
              </a:rPr>
              <a:t>written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05583" y="1610867"/>
            <a:ext cx="76200" cy="259079"/>
          </a:xfrm>
          <a:custGeom>
            <a:avLst/>
            <a:gdLst/>
            <a:ahLst/>
            <a:cxnLst/>
            <a:rect l="l" t="t" r="r" b="b"/>
            <a:pathLst>
              <a:path w="76200" h="259080">
                <a:moveTo>
                  <a:pt x="31750" y="182372"/>
                </a:moveTo>
                <a:lnTo>
                  <a:pt x="0" y="182372"/>
                </a:lnTo>
                <a:lnTo>
                  <a:pt x="38100" y="258572"/>
                </a:lnTo>
                <a:lnTo>
                  <a:pt x="69850" y="195072"/>
                </a:lnTo>
                <a:lnTo>
                  <a:pt x="31750" y="195072"/>
                </a:lnTo>
                <a:lnTo>
                  <a:pt x="31750" y="182372"/>
                </a:lnTo>
                <a:close/>
              </a:path>
              <a:path w="76200" h="259080">
                <a:moveTo>
                  <a:pt x="44450" y="0"/>
                </a:moveTo>
                <a:lnTo>
                  <a:pt x="31750" y="0"/>
                </a:lnTo>
                <a:lnTo>
                  <a:pt x="31750" y="195072"/>
                </a:lnTo>
                <a:lnTo>
                  <a:pt x="44450" y="195072"/>
                </a:lnTo>
                <a:lnTo>
                  <a:pt x="44450" y="0"/>
                </a:lnTo>
                <a:close/>
              </a:path>
              <a:path w="76200" h="259080">
                <a:moveTo>
                  <a:pt x="76200" y="182372"/>
                </a:moveTo>
                <a:lnTo>
                  <a:pt x="44450" y="182372"/>
                </a:lnTo>
                <a:lnTo>
                  <a:pt x="44450" y="195072"/>
                </a:lnTo>
                <a:lnTo>
                  <a:pt x="69850" y="195072"/>
                </a:lnTo>
                <a:lnTo>
                  <a:pt x="76200" y="182372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9080" y="3732276"/>
            <a:ext cx="76200" cy="21234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40067" y="607057"/>
            <a:ext cx="555991" cy="71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7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18950" y="85090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17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5823"/>
            <a:ext cx="11378565" cy="256540"/>
          </a:xfrm>
          <a:custGeom>
            <a:avLst/>
            <a:gdLst/>
            <a:ahLst/>
            <a:cxn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81816" y="9144"/>
            <a:ext cx="710565" cy="335280"/>
          </a:xfrm>
          <a:custGeom>
            <a:avLst/>
            <a:gdLst/>
            <a:ahLst/>
            <a:cxnLst/>
            <a:rect l="l" t="t" r="r" b="b"/>
            <a:pathLst>
              <a:path w="710565" h="335280">
                <a:moveTo>
                  <a:pt x="0" y="167639"/>
                </a:moveTo>
                <a:lnTo>
                  <a:pt x="22218" y="109145"/>
                </a:lnTo>
                <a:lnTo>
                  <a:pt x="83521" y="59632"/>
                </a:lnTo>
                <a:lnTo>
                  <a:pt x="126320" y="39427"/>
                </a:lnTo>
                <a:lnTo>
                  <a:pt x="175880" y="22888"/>
                </a:lnTo>
                <a:lnTo>
                  <a:pt x="231198" y="10488"/>
                </a:lnTo>
                <a:lnTo>
                  <a:pt x="291270" y="2700"/>
                </a:lnTo>
                <a:lnTo>
                  <a:pt x="355091" y="0"/>
                </a:lnTo>
                <a:lnTo>
                  <a:pt x="418913" y="2700"/>
                </a:lnTo>
                <a:lnTo>
                  <a:pt x="478985" y="10488"/>
                </a:lnTo>
                <a:lnTo>
                  <a:pt x="534303" y="22888"/>
                </a:lnTo>
                <a:lnTo>
                  <a:pt x="583863" y="39427"/>
                </a:lnTo>
                <a:lnTo>
                  <a:pt x="626662" y="59632"/>
                </a:lnTo>
                <a:lnTo>
                  <a:pt x="661698" y="83029"/>
                </a:lnTo>
                <a:lnTo>
                  <a:pt x="704462" y="137507"/>
                </a:lnTo>
                <a:lnTo>
                  <a:pt x="710183" y="167639"/>
                </a:lnTo>
                <a:lnTo>
                  <a:pt x="704462" y="197772"/>
                </a:lnTo>
                <a:lnTo>
                  <a:pt x="661698" y="252250"/>
                </a:lnTo>
                <a:lnTo>
                  <a:pt x="626662" y="275647"/>
                </a:lnTo>
                <a:lnTo>
                  <a:pt x="583863" y="295852"/>
                </a:lnTo>
                <a:lnTo>
                  <a:pt x="534303" y="312391"/>
                </a:lnTo>
                <a:lnTo>
                  <a:pt x="478985" y="324791"/>
                </a:lnTo>
                <a:lnTo>
                  <a:pt x="418913" y="332579"/>
                </a:lnTo>
                <a:lnTo>
                  <a:pt x="355091" y="335279"/>
                </a:lnTo>
                <a:lnTo>
                  <a:pt x="291270" y="332579"/>
                </a:lnTo>
                <a:lnTo>
                  <a:pt x="231198" y="324791"/>
                </a:lnTo>
                <a:lnTo>
                  <a:pt x="175880" y="312391"/>
                </a:lnTo>
                <a:lnTo>
                  <a:pt x="126320" y="295852"/>
                </a:lnTo>
                <a:lnTo>
                  <a:pt x="83521" y="275647"/>
                </a:lnTo>
                <a:lnTo>
                  <a:pt x="48485" y="252250"/>
                </a:lnTo>
                <a:lnTo>
                  <a:pt x="5721" y="197772"/>
                </a:lnTo>
                <a:lnTo>
                  <a:pt x="0" y="1676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14932" y="2763977"/>
            <a:ext cx="1489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54" dirty="0">
                <a:solidFill>
                  <a:srgbClr val="FF0000"/>
                </a:solidFill>
                <a:latin typeface="Cambria"/>
                <a:cs typeface="Cambria"/>
              </a:rPr>
              <a:t>PRO</a:t>
            </a:r>
            <a:r>
              <a:rPr sz="1800" b="1" spc="215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sz="1800" b="1" spc="265" dirty="0">
                <a:solidFill>
                  <a:srgbClr val="FF0000"/>
                </a:solidFill>
                <a:latin typeface="Cambria"/>
                <a:cs typeface="Cambria"/>
              </a:rPr>
              <a:t>U</a:t>
            </a:r>
            <a:r>
              <a:rPr sz="1800" b="1" spc="355" dirty="0">
                <a:solidFill>
                  <a:srgbClr val="FF0000"/>
                </a:solidFill>
                <a:latin typeface="Cambria"/>
                <a:cs typeface="Cambria"/>
              </a:rPr>
              <a:t>C</a:t>
            </a:r>
            <a:r>
              <a:rPr sz="1800" b="1" spc="300" dirty="0">
                <a:solidFill>
                  <a:srgbClr val="FF0000"/>
                </a:solidFill>
                <a:latin typeface="Cambria"/>
                <a:cs typeface="Cambria"/>
              </a:rPr>
              <a:t>ER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7790" y="1842973"/>
            <a:ext cx="15074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55" dirty="0">
                <a:solidFill>
                  <a:srgbClr val="006FC0"/>
                </a:solidFill>
                <a:latin typeface="Cambria"/>
                <a:cs typeface="Cambria"/>
              </a:rPr>
              <a:t>C</a:t>
            </a:r>
            <a:r>
              <a:rPr sz="1800" b="1" spc="229" dirty="0">
                <a:solidFill>
                  <a:srgbClr val="006FC0"/>
                </a:solidFill>
                <a:latin typeface="Cambria"/>
                <a:cs typeface="Cambria"/>
              </a:rPr>
              <a:t>O</a:t>
            </a:r>
            <a:r>
              <a:rPr sz="1800" b="1" spc="260" dirty="0">
                <a:solidFill>
                  <a:srgbClr val="006FC0"/>
                </a:solidFill>
                <a:latin typeface="Cambria"/>
                <a:cs typeface="Cambria"/>
              </a:rPr>
              <a:t>N</a:t>
            </a:r>
            <a:r>
              <a:rPr sz="1800" b="1" spc="240" dirty="0">
                <a:solidFill>
                  <a:srgbClr val="006FC0"/>
                </a:solidFill>
                <a:latin typeface="Cambria"/>
                <a:cs typeface="Cambria"/>
              </a:rPr>
              <a:t>S</a:t>
            </a:r>
            <a:r>
              <a:rPr sz="1800" b="1" spc="295" dirty="0">
                <a:solidFill>
                  <a:srgbClr val="006FC0"/>
                </a:solidFill>
                <a:latin typeface="Cambria"/>
                <a:cs typeface="Cambria"/>
              </a:rPr>
              <a:t>U</a:t>
            </a:r>
            <a:r>
              <a:rPr sz="1800" b="1" spc="245" dirty="0">
                <a:solidFill>
                  <a:srgbClr val="006FC0"/>
                </a:solidFill>
                <a:latin typeface="Cambria"/>
                <a:cs typeface="Cambria"/>
              </a:rPr>
              <a:t>M</a:t>
            </a:r>
            <a:r>
              <a:rPr sz="1800" b="1" spc="300" dirty="0">
                <a:solidFill>
                  <a:srgbClr val="006FC0"/>
                </a:solidFill>
                <a:latin typeface="Cambria"/>
                <a:cs typeface="Cambria"/>
              </a:rPr>
              <a:t>ER</a:t>
            </a:r>
            <a:endParaRPr sz="1800">
              <a:latin typeface="Cambria"/>
              <a:cs typeface="Cambri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107941" y="1126108"/>
          <a:ext cx="2091055" cy="2926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712209" y="1178575"/>
          <a:ext cx="381000" cy="2836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746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254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501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354579" y="1235202"/>
            <a:ext cx="1408430" cy="190500"/>
          </a:xfrm>
          <a:custGeom>
            <a:avLst/>
            <a:gdLst/>
            <a:ahLst/>
            <a:cxnLst/>
            <a:rect l="l" t="t" r="r" b="b"/>
            <a:pathLst>
              <a:path w="1408429" h="190500">
                <a:moveTo>
                  <a:pt x="1217803" y="0"/>
                </a:moveTo>
                <a:lnTo>
                  <a:pt x="1217803" y="190500"/>
                </a:lnTo>
                <a:lnTo>
                  <a:pt x="1370203" y="114300"/>
                </a:lnTo>
                <a:lnTo>
                  <a:pt x="1236853" y="114300"/>
                </a:lnTo>
                <a:lnTo>
                  <a:pt x="1236853" y="76200"/>
                </a:lnTo>
                <a:lnTo>
                  <a:pt x="1370203" y="76200"/>
                </a:lnTo>
                <a:lnTo>
                  <a:pt x="1217803" y="0"/>
                </a:lnTo>
                <a:close/>
              </a:path>
              <a:path w="1408429" h="190500">
                <a:moveTo>
                  <a:pt x="1217803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217803" y="114300"/>
                </a:lnTo>
                <a:lnTo>
                  <a:pt x="1217803" y="76200"/>
                </a:lnTo>
                <a:close/>
              </a:path>
              <a:path w="1408429" h="190500">
                <a:moveTo>
                  <a:pt x="1370203" y="76200"/>
                </a:moveTo>
                <a:lnTo>
                  <a:pt x="1236853" y="76200"/>
                </a:lnTo>
                <a:lnTo>
                  <a:pt x="1236853" y="114300"/>
                </a:lnTo>
                <a:lnTo>
                  <a:pt x="1370203" y="114300"/>
                </a:lnTo>
                <a:lnTo>
                  <a:pt x="1408303" y="95250"/>
                </a:lnTo>
                <a:lnTo>
                  <a:pt x="1370203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68796" y="3012185"/>
            <a:ext cx="1386205" cy="190500"/>
          </a:xfrm>
          <a:custGeom>
            <a:avLst/>
            <a:gdLst/>
            <a:ahLst/>
            <a:cxnLst/>
            <a:rect l="l" t="t" r="r" b="b"/>
            <a:pathLst>
              <a:path w="1386204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38620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386204" h="190500">
                <a:moveTo>
                  <a:pt x="13858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385824" y="114300"/>
                </a:lnTo>
                <a:lnTo>
                  <a:pt x="13858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42261" y="1172717"/>
            <a:ext cx="4260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5" dirty="0">
                <a:latin typeface="Cambria"/>
                <a:cs typeface="Cambria"/>
              </a:rPr>
              <a:t>WP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84032" y="2948762"/>
            <a:ext cx="384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65" dirty="0">
                <a:latin typeface="Cambria"/>
                <a:cs typeface="Cambria"/>
              </a:rPr>
              <a:t>RP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899904" y="521208"/>
            <a:ext cx="914400" cy="914400"/>
            <a:chOff x="9899904" y="521208"/>
            <a:chExt cx="914400" cy="91440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52260" y="628393"/>
              <a:ext cx="555991" cy="71222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99904" y="521208"/>
              <a:ext cx="914400" cy="91440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638426" y="4608398"/>
            <a:ext cx="8751570" cy="16783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00600"/>
              </a:lnSpc>
              <a:spcBef>
                <a:spcPts val="75"/>
              </a:spcBef>
            </a:pPr>
            <a:r>
              <a:rPr sz="3600" b="1" spc="-140" dirty="0">
                <a:solidFill>
                  <a:srgbClr val="FF6600"/>
                </a:solidFill>
                <a:latin typeface="Tahoma"/>
                <a:cs typeface="Tahoma"/>
              </a:rPr>
              <a:t>Now</a:t>
            </a:r>
            <a:r>
              <a:rPr sz="3600" b="1" spc="-75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170" dirty="0">
                <a:solidFill>
                  <a:srgbClr val="FF6600"/>
                </a:solidFill>
                <a:latin typeface="Tahoma"/>
                <a:cs typeface="Tahoma"/>
              </a:rPr>
              <a:t>if</a:t>
            </a:r>
            <a:r>
              <a:rPr sz="3600" b="1" spc="-55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180" dirty="0">
                <a:solidFill>
                  <a:srgbClr val="FF6600"/>
                </a:solidFill>
                <a:latin typeface="Tahoma"/>
                <a:cs typeface="Tahoma"/>
              </a:rPr>
              <a:t>we</a:t>
            </a:r>
            <a:r>
              <a:rPr sz="3600" b="1" spc="-60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180" dirty="0">
                <a:solidFill>
                  <a:srgbClr val="FF6600"/>
                </a:solidFill>
                <a:latin typeface="Tahoma"/>
                <a:cs typeface="Tahoma"/>
              </a:rPr>
              <a:t>write</a:t>
            </a:r>
            <a:r>
              <a:rPr sz="3600" b="1" spc="-75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130" dirty="0">
                <a:solidFill>
                  <a:srgbClr val="FF6600"/>
                </a:solidFill>
                <a:latin typeface="Tahoma"/>
                <a:cs typeface="Tahoma"/>
              </a:rPr>
              <a:t>to</a:t>
            </a:r>
            <a:r>
              <a:rPr sz="3600" b="1" spc="-70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85" dirty="0">
                <a:solidFill>
                  <a:srgbClr val="FF6600"/>
                </a:solidFill>
                <a:latin typeface="Tahoma"/>
                <a:cs typeface="Tahoma"/>
              </a:rPr>
              <a:t>location</a:t>
            </a:r>
            <a:r>
              <a:rPr sz="3600" b="1" spc="-120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215" dirty="0">
                <a:solidFill>
                  <a:srgbClr val="FF6600"/>
                </a:solidFill>
                <a:latin typeface="Tahoma"/>
                <a:cs typeface="Tahoma"/>
              </a:rPr>
              <a:t>7,</a:t>
            </a:r>
            <a:r>
              <a:rPr sz="3600" b="1" spc="-45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85" dirty="0">
                <a:solidFill>
                  <a:srgbClr val="FF6600"/>
                </a:solidFill>
                <a:latin typeface="Tahoma"/>
                <a:cs typeface="Tahoma"/>
              </a:rPr>
              <a:t>should</a:t>
            </a:r>
            <a:r>
              <a:rPr sz="3600" b="1" spc="-90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165" dirty="0">
                <a:solidFill>
                  <a:srgbClr val="FF6600"/>
                </a:solidFill>
                <a:latin typeface="Tahoma"/>
                <a:cs typeface="Tahoma"/>
              </a:rPr>
              <a:t>the </a:t>
            </a:r>
            <a:r>
              <a:rPr sz="3600" b="1" spc="-1040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135" dirty="0">
                <a:solidFill>
                  <a:srgbClr val="FF6600"/>
                </a:solidFill>
                <a:latin typeface="Tahoma"/>
                <a:cs typeface="Tahoma"/>
              </a:rPr>
              <a:t>WP</a:t>
            </a:r>
            <a:r>
              <a:rPr sz="3600" b="1" spc="-75" dirty="0">
                <a:solidFill>
                  <a:srgbClr val="FF6600"/>
                </a:solidFill>
                <a:latin typeface="Tahoma"/>
                <a:cs typeface="Tahoma"/>
              </a:rPr>
              <a:t> be</a:t>
            </a:r>
            <a:r>
              <a:rPr sz="3600" b="1" spc="-65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105" dirty="0">
                <a:solidFill>
                  <a:srgbClr val="FF6600"/>
                </a:solidFill>
                <a:latin typeface="Tahoma"/>
                <a:cs typeface="Tahoma"/>
              </a:rPr>
              <a:t>incremented</a:t>
            </a:r>
            <a:r>
              <a:rPr sz="3600" b="1" spc="-95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114" dirty="0">
                <a:solidFill>
                  <a:srgbClr val="FF6600"/>
                </a:solidFill>
                <a:latin typeface="Tahoma"/>
                <a:cs typeface="Tahoma"/>
              </a:rPr>
              <a:t>and</a:t>
            </a:r>
            <a:r>
              <a:rPr sz="3600" b="1" spc="-50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70" dirty="0">
                <a:solidFill>
                  <a:srgbClr val="FF6600"/>
                </a:solidFill>
                <a:latin typeface="Tahoma"/>
                <a:cs typeface="Tahoma"/>
              </a:rPr>
              <a:t>be</a:t>
            </a:r>
            <a:r>
              <a:rPr sz="3600" b="1" spc="-75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120" dirty="0">
                <a:solidFill>
                  <a:srgbClr val="FF6600"/>
                </a:solidFill>
                <a:latin typeface="Tahoma"/>
                <a:cs typeface="Tahoma"/>
              </a:rPr>
              <a:t>allowed</a:t>
            </a:r>
            <a:r>
              <a:rPr sz="3600" b="1" spc="-95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135" dirty="0">
                <a:solidFill>
                  <a:srgbClr val="FF6600"/>
                </a:solidFill>
                <a:latin typeface="Tahoma"/>
                <a:cs typeface="Tahoma"/>
              </a:rPr>
              <a:t>to </a:t>
            </a:r>
            <a:r>
              <a:rPr sz="3600" b="1" spc="-130" dirty="0">
                <a:solidFill>
                  <a:srgbClr val="FF6600"/>
                </a:solidFill>
                <a:latin typeface="Tahoma"/>
                <a:cs typeface="Tahoma"/>
              </a:rPr>
              <a:t> point</a:t>
            </a:r>
            <a:r>
              <a:rPr sz="3600" b="1" spc="-90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130" dirty="0">
                <a:solidFill>
                  <a:srgbClr val="FF6600"/>
                </a:solidFill>
                <a:latin typeface="Tahoma"/>
                <a:cs typeface="Tahoma"/>
              </a:rPr>
              <a:t>to</a:t>
            </a:r>
            <a:r>
              <a:rPr sz="3600" b="1" spc="-65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85" dirty="0">
                <a:solidFill>
                  <a:srgbClr val="FF6600"/>
                </a:solidFill>
                <a:latin typeface="Tahoma"/>
                <a:cs typeface="Tahoma"/>
              </a:rPr>
              <a:t>location</a:t>
            </a:r>
            <a:r>
              <a:rPr sz="3600" b="1" spc="-100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170" dirty="0">
                <a:solidFill>
                  <a:srgbClr val="FF6600"/>
                </a:solidFill>
                <a:latin typeface="Tahoma"/>
                <a:cs typeface="Tahoma"/>
              </a:rPr>
              <a:t>0?</a:t>
            </a:r>
            <a:endParaRPr sz="36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20290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885</Words>
  <Application>Microsoft Office PowerPoint</Application>
  <PresentationFormat>Widescreen</PresentationFormat>
  <Paragraphs>485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 MT</vt:lpstr>
      <vt:lpstr>Calibri</vt:lpstr>
      <vt:lpstr>Cambria</vt:lpstr>
      <vt:lpstr>Segoe UI Symbol</vt:lpstr>
      <vt:lpstr>Tahoma</vt:lpstr>
      <vt:lpstr>Times New Roman</vt:lpstr>
      <vt:lpstr>Office Theme</vt:lpstr>
      <vt:lpstr>          By    Vendra Durga Prasad             213079014</vt:lpstr>
      <vt:lpstr>FIFO is like a queue:</vt:lpstr>
      <vt:lpstr>FIFO PIN-OUT</vt:lpstr>
      <vt:lpstr>  FIFO Block Diagram </vt:lpstr>
      <vt:lpstr> Producer</vt:lpstr>
      <vt:lpstr>FIFO</vt:lpstr>
      <vt:lpstr>Let us use an 8-location FIFO for our design example</vt:lpstr>
      <vt:lpstr>Points to the location  to be written</vt:lpstr>
      <vt:lpstr>PowerPoint Presentation</vt:lpstr>
      <vt:lpstr>FIFO Storage Register Array acting as a Dual Port Memory</vt:lpstr>
      <vt:lpstr>WP and RP pointers – when to  increment them</vt:lpstr>
      <vt:lpstr>For SEQUENTIALLY changing data such as WP and RP use  GRAY CODE</vt:lpstr>
      <vt:lpstr>PowerPoint Presentation</vt:lpstr>
      <vt:lpstr>Say FWCLK &gt;&gt; FRCLK</vt:lpstr>
      <vt:lpstr>RCLK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FIFO:</dc:title>
  <dc:creator>Amma</dc:creator>
  <cp:lastModifiedBy>Admin</cp:lastModifiedBy>
  <cp:revision>6</cp:revision>
  <dcterms:created xsi:type="dcterms:W3CDTF">2023-07-24T09:14:07Z</dcterms:created>
  <dcterms:modified xsi:type="dcterms:W3CDTF">2023-07-24T05:34:44Z</dcterms:modified>
</cp:coreProperties>
</file>