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699" y="689774"/>
            <a:ext cx="8520602" cy="1542302"/>
          </a:xfrm>
          <a:prstGeom prst="rect">
            <a:avLst/>
          </a:prstGeom>
        </p:spPr>
        <p:txBody>
          <a:bodyPr/>
          <a:lstStyle>
            <a:lvl1pPr>
              <a:defRPr sz="3000"/>
            </a:lvl1pPr>
          </a:lstStyle>
          <a:p>
            <a:pPr/>
            <a:r>
              <a:t>Navigation Assistant for Rover </a:t>
            </a:r>
          </a:p>
        </p:txBody>
      </p:sp>
      <p:sp>
        <p:nvSpPr>
          <p:cNvPr id="110" name="Google Shape;55;p13"/>
          <p:cNvSpPr txBox="1"/>
          <p:nvPr>
            <p:ph type="subTitle" sz="quarter" idx="1"/>
          </p:nvPr>
        </p:nvSpPr>
        <p:spPr>
          <a:xfrm>
            <a:off x="1872750" y="2423024"/>
            <a:ext cx="5398500" cy="792601"/>
          </a:xfrm>
          <a:prstGeom prst="rect">
            <a:avLst/>
          </a:prstGeom>
        </p:spPr>
        <p:txBody>
          <a:bodyPr/>
          <a:lstStyle/>
          <a:p>
            <a:pPr marL="0" indent="0">
              <a:lnSpc>
                <a:spcPct val="92000"/>
              </a:lnSpc>
              <a:defRPr sz="1300"/>
            </a:pPr>
            <a:r>
              <a:t>Vandit Vasa(21BIT0214)</a:t>
            </a:r>
            <a:endParaRPr sz="1700"/>
          </a:p>
          <a:p>
            <a:pPr marL="0" indent="0">
              <a:lnSpc>
                <a:spcPct val="92000"/>
              </a:lnSpc>
              <a:defRPr sz="1300"/>
            </a:pPr>
            <a:r>
              <a:t>Ayaan Agarwal(21BIT0329)</a:t>
            </a:r>
            <a:endParaRPr sz="1700"/>
          </a:p>
          <a:p>
            <a:pPr marL="0" indent="0">
              <a:lnSpc>
                <a:spcPct val="92000"/>
              </a:lnSpc>
              <a:defRPr sz="1300"/>
            </a:pPr>
            <a:r>
              <a:t>Ishan Mulchandani(21BIT0526)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Contributions"/>
          <p:cNvSpPr txBox="1"/>
          <p:nvPr>
            <p:ph type="title"/>
          </p:nvPr>
        </p:nvSpPr>
        <p:spPr>
          <a:prstGeom prst="rect">
            <a:avLst/>
          </a:prstGeom>
        </p:spPr>
        <p:txBody>
          <a:bodyPr/>
          <a:lstStyle>
            <a:lvl1pPr defTabSz="877823">
              <a:defRPr sz="2688"/>
            </a:lvl1pPr>
          </a:lstStyle>
          <a:p>
            <a:pPr/>
            <a:r>
              <a:t>Contributions</a:t>
            </a:r>
          </a:p>
        </p:txBody>
      </p:sp>
      <p:sp>
        <p:nvSpPr>
          <p:cNvPr id="137" name="Vandit(21BIT0214) - made the android app and web socket server to send the data to control station (python client).…"/>
          <p:cNvSpPr txBox="1"/>
          <p:nvPr>
            <p:ph type="body" idx="1"/>
          </p:nvPr>
        </p:nvSpPr>
        <p:spPr>
          <a:prstGeom prst="rect">
            <a:avLst/>
          </a:prstGeom>
        </p:spPr>
        <p:txBody>
          <a:bodyPr/>
          <a:lstStyle/>
          <a:p>
            <a:pPr/>
            <a:r>
              <a:t>Vandit(21BIT0214) - made the android app and web socket server to send the data to control station (python client). </a:t>
            </a:r>
          </a:p>
          <a:p>
            <a:pPr/>
            <a:r>
              <a:t>Ishan(21BIT0526) - wrote python script for fetching routing data from mobile device’s current location to the desired location using HERE maps API.</a:t>
            </a:r>
          </a:p>
          <a:p>
            <a:pPr/>
            <a:r>
              <a:t>Ayaan(21BIT0329) - hosted web socket server on azure and integrated location data with routing data to prompt the user with appropriate directions.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Google Shape;60;p14"/>
          <p:cNvSpPr txBox="1"/>
          <p:nvPr>
            <p:ph type="title"/>
          </p:nvPr>
        </p:nvSpPr>
        <p:spPr>
          <a:xfrm>
            <a:off x="311699" y="445025"/>
            <a:ext cx="8520602" cy="572701"/>
          </a:xfrm>
          <a:prstGeom prst="rect">
            <a:avLst/>
          </a:prstGeom>
        </p:spPr>
        <p:txBody>
          <a:bodyPr/>
          <a:lstStyle>
            <a:lvl1pPr>
              <a:defRPr sz="2500"/>
            </a:lvl1pPr>
          </a:lstStyle>
          <a:p>
            <a:pPr/>
            <a:r>
              <a:t>Motivation </a:t>
            </a:r>
          </a:p>
        </p:txBody>
      </p:sp>
      <p:sp>
        <p:nvSpPr>
          <p:cNvPr id="113" name="Google Shape;61;p14"/>
          <p:cNvSpPr txBox="1"/>
          <p:nvPr>
            <p:ph type="body" idx="1"/>
          </p:nvPr>
        </p:nvSpPr>
        <p:spPr>
          <a:xfrm>
            <a:off x="311699" y="1152475"/>
            <a:ext cx="8520602" cy="3416400"/>
          </a:xfrm>
          <a:prstGeom prst="rect">
            <a:avLst/>
          </a:prstGeom>
        </p:spPr>
        <p:txBody>
          <a:bodyPr/>
          <a:lstStyle/>
          <a:p>
            <a:pPr indent="-317500">
              <a:buClr>
                <a:srgbClr val="000000"/>
              </a:buClr>
              <a:buSzPts val="1400"/>
              <a:defRPr sz="1400">
                <a:solidFill>
                  <a:srgbClr val="000000"/>
                </a:solidFill>
                <a:latin typeface="Roboto"/>
                <a:ea typeface="Roboto"/>
                <a:cs typeface="Roboto"/>
                <a:sym typeface="Roboto"/>
              </a:defRPr>
            </a:pPr>
            <a:r>
              <a:t>Unmanned rovers are designed to explore and study distant or inhospitable environments where human presence is impractical or impossible. They can collect data, analyze samples, and conduct experiments to enhance our understanding of such terrains that are difficult to access.</a:t>
            </a:r>
          </a:p>
          <a:p>
            <a:pPr indent="-317500">
              <a:buClr>
                <a:srgbClr val="000000"/>
              </a:buClr>
              <a:buSzPts val="1400"/>
              <a:buFont typeface="Helvetica"/>
              <a:defRPr sz="1400">
                <a:solidFill>
                  <a:srgbClr val="000000"/>
                </a:solidFill>
                <a:latin typeface="Roboto"/>
                <a:ea typeface="Roboto"/>
                <a:cs typeface="Roboto"/>
                <a:sym typeface="Roboto"/>
              </a:defRPr>
            </a:pPr>
            <a:r>
              <a:t>In such an unmanned rover, it is necessary to incorporate an accurate and reliable navigation system that is capable of determining the real-time position of the rover and guiding the user along their desired path through the difficult terrain.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72;p16"/>
          <p:cNvSpPr txBox="1"/>
          <p:nvPr>
            <p:ph type="title"/>
          </p:nvPr>
        </p:nvSpPr>
        <p:spPr>
          <a:xfrm>
            <a:off x="311699" y="445025"/>
            <a:ext cx="8520602" cy="572701"/>
          </a:xfrm>
          <a:prstGeom prst="rect">
            <a:avLst/>
          </a:prstGeom>
        </p:spPr>
        <p:txBody>
          <a:bodyPr/>
          <a:lstStyle>
            <a:lvl1pPr>
              <a:defRPr sz="2500"/>
            </a:lvl1pPr>
          </a:lstStyle>
          <a:p>
            <a:pPr/>
            <a:r>
              <a:t>Applications</a:t>
            </a:r>
          </a:p>
        </p:txBody>
      </p:sp>
      <p:sp>
        <p:nvSpPr>
          <p:cNvPr id="116" name="Google Shape;73;p16"/>
          <p:cNvSpPr txBox="1"/>
          <p:nvPr>
            <p:ph type="body" idx="1"/>
          </p:nvPr>
        </p:nvSpPr>
        <p:spPr>
          <a:xfrm>
            <a:off x="311699" y="1152475"/>
            <a:ext cx="8520602" cy="3416400"/>
          </a:xfrm>
          <a:prstGeom prst="rect">
            <a:avLst/>
          </a:prstGeom>
        </p:spPr>
        <p:txBody>
          <a:bodyPr/>
          <a:lstStyle/>
          <a:p>
            <a:pPr indent="-317500">
              <a:buClr>
                <a:srgbClr val="000000"/>
              </a:buClr>
              <a:buSzPts val="1400"/>
              <a:defRPr sz="1400" u="sng">
                <a:solidFill>
                  <a:srgbClr val="000000"/>
                </a:solidFill>
                <a:latin typeface="Roboto"/>
                <a:ea typeface="Roboto"/>
                <a:cs typeface="Roboto"/>
                <a:sym typeface="Roboto"/>
              </a:defRPr>
            </a:pPr>
            <a:r>
              <a:t>Precision Agriculture:</a:t>
            </a:r>
            <a:r>
              <a:rPr u="none"/>
              <a:t> Rovers equipped with sensors and imaging technology can be employed in agriculture to monitor crop health, assess soil conditions, and optimize the use of resources like water and fertilizers.</a:t>
            </a:r>
          </a:p>
          <a:p>
            <a:pPr indent="-317500">
              <a:buClr>
                <a:srgbClr val="000000"/>
              </a:buClr>
              <a:buSzPts val="1400"/>
              <a:buFont typeface="Helvetica"/>
              <a:defRPr sz="1400" u="sng">
                <a:solidFill>
                  <a:srgbClr val="000000"/>
                </a:solidFill>
                <a:latin typeface="Roboto"/>
                <a:ea typeface="Roboto"/>
                <a:cs typeface="Roboto"/>
                <a:sym typeface="Roboto"/>
              </a:defRPr>
            </a:pPr>
            <a:r>
              <a:t>Infrastructure Inspection:</a:t>
            </a:r>
            <a:r>
              <a:rPr u="none"/>
              <a:t> Rovers can be used to inspect and monitor infrastructure, such as pipelines, bridges, and power lines. Their mobility and ability to access challenging locations make them useful for routine inspections and maintenance.</a:t>
            </a:r>
          </a:p>
          <a:p>
            <a:pPr indent="-317500">
              <a:buClr>
                <a:srgbClr val="000000"/>
              </a:buClr>
              <a:buSzPts val="1400"/>
              <a:buFont typeface="Helvetica"/>
              <a:defRPr sz="1400" u="sng">
                <a:solidFill>
                  <a:srgbClr val="000000"/>
                </a:solidFill>
                <a:latin typeface="Roboto"/>
                <a:ea typeface="Roboto"/>
                <a:cs typeface="Roboto"/>
                <a:sym typeface="Roboto"/>
              </a:defRPr>
            </a:pPr>
            <a:r>
              <a:t>Military and Defense Applications:</a:t>
            </a:r>
            <a:r>
              <a:rPr u="none"/>
              <a:t> Unmanned ground vehicles (UGVs) with rover-like capabilities can be used for military purposes, such as reconnaissance, surveillance, and bomb disposal. They allow for remote operation in hazardous or hostile environments.</a:t>
            </a:r>
          </a:p>
          <a:p>
            <a:pPr indent="-317500">
              <a:buClr>
                <a:srgbClr val="000000"/>
              </a:buClr>
              <a:buSzPts val="1400"/>
              <a:buFont typeface="Helvetica"/>
              <a:defRPr sz="1400" u="sng">
                <a:solidFill>
                  <a:srgbClr val="000000"/>
                </a:solidFill>
                <a:latin typeface="Roboto"/>
                <a:ea typeface="Roboto"/>
                <a:cs typeface="Roboto"/>
                <a:sym typeface="Roboto"/>
              </a:defRPr>
            </a:pPr>
            <a:r>
              <a:t>Search and Rescue Operations:</a:t>
            </a:r>
            <a:r>
              <a:rPr u="none"/>
              <a:t> Unmanned rovers can be used in disaster-stricken areas to assess damage, locate survivors, and deliver supplies. Their ability to navigate through challenging terrains makes them valuable tools in disaster response.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66;p15"/>
          <p:cNvSpPr txBox="1"/>
          <p:nvPr>
            <p:ph type="title"/>
          </p:nvPr>
        </p:nvSpPr>
        <p:spPr>
          <a:xfrm>
            <a:off x="311699" y="445025"/>
            <a:ext cx="8520602" cy="572701"/>
          </a:xfrm>
          <a:prstGeom prst="rect">
            <a:avLst/>
          </a:prstGeom>
        </p:spPr>
        <p:txBody>
          <a:bodyPr/>
          <a:lstStyle>
            <a:lvl1pPr>
              <a:defRPr sz="2500"/>
            </a:lvl1pPr>
          </a:lstStyle>
          <a:p>
            <a:pPr/>
            <a:r>
              <a:t>Objectives</a:t>
            </a:r>
          </a:p>
        </p:txBody>
      </p:sp>
      <p:sp>
        <p:nvSpPr>
          <p:cNvPr id="119" name="Google Shape;67;p15"/>
          <p:cNvSpPr txBox="1"/>
          <p:nvPr>
            <p:ph type="body" idx="1"/>
          </p:nvPr>
        </p:nvSpPr>
        <p:spPr>
          <a:xfrm>
            <a:off x="311699" y="1152475"/>
            <a:ext cx="8520602" cy="3416400"/>
          </a:xfrm>
          <a:prstGeom prst="rect">
            <a:avLst/>
          </a:prstGeom>
        </p:spPr>
        <p:txBody>
          <a:bodyPr/>
          <a:lstStyle/>
          <a:p>
            <a:pPr>
              <a:buClr>
                <a:srgbClr val="000000"/>
              </a:buClr>
              <a:buSzPts val="1400"/>
              <a:defRPr sz="1400">
                <a:solidFill>
                  <a:srgbClr val="000000"/>
                </a:solidFill>
                <a:latin typeface="Roboto"/>
                <a:ea typeface="Roboto"/>
                <a:cs typeface="Roboto"/>
                <a:sym typeface="Roboto"/>
              </a:defRPr>
            </a:pPr>
            <a:r>
              <a:t>Task 1 - create an android application that gets the real-time location(longitude &amp; latitude) of the mobile device placed on the rover.</a:t>
            </a:r>
          </a:p>
          <a:p>
            <a:pPr>
              <a:buClr>
                <a:srgbClr val="000000"/>
              </a:buClr>
              <a:buSzPts val="1400"/>
              <a:defRPr sz="1400">
                <a:solidFill>
                  <a:srgbClr val="000000"/>
                </a:solidFill>
                <a:latin typeface="Roboto"/>
                <a:ea typeface="Roboto"/>
                <a:cs typeface="Roboto"/>
                <a:sym typeface="Roboto"/>
              </a:defRPr>
            </a:pPr>
            <a:r>
              <a:t>Task 2 - create and host a web socket server using python.</a:t>
            </a:r>
          </a:p>
          <a:p>
            <a:pPr>
              <a:buClr>
                <a:srgbClr val="000000"/>
              </a:buClr>
              <a:buSzPts val="1400"/>
              <a:defRPr sz="1400">
                <a:solidFill>
                  <a:srgbClr val="000000"/>
                </a:solidFill>
                <a:latin typeface="Roboto"/>
                <a:ea typeface="Roboto"/>
                <a:cs typeface="Roboto"/>
                <a:sym typeface="Roboto"/>
              </a:defRPr>
            </a:pPr>
            <a:r>
              <a:t>Task 3 - Send the real-time location of the rover using the android app to the python script in the laptop through the web socket.</a:t>
            </a:r>
          </a:p>
          <a:p>
            <a:pPr>
              <a:buClr>
                <a:srgbClr val="000000"/>
              </a:buClr>
              <a:buSzPts val="1400"/>
              <a:defRPr sz="1400">
                <a:solidFill>
                  <a:srgbClr val="000000"/>
                </a:solidFill>
                <a:latin typeface="Roboto"/>
                <a:ea typeface="Roboto"/>
                <a:cs typeface="Roboto"/>
                <a:sym typeface="Roboto"/>
              </a:defRPr>
            </a:pPr>
            <a:r>
              <a:t>Task 4 - Integrate python script for navigation with HERE maps API to get the route to be followed by the rover to reach the desired coordinates.</a:t>
            </a:r>
          </a:p>
          <a:p>
            <a:pPr>
              <a:buClr>
                <a:srgbClr val="000000"/>
              </a:buClr>
              <a:buSzPts val="1400"/>
              <a:defRPr sz="1400">
                <a:solidFill>
                  <a:srgbClr val="000000"/>
                </a:solidFill>
                <a:latin typeface="Roboto"/>
                <a:ea typeface="Roboto"/>
                <a:cs typeface="Roboto"/>
                <a:sym typeface="Roboto"/>
              </a:defRPr>
            </a:pPr>
            <a:r>
              <a:t>Task 5 - Prompt the user/rover with appropriate directions as and when required.</a:t>
            </a:r>
          </a:p>
          <a:p>
            <a:pPr>
              <a:buClr>
                <a:srgbClr val="000000"/>
              </a:buClr>
              <a:buSzPts val="1400"/>
              <a:defRPr sz="1400">
                <a:solidFill>
                  <a:srgbClr val="000000"/>
                </a:solidFill>
                <a:latin typeface="Roboto"/>
                <a:ea typeface="Roboto"/>
                <a:cs typeface="Roboto"/>
                <a:sym typeface="Roboto"/>
              </a:defRPr>
            </a:pPr>
            <a:r>
              <a:t>Task 6 - Add a voice assistant feature for directions.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78;p17"/>
          <p:cNvSpPr txBox="1"/>
          <p:nvPr>
            <p:ph type="title"/>
          </p:nvPr>
        </p:nvSpPr>
        <p:spPr>
          <a:xfrm>
            <a:off x="311699" y="445025"/>
            <a:ext cx="8520602" cy="572701"/>
          </a:xfrm>
          <a:prstGeom prst="rect">
            <a:avLst/>
          </a:prstGeom>
        </p:spPr>
        <p:txBody>
          <a:bodyPr/>
          <a:lstStyle>
            <a:lvl1pPr>
              <a:defRPr sz="2500"/>
            </a:lvl1pPr>
          </a:lstStyle>
          <a:p>
            <a:pPr/>
            <a:r>
              <a:t>Hardware and Software Requirements</a:t>
            </a:r>
          </a:p>
        </p:txBody>
      </p:sp>
      <p:sp>
        <p:nvSpPr>
          <p:cNvPr id="122" name="Google Shape;79;p17"/>
          <p:cNvSpPr txBox="1"/>
          <p:nvPr>
            <p:ph type="body" idx="1"/>
          </p:nvPr>
        </p:nvSpPr>
        <p:spPr>
          <a:xfrm>
            <a:off x="311699" y="1152475"/>
            <a:ext cx="8520602" cy="3416400"/>
          </a:xfrm>
          <a:prstGeom prst="rect">
            <a:avLst/>
          </a:prstGeom>
        </p:spPr>
        <p:txBody>
          <a:bodyPr/>
          <a:lstStyle/>
          <a:p>
            <a:pPr>
              <a:buClr>
                <a:srgbClr val="000000"/>
              </a:buClr>
              <a:buFont typeface="Helvetica"/>
              <a:defRPr>
                <a:solidFill>
                  <a:srgbClr val="000000"/>
                </a:solidFill>
                <a:latin typeface="Roboto"/>
                <a:ea typeface="Roboto"/>
                <a:cs typeface="Roboto"/>
                <a:sym typeface="Roboto"/>
              </a:defRPr>
            </a:pPr>
            <a:r>
              <a:t>Hardware:</a:t>
            </a:r>
          </a:p>
          <a:p>
            <a:pPr lvl="1" marL="914400" indent="-317500">
              <a:buClr>
                <a:srgbClr val="000000"/>
              </a:buClr>
              <a:buSzPts val="1400"/>
              <a:buFont typeface="Helvetica"/>
              <a:defRPr sz="1400">
                <a:solidFill>
                  <a:srgbClr val="000000"/>
                </a:solidFill>
                <a:latin typeface="Roboto"/>
                <a:ea typeface="Roboto"/>
                <a:cs typeface="Roboto"/>
                <a:sym typeface="Roboto"/>
              </a:defRPr>
            </a:pPr>
            <a:r>
              <a:t>Android device</a:t>
            </a:r>
          </a:p>
          <a:p>
            <a:pPr lvl="1" marL="914400" indent="-317500">
              <a:buClr>
                <a:srgbClr val="000000"/>
              </a:buClr>
              <a:buSzPts val="1400"/>
              <a:buFont typeface="Helvetica"/>
              <a:defRPr sz="1400">
                <a:solidFill>
                  <a:srgbClr val="000000"/>
                </a:solidFill>
                <a:latin typeface="Roboto"/>
                <a:ea typeface="Roboto"/>
                <a:cs typeface="Roboto"/>
                <a:sym typeface="Roboto"/>
              </a:defRPr>
            </a:pPr>
            <a:r>
              <a:t>Laptop</a:t>
            </a:r>
          </a:p>
          <a:p>
            <a:pPr lvl="1" marL="914400" indent="-317500">
              <a:buClr>
                <a:srgbClr val="000000"/>
              </a:buClr>
              <a:buSzPts val="1400"/>
              <a:buFont typeface="Helvetica"/>
              <a:defRPr sz="1400">
                <a:solidFill>
                  <a:srgbClr val="000000"/>
                </a:solidFill>
                <a:latin typeface="Roboto"/>
                <a:ea typeface="Roboto"/>
                <a:cs typeface="Roboto"/>
                <a:sym typeface="Roboto"/>
              </a:defRPr>
            </a:pPr>
            <a:r>
              <a:t>Camera</a:t>
            </a:r>
          </a:p>
          <a:p>
            <a:pPr lvl="1" marL="914400" indent="-317500">
              <a:buClr>
                <a:srgbClr val="000000"/>
              </a:buClr>
              <a:buSzPts val="1400"/>
              <a:buFont typeface="Helvetica"/>
              <a:defRPr sz="1400">
                <a:solidFill>
                  <a:srgbClr val="000000"/>
                </a:solidFill>
                <a:latin typeface="Roboto"/>
                <a:ea typeface="Roboto"/>
                <a:cs typeface="Roboto"/>
                <a:sym typeface="Roboto"/>
              </a:defRPr>
            </a:pPr>
            <a:r>
              <a:t>speaker</a:t>
            </a:r>
          </a:p>
          <a:p>
            <a:pPr>
              <a:buClr>
                <a:srgbClr val="000000"/>
              </a:buClr>
              <a:buFont typeface="Helvetica"/>
              <a:defRPr>
                <a:solidFill>
                  <a:srgbClr val="000000"/>
                </a:solidFill>
                <a:latin typeface="Roboto"/>
                <a:ea typeface="Roboto"/>
                <a:cs typeface="Roboto"/>
                <a:sym typeface="Roboto"/>
              </a:defRPr>
            </a:pPr>
            <a:r>
              <a:t>Software:</a:t>
            </a:r>
          </a:p>
          <a:p>
            <a:pPr lvl="1" marL="914400" indent="-317500">
              <a:buClr>
                <a:srgbClr val="000000"/>
              </a:buClr>
              <a:buSzPts val="1400"/>
              <a:buFont typeface="Helvetica"/>
              <a:defRPr sz="1400">
                <a:solidFill>
                  <a:srgbClr val="000000"/>
                </a:solidFill>
                <a:latin typeface="Roboto"/>
                <a:ea typeface="Roboto"/>
                <a:cs typeface="Roboto"/>
                <a:sym typeface="Roboto"/>
              </a:defRPr>
            </a:pPr>
            <a:r>
              <a:t>Python Compiler</a:t>
            </a:r>
          </a:p>
          <a:p>
            <a:pPr lvl="1" marL="914400" indent="-317500">
              <a:buClr>
                <a:srgbClr val="000000"/>
              </a:buClr>
              <a:buSzPts val="1400"/>
              <a:buFont typeface="Helvetica"/>
              <a:defRPr sz="1400">
                <a:solidFill>
                  <a:srgbClr val="000000"/>
                </a:solidFill>
                <a:latin typeface="Roboto"/>
                <a:ea typeface="Roboto"/>
                <a:cs typeface="Roboto"/>
                <a:sym typeface="Roboto"/>
              </a:defRPr>
            </a:pPr>
            <a:r>
              <a:t>Arduino IDE</a:t>
            </a:r>
          </a:p>
          <a:p>
            <a:pPr lvl="1" marL="914400" indent="-317500">
              <a:buClr>
                <a:srgbClr val="000000"/>
              </a:buClr>
              <a:buSzPts val="1400"/>
              <a:buFont typeface="Helvetica"/>
              <a:defRPr sz="1400">
                <a:solidFill>
                  <a:srgbClr val="000000"/>
                </a:solidFill>
                <a:latin typeface="Roboto"/>
                <a:ea typeface="Roboto"/>
                <a:cs typeface="Roboto"/>
                <a:sym typeface="Roboto"/>
              </a:defRPr>
            </a:pPr>
            <a:r>
              <a:t>Android Studio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78;p17"/>
          <p:cNvSpPr txBox="1"/>
          <p:nvPr>
            <p:ph type="title"/>
          </p:nvPr>
        </p:nvSpPr>
        <p:spPr>
          <a:xfrm>
            <a:off x="311699" y="445025"/>
            <a:ext cx="8520602" cy="572701"/>
          </a:xfrm>
          <a:prstGeom prst="rect">
            <a:avLst/>
          </a:prstGeom>
        </p:spPr>
        <p:txBody>
          <a:bodyPr/>
          <a:lstStyle>
            <a:lvl1pPr>
              <a:defRPr sz="2500"/>
            </a:lvl1pPr>
          </a:lstStyle>
          <a:p>
            <a:pPr/>
            <a:r>
              <a:t>Functional Diagram</a:t>
            </a:r>
          </a:p>
        </p:txBody>
      </p:sp>
      <p:sp>
        <p:nvSpPr>
          <p:cNvPr id="125" name="Google Shape;79;p17"/>
          <p:cNvSpPr txBox="1"/>
          <p:nvPr>
            <p:ph type="body" idx="1"/>
          </p:nvPr>
        </p:nvSpPr>
        <p:spPr>
          <a:xfrm>
            <a:off x="311699" y="1152475"/>
            <a:ext cx="8520602" cy="3416400"/>
          </a:xfrm>
          <a:prstGeom prst="rect">
            <a:avLst/>
          </a:prstGeom>
        </p:spPr>
        <p:txBody>
          <a:bodyP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cope for Integrating Camera"/>
          <p:cNvSpPr txBox="1"/>
          <p:nvPr>
            <p:ph type="title"/>
          </p:nvPr>
        </p:nvSpPr>
        <p:spPr>
          <a:prstGeom prst="rect">
            <a:avLst/>
          </a:prstGeom>
        </p:spPr>
        <p:txBody>
          <a:bodyPr/>
          <a:lstStyle>
            <a:lvl1pPr defTabSz="877823">
              <a:defRPr sz="2688"/>
            </a:lvl1pPr>
          </a:lstStyle>
          <a:p>
            <a:pPr/>
            <a:r>
              <a:t>Scope for Integrating Camera</a:t>
            </a:r>
          </a:p>
        </p:txBody>
      </p:sp>
      <p:sp>
        <p:nvSpPr>
          <p:cNvPr id="128" name="Obstacle detection(pedestrians, other vehicles) - yolo 4, 5"/>
          <p:cNvSpPr txBox="1"/>
          <p:nvPr>
            <p:ph type="body" idx="1"/>
          </p:nvPr>
        </p:nvSpPr>
        <p:spPr>
          <a:prstGeom prst="rect">
            <a:avLst/>
          </a:prstGeom>
        </p:spPr>
        <p:txBody>
          <a:bodyPr/>
          <a:lstStyle/>
          <a:p>
            <a:pPr/>
            <a:r>
              <a:t>Obstacle detection(pedestrians, other vehicles) - yolo 4, 5</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cope for Integrating Voice"/>
          <p:cNvSpPr txBox="1"/>
          <p:nvPr>
            <p:ph type="title"/>
          </p:nvPr>
        </p:nvSpPr>
        <p:spPr>
          <a:prstGeom prst="rect">
            <a:avLst/>
          </a:prstGeom>
        </p:spPr>
        <p:txBody>
          <a:bodyPr/>
          <a:lstStyle>
            <a:lvl1pPr defTabSz="877823">
              <a:defRPr sz="2688"/>
            </a:lvl1pPr>
          </a:lstStyle>
          <a:p>
            <a:pPr/>
            <a:r>
              <a:t>Scope for Integrating Voice</a:t>
            </a:r>
          </a:p>
        </p:txBody>
      </p:sp>
      <p:sp>
        <p:nvSpPr>
          <p:cNvPr id="131" name="To provide directions for the user"/>
          <p:cNvSpPr txBox="1"/>
          <p:nvPr>
            <p:ph type="body" idx="1"/>
          </p:nvPr>
        </p:nvSpPr>
        <p:spPr>
          <a:prstGeom prst="rect">
            <a:avLst/>
          </a:prstGeom>
        </p:spPr>
        <p:txBody>
          <a:bodyPr/>
          <a:lstStyle/>
          <a:p>
            <a:pPr/>
            <a:r>
              <a:t>To provide directions for the user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cope for Integrating GPS (Location Based Services)"/>
          <p:cNvSpPr txBox="1"/>
          <p:nvPr>
            <p:ph type="title"/>
          </p:nvPr>
        </p:nvSpPr>
        <p:spPr>
          <a:prstGeom prst="rect">
            <a:avLst/>
          </a:prstGeom>
        </p:spPr>
        <p:txBody>
          <a:bodyPr/>
          <a:lstStyle>
            <a:lvl1pPr defTabSz="877823">
              <a:defRPr sz="2688"/>
            </a:lvl1pPr>
          </a:lstStyle>
          <a:p>
            <a:pPr/>
            <a:r>
              <a:t>Scope for Integrating GPS (Location Based Services)</a:t>
            </a:r>
          </a:p>
        </p:txBody>
      </p:sp>
      <p:sp>
        <p:nvSpPr>
          <p:cNvPr id="134"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