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64" r:id="rId3"/>
    <p:sldId id="280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68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1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50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391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67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26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89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15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0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6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7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6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3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3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7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9F26F05-2EEB-4884-AEB8-4399999A750D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787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Markov Models</a:t>
            </a:r>
            <a:br>
              <a:rPr lang="en-US" dirty="0"/>
            </a:br>
            <a:r>
              <a:rPr lang="en-US" dirty="0"/>
              <a:t>Hidden Markov Models</a:t>
            </a:r>
            <a:br>
              <a:rPr lang="en-US" dirty="0"/>
            </a:br>
            <a:r>
              <a:rPr lang="en-US" dirty="0"/>
              <a:t>Part of Speech tagging (Practice)</a:t>
            </a:r>
            <a:endParaRPr lang="en-US" sz="48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4581752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M. </a:t>
            </a:r>
            <a:r>
              <a:rPr lang="en-US" sz="2000" dirty="0" err="1"/>
              <a:t>Antònia</a:t>
            </a:r>
            <a:r>
              <a:rPr lang="en-US" sz="2000" dirty="0"/>
              <a:t> </a:t>
            </a:r>
            <a:r>
              <a:rPr lang="en-US" sz="2000" dirty="0" err="1"/>
              <a:t>Martí</a:t>
            </a:r>
            <a:r>
              <a:rPr lang="en-US" sz="2000" dirty="0"/>
              <a:t> and Venelin </a:t>
            </a:r>
            <a:r>
              <a:rPr lang="en-US" sz="2000" dirty="0" err="1"/>
              <a:t>Kovatchev</a:t>
            </a:r>
            <a:endParaRPr lang="en-US" sz="2000" dirty="0"/>
          </a:p>
          <a:p>
            <a:pPr algn="r"/>
            <a:r>
              <a:rPr lang="en-US" sz="2000" u="sng" dirty="0"/>
              <a:t>Contact: vkovatchev@ub.edu</a:t>
            </a:r>
          </a:p>
        </p:txBody>
      </p:sp>
    </p:spTree>
    <p:extLst>
      <p:ext uri="{BB962C8B-B14F-4D97-AF65-F5344CB8AC3E}">
        <p14:creationId xmlns:p14="http://schemas.microsoft.com/office/powerpoint/2010/main" val="2917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6F82-AF67-42CC-A4F6-52E46574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2BBA-41F7-47E9-9D9E-406627C4F6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Extrinsic evaluation</a:t>
            </a:r>
          </a:p>
          <a:p>
            <a:pPr lvl="1"/>
            <a:r>
              <a:rPr lang="en-US" dirty="0"/>
              <a:t>Evaluate the change of performance in an extrinsic task</a:t>
            </a:r>
          </a:p>
          <a:p>
            <a:pPr lvl="1"/>
            <a:r>
              <a:rPr lang="en-US" dirty="0"/>
              <a:t>Pick the model that obtains the highest result</a:t>
            </a:r>
          </a:p>
          <a:p>
            <a:endParaRPr lang="en-US" dirty="0"/>
          </a:p>
          <a:p>
            <a:r>
              <a:rPr lang="en-US" dirty="0"/>
              <a:t>Intrinsic Evaluation</a:t>
            </a:r>
          </a:p>
          <a:p>
            <a:pPr lvl="1"/>
            <a:r>
              <a:rPr lang="en-US" dirty="0"/>
              <a:t>Split the dataset into training and testing</a:t>
            </a:r>
          </a:p>
          <a:p>
            <a:pPr lvl="1"/>
            <a:r>
              <a:rPr lang="en-US" dirty="0"/>
              <a:t>Pick the model which assigns the highest probability to the test set</a:t>
            </a:r>
          </a:p>
        </p:txBody>
      </p:sp>
    </p:spTree>
    <p:extLst>
      <p:ext uri="{BB962C8B-B14F-4D97-AF65-F5344CB8AC3E}">
        <p14:creationId xmlns:p14="http://schemas.microsoft.com/office/powerpoint/2010/main" val="2581715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292B-5F45-4BEA-99A7-69264AC2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Generalization. Unseen n-grams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8484-29F5-4F0C-AE8B-D45A98E0F3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N-gram models are language (and domain) specific</a:t>
            </a:r>
          </a:p>
          <a:p>
            <a:r>
              <a:rPr lang="en-US" dirty="0"/>
              <a:t>The bigger the corpus – the better the generalization</a:t>
            </a:r>
          </a:p>
          <a:p>
            <a:r>
              <a:rPr lang="en-US" dirty="0"/>
              <a:t>Unseen words</a:t>
            </a:r>
          </a:p>
          <a:p>
            <a:r>
              <a:rPr lang="en-US" dirty="0"/>
              <a:t>Unseen n-grams</a:t>
            </a:r>
          </a:p>
          <a:p>
            <a:pPr lvl="1"/>
            <a:r>
              <a:rPr lang="en-US" dirty="0"/>
              <a:t>Smoothing</a:t>
            </a:r>
          </a:p>
          <a:p>
            <a:pPr lvl="1"/>
            <a:r>
              <a:rPr lang="en-US" dirty="0" err="1"/>
              <a:t>backoff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3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CE3F-F345-4747-80D1-025BD44E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n-gram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B4FC-8A8D-4114-9D4C-4AD6B9F8EA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Easily understood linguistic formalism</a:t>
            </a:r>
          </a:p>
          <a:p>
            <a:pPr lvl="1"/>
            <a:r>
              <a:rPr lang="en-US" dirty="0"/>
              <a:t>Fully generative (represent/describe the language)</a:t>
            </a:r>
          </a:p>
          <a:p>
            <a:pPr lvl="1"/>
            <a:r>
              <a:rPr lang="en-US" dirty="0"/>
              <a:t>Innate algorithms for: </a:t>
            </a:r>
          </a:p>
          <a:p>
            <a:pPr lvl="2"/>
            <a:r>
              <a:rPr lang="en-US" dirty="0"/>
              <a:t>calculating the probability of a sequence</a:t>
            </a:r>
          </a:p>
          <a:p>
            <a:pPr lvl="2"/>
            <a:r>
              <a:rPr lang="en-US" dirty="0"/>
              <a:t>Choose/predict a sequence</a:t>
            </a:r>
          </a:p>
          <a:p>
            <a:pPr lvl="2"/>
            <a:r>
              <a:rPr lang="en-US" dirty="0"/>
              <a:t>training</a:t>
            </a:r>
          </a:p>
          <a:p>
            <a:pPr lvl="1"/>
            <a:r>
              <a:rPr lang="en-US" dirty="0"/>
              <a:t>Very computationally efficient and in some tasks, with a good performance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Obviously inaccurate linguistic formalism</a:t>
            </a:r>
          </a:p>
          <a:p>
            <a:pPr lvl="1"/>
            <a:r>
              <a:rPr lang="en-US" dirty="0"/>
              <a:t>Data sparseness, especially for higher values of N</a:t>
            </a:r>
          </a:p>
        </p:txBody>
      </p:sp>
    </p:spTree>
    <p:extLst>
      <p:ext uri="{BB962C8B-B14F-4D97-AF65-F5344CB8AC3E}">
        <p14:creationId xmlns:p14="http://schemas.microsoft.com/office/powerpoint/2010/main" val="326869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0A150-5D26-491B-BF34-791F7D1C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models as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3E85-BA61-4F28-877F-DD65EB2DDA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Sequence models (such as n-grams) can be used on their own or as a component in a more complex system</a:t>
            </a:r>
          </a:p>
          <a:p>
            <a:r>
              <a:rPr lang="en-US" dirty="0"/>
              <a:t>Analysis using sequence models:</a:t>
            </a:r>
          </a:p>
          <a:p>
            <a:pPr lvl="1"/>
            <a:r>
              <a:rPr lang="en-US" dirty="0"/>
              <a:t>Sequence in, predict “something else”</a:t>
            </a:r>
          </a:p>
          <a:p>
            <a:r>
              <a:rPr lang="en-US" dirty="0"/>
              <a:t>Generation</a:t>
            </a:r>
          </a:p>
          <a:p>
            <a:pPr lvl="1"/>
            <a:r>
              <a:rPr lang="en-US" dirty="0"/>
              <a:t>“something else” in, generate sequence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19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1906-8788-455D-81DD-2B2D46B0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496C7-C2C3-42C4-BF9A-6437E38AC0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Hidden Markov models are a sequence model (a.k.a. sequence classifier)</a:t>
            </a:r>
          </a:p>
          <a:p>
            <a:pPr lvl="1"/>
            <a:r>
              <a:rPr lang="en-US" dirty="0"/>
              <a:t>The input of HMM is a sequence of observations (words, letters, sentences)</a:t>
            </a:r>
          </a:p>
          <a:p>
            <a:pPr lvl="1"/>
            <a:r>
              <a:rPr lang="en-US" dirty="0"/>
              <a:t>The output of HMM is a sequence of labels</a:t>
            </a:r>
          </a:p>
          <a:p>
            <a:r>
              <a:rPr lang="en-US" dirty="0"/>
              <a:t>Given a sequence of observations, HMM compute a probability distribution over possible sequences of labels and choose the best label sequence</a:t>
            </a:r>
          </a:p>
          <a:p>
            <a:r>
              <a:rPr lang="en-US" dirty="0"/>
              <a:t>HMM is a joint model over the observable symbols and their “hidden” states</a:t>
            </a:r>
          </a:p>
          <a:p>
            <a:r>
              <a:rPr lang="en-US" dirty="0"/>
              <a:t>HMM, similar to MM, computes the probability distribution by conditioning only on the most recent history (bi-, tri-, four-grams)</a:t>
            </a:r>
          </a:p>
        </p:txBody>
      </p:sp>
    </p:spTree>
    <p:extLst>
      <p:ext uri="{BB962C8B-B14F-4D97-AF65-F5344CB8AC3E}">
        <p14:creationId xmlns:p14="http://schemas.microsoft.com/office/powerpoint/2010/main" val="25519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2F05-EE81-4DD5-881D-6FC4BFDA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HMM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4A1B-6E22-46D4-8242-219D3BC37F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HMM are generally used for identifying non-observable states of observable events (ex.: we can observe words, but we do not observe part of speech tags)</a:t>
            </a:r>
          </a:p>
          <a:p>
            <a:r>
              <a:rPr lang="en-US" dirty="0"/>
              <a:t>Commonly used HMM applications include</a:t>
            </a:r>
          </a:p>
          <a:p>
            <a:pPr lvl="1"/>
            <a:r>
              <a:rPr lang="en-US" dirty="0"/>
              <a:t>Part of speech tagging</a:t>
            </a:r>
          </a:p>
          <a:p>
            <a:pPr lvl="1"/>
            <a:r>
              <a:rPr lang="en-US" dirty="0"/>
              <a:t>Named entity recognition</a:t>
            </a:r>
          </a:p>
          <a:p>
            <a:pPr lvl="1"/>
            <a:r>
              <a:rPr lang="en-US" dirty="0"/>
              <a:t>Shallow parsing (chunking)</a:t>
            </a:r>
          </a:p>
          <a:p>
            <a:pPr lvl="1"/>
            <a:r>
              <a:rPr lang="en-US" dirty="0"/>
              <a:t>Speech recognition</a:t>
            </a:r>
          </a:p>
          <a:p>
            <a:pPr lvl="1"/>
            <a:r>
              <a:rPr lang="en-US" dirty="0"/>
              <a:t>Word alignment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77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4B2A-4618-4719-9BAA-834B0B72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HMM: Practical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B15DD-8055-44DC-B2A8-64D472FC50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Given the HMM and a sequence of elements calculate:</a:t>
            </a:r>
          </a:p>
          <a:p>
            <a:pPr lvl="1"/>
            <a:r>
              <a:rPr lang="en-US" dirty="0"/>
              <a:t>The most probable state sequence</a:t>
            </a:r>
          </a:p>
          <a:p>
            <a:pPr lvl="1"/>
            <a:r>
              <a:rPr lang="en-US" dirty="0"/>
              <a:t>The probability of the element sequence</a:t>
            </a:r>
          </a:p>
          <a:p>
            <a:pPr lvl="1"/>
            <a:r>
              <a:rPr lang="en-US" dirty="0"/>
              <a:t>The probability distribution over states, for each element</a:t>
            </a:r>
          </a:p>
          <a:p>
            <a:pPr lvl="1"/>
            <a:endParaRPr lang="en-US" dirty="0"/>
          </a:p>
          <a:p>
            <a:r>
              <a:rPr lang="en-US" dirty="0"/>
              <a:t>Learn the parameters of the HMM from training data (states and elements)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55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E1BB-5C37-4634-BBB0-0EF43668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most probable </a:t>
            </a:r>
            <a:br>
              <a:rPr lang="en-US" dirty="0"/>
            </a:br>
            <a:r>
              <a:rPr lang="en-US" dirty="0"/>
              <a:t>sequence of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16D47-E370-4040-8E9A-B9CE1A806A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 1: Each element can belong to more than one state</a:t>
            </a:r>
          </a:p>
          <a:p>
            <a:pPr lvl="1"/>
            <a:r>
              <a:rPr lang="en-US" dirty="0"/>
              <a:t>Naïve solution: for each element, assign the most probable tag</a:t>
            </a:r>
          </a:p>
          <a:p>
            <a:pPr lvl="2"/>
            <a:r>
              <a:rPr lang="en-US" dirty="0"/>
              <a:t>In this case, each word would always belong to only one state (which is not the task)</a:t>
            </a:r>
          </a:p>
          <a:p>
            <a:r>
              <a:rPr lang="en-US" dirty="0"/>
              <a:t>Problem 2: The state of an element depends on the context (neighboring elements and their states) </a:t>
            </a:r>
          </a:p>
          <a:p>
            <a:pPr lvl="1"/>
            <a:r>
              <a:rPr lang="en-US" dirty="0"/>
              <a:t>Naïve solution: greedily pick the best combination for each sequence of n-elements</a:t>
            </a:r>
          </a:p>
          <a:p>
            <a:pPr lvl="2"/>
            <a:r>
              <a:rPr lang="en-US" dirty="0"/>
              <a:t>Often reach a 0 probability or the probability of the sequence is not optimal </a:t>
            </a:r>
          </a:p>
          <a:p>
            <a:r>
              <a:rPr lang="en-US" dirty="0"/>
              <a:t>The proper solution: dynamic programming algorithms (Viterbi)</a:t>
            </a:r>
          </a:p>
          <a:p>
            <a:pPr lvl="1"/>
            <a:r>
              <a:rPr lang="en-US" dirty="0"/>
              <a:t>Simplified view: find the best path: nodes = possible states; edges = transition probabilities </a:t>
            </a:r>
          </a:p>
        </p:txBody>
      </p:sp>
    </p:spTree>
    <p:extLst>
      <p:ext uri="{BB962C8B-B14F-4D97-AF65-F5344CB8AC3E}">
        <p14:creationId xmlns:p14="http://schemas.microsoft.com/office/powerpoint/2010/main" val="2351554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8C4B-45F7-47B1-B25C-2D140B9D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for Part of speech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7C859-00C3-4626-BACA-9C32BB774B8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Train, use and evaluate different HMM models for part of speech tagging</a:t>
            </a:r>
          </a:p>
          <a:p>
            <a:r>
              <a:rPr lang="en-US" dirty="0"/>
              <a:t>Compare the performance of the different models</a:t>
            </a:r>
          </a:p>
          <a:p>
            <a:r>
              <a:rPr lang="en-US" dirty="0"/>
              <a:t>Study the importance of model parameters</a:t>
            </a:r>
          </a:p>
          <a:p>
            <a:pPr lvl="1"/>
            <a:r>
              <a:rPr lang="en-US" dirty="0"/>
              <a:t>Domain of the training corpus</a:t>
            </a:r>
          </a:p>
          <a:p>
            <a:pPr lvl="1"/>
            <a:r>
              <a:rPr lang="en-US" dirty="0"/>
              <a:t>Size of the </a:t>
            </a:r>
            <a:r>
              <a:rPr lang="en-US" dirty="0" err="1"/>
              <a:t>tagset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14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POS tagging is the task of assigning a part of speech tag to each token</a:t>
            </a:r>
          </a:p>
          <a:p>
            <a:pPr lvl="1"/>
            <a:r>
              <a:rPr lang="en-US" dirty="0"/>
              <a:t>Encode extra-textual information in the corpus</a:t>
            </a:r>
          </a:p>
          <a:p>
            <a:r>
              <a:rPr lang="en-US" dirty="0"/>
              <a:t>Applications of POS tagging</a:t>
            </a:r>
          </a:p>
          <a:p>
            <a:pPr lvl="1"/>
            <a:r>
              <a:rPr lang="en-US" dirty="0"/>
              <a:t>Disambiguation: “To drive” / “A drive”</a:t>
            </a:r>
          </a:p>
          <a:p>
            <a:pPr lvl="1"/>
            <a:r>
              <a:rPr lang="en-US" dirty="0"/>
              <a:t>Generalization: “Drive a Bike” -&gt; “Drive a </a:t>
            </a:r>
            <a:r>
              <a:rPr lang="en-US" u="sng" dirty="0"/>
              <a:t>NOUN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Required for other, more complex linguistic processes</a:t>
            </a:r>
          </a:p>
        </p:txBody>
      </p:sp>
    </p:spTree>
    <p:extLst>
      <p:ext uri="{BB962C8B-B14F-4D97-AF65-F5344CB8AC3E}">
        <p14:creationId xmlns:p14="http://schemas.microsoft.com/office/powerpoint/2010/main" val="341912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Markov Models</a:t>
            </a:r>
          </a:p>
          <a:p>
            <a:pPr lvl="1"/>
            <a:r>
              <a:rPr lang="en-US" dirty="0"/>
              <a:t>Language models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markov</a:t>
            </a:r>
            <a:r>
              <a:rPr lang="en-US" dirty="0"/>
              <a:t> assumption</a:t>
            </a:r>
          </a:p>
          <a:p>
            <a:pPr lvl="1"/>
            <a:r>
              <a:rPr lang="en-US" dirty="0"/>
              <a:t>Generalization. Smoothing. </a:t>
            </a:r>
            <a:r>
              <a:rPr lang="en-US" dirty="0" err="1"/>
              <a:t>Backoff</a:t>
            </a:r>
            <a:r>
              <a:rPr lang="en-US" dirty="0"/>
              <a:t>.</a:t>
            </a:r>
          </a:p>
          <a:p>
            <a:r>
              <a:rPr lang="en-US" dirty="0"/>
              <a:t>Hidden Markov Models</a:t>
            </a:r>
          </a:p>
          <a:p>
            <a:pPr lvl="1"/>
            <a:r>
              <a:rPr lang="en-US" dirty="0"/>
              <a:t>HMM for part of speech tagging</a:t>
            </a:r>
          </a:p>
          <a:p>
            <a:r>
              <a:rPr lang="en-US" dirty="0"/>
              <a:t>Part of speech tagging.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1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97E0-E2ED-456E-A86D-6FA66FEA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722A-3A08-414B-91C6-48F3F1A70E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Parts of this presentation (examples, concepts) are taken from “Speech and Language processing” from </a:t>
            </a:r>
            <a:r>
              <a:rPr lang="en-US" dirty="0" err="1"/>
              <a:t>Jurafsky</a:t>
            </a:r>
            <a:r>
              <a:rPr lang="en-US" dirty="0"/>
              <a:t> and Martin (3</a:t>
            </a:r>
            <a:r>
              <a:rPr lang="en-US" baseline="30000" dirty="0"/>
              <a:t>rd</a:t>
            </a:r>
            <a:r>
              <a:rPr lang="en-US" dirty="0"/>
              <a:t> edition, draft)</a:t>
            </a:r>
          </a:p>
          <a:p>
            <a:r>
              <a:rPr lang="en-US" dirty="0"/>
              <a:t>Parts of this presentation (examples, concepts) are taken from the lectures by NOAH Smith given at </a:t>
            </a:r>
            <a:r>
              <a:rPr lang="en-US" dirty="0" err="1"/>
              <a:t>LxMLS</a:t>
            </a:r>
            <a:r>
              <a:rPr lang="en-US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392786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20B-706F-4C47-B22D-5A013A7A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B9AF5-65F2-4078-8F9D-F77FF9C388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simplistic view of the text: a sequence of units (characters, morphemes, words)</a:t>
            </a:r>
          </a:p>
          <a:p>
            <a:r>
              <a:rPr lang="en-US" dirty="0"/>
              <a:t>Let ∑ denote the set of possible units</a:t>
            </a:r>
          </a:p>
          <a:p>
            <a:r>
              <a:rPr lang="en-US" dirty="0"/>
              <a:t>The possible combinations ∑* (unrestricted by length) is infinite</a:t>
            </a:r>
          </a:p>
          <a:p>
            <a:r>
              <a:rPr lang="en-US" dirty="0"/>
              <a:t>A language model is a probability distribution over ∑*</a:t>
            </a:r>
          </a:p>
          <a:p>
            <a:r>
              <a:rPr lang="en-US" dirty="0"/>
              <a:t>A language model can assign probability to:</a:t>
            </a:r>
          </a:p>
          <a:p>
            <a:pPr lvl="1"/>
            <a:r>
              <a:rPr lang="en-US" dirty="0"/>
              <a:t>The possible “next” unit, given a history</a:t>
            </a:r>
          </a:p>
          <a:p>
            <a:pPr lvl="1"/>
            <a:r>
              <a:rPr lang="en-US" dirty="0"/>
              <a:t>A whole sequence of units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1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34A6-C53C-4B3F-A589-716222E3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DC1F8-630F-4D38-B111-86D9948B33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Assigning probability to a unit:</a:t>
            </a:r>
          </a:p>
          <a:p>
            <a:r>
              <a:rPr lang="en-US" dirty="0"/>
              <a:t>“Please turn your homework…”</a:t>
            </a:r>
          </a:p>
          <a:p>
            <a:pPr marL="0" indent="0">
              <a:buNone/>
            </a:pPr>
            <a:r>
              <a:rPr lang="en-US" dirty="0"/>
              <a:t>a) In	b) over		c) quickly	d) refrigerator		e) university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Assigning probability to a sequence:</a:t>
            </a:r>
          </a:p>
          <a:p>
            <a:r>
              <a:rPr lang="en-US" dirty="0"/>
              <a:t>“all of a sudden I notice three guys standing on the sidewalk”</a:t>
            </a:r>
          </a:p>
          <a:p>
            <a:r>
              <a:rPr lang="en-US" dirty="0"/>
              <a:t>“on guys all I of notice sidewalk three a sudden standing the”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3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1A1F-6225-4769-AF49-DE7B539C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2533B-156D-40FC-A597-F4BE27746E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model that assigns probability to language events (sequence of tokens) is called “language model”</a:t>
            </a:r>
          </a:p>
          <a:p>
            <a:r>
              <a:rPr lang="en-US" dirty="0"/>
              <a:t>Language models can be generative or discriminative</a:t>
            </a:r>
          </a:p>
          <a:p>
            <a:pPr lvl="1"/>
            <a:r>
              <a:rPr lang="en-US" dirty="0"/>
              <a:t>Generative models “tell a mythical story to explain the data”</a:t>
            </a:r>
          </a:p>
          <a:p>
            <a:pPr lvl="1"/>
            <a:r>
              <a:rPr lang="en-US" dirty="0"/>
              <a:t>Discriminative models focus on a specific task</a:t>
            </a:r>
          </a:p>
          <a:p>
            <a:r>
              <a:rPr lang="en-US" dirty="0"/>
              <a:t>The most simple language model is the N-gram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374547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4EB9-2AED-44E7-B923-ACDE0AE4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we need language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BF9A7-E15D-4CEF-8401-3A633A611F0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Speech and hand-writing recognition</a:t>
            </a:r>
          </a:p>
          <a:p>
            <a:pPr lvl="1"/>
            <a:r>
              <a:rPr lang="en-US" dirty="0"/>
              <a:t>Noisy channel and missing information</a:t>
            </a:r>
          </a:p>
          <a:p>
            <a:r>
              <a:rPr lang="en-US" dirty="0"/>
              <a:t>Spelling corrections</a:t>
            </a:r>
          </a:p>
          <a:p>
            <a:pPr lvl="1"/>
            <a:r>
              <a:rPr lang="en-US" dirty="0"/>
              <a:t>Correct words based on context and probability</a:t>
            </a:r>
          </a:p>
          <a:p>
            <a:r>
              <a:rPr lang="en-US" dirty="0"/>
              <a:t>Machine translation and language generation</a:t>
            </a:r>
          </a:p>
          <a:p>
            <a:pPr lvl="1"/>
            <a:r>
              <a:rPr lang="en-US" dirty="0"/>
              <a:t>Generate multiple possible texts and pick the most probable one</a:t>
            </a:r>
          </a:p>
          <a:p>
            <a:r>
              <a:rPr lang="en-US" dirty="0"/>
              <a:t>Study the internal relations and workings of the language</a:t>
            </a:r>
          </a:p>
        </p:txBody>
      </p:sp>
    </p:spTree>
    <p:extLst>
      <p:ext uri="{BB962C8B-B14F-4D97-AF65-F5344CB8AC3E}">
        <p14:creationId xmlns:p14="http://schemas.microsoft.com/office/powerpoint/2010/main" val="4073898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8B2B-B129-40FE-AB8A-4563C39E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probability of a word given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4C19-617D-406D-AC36-763EF0A7DD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P(“the” | “its water is so transparent that”)</a:t>
            </a:r>
          </a:p>
          <a:p>
            <a:r>
              <a:rPr lang="en-US" dirty="0"/>
              <a:t>Count based model</a:t>
            </a:r>
          </a:p>
          <a:p>
            <a:pPr lvl="1"/>
            <a:r>
              <a:rPr lang="en-US" dirty="0"/>
              <a:t>C1 = Count(“its water is so transparent that X”)</a:t>
            </a:r>
          </a:p>
          <a:p>
            <a:pPr lvl="1"/>
            <a:r>
              <a:rPr lang="en-US" dirty="0"/>
              <a:t>C2 = Count(“Its water is so transparent that THE”)</a:t>
            </a:r>
          </a:p>
          <a:p>
            <a:pPr lvl="1"/>
            <a:r>
              <a:rPr lang="en-US" dirty="0"/>
              <a:t>P(“the” | “its water is so transparent that”) = c2 / c1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Language is creative and dynamic, many sentences have 0 frequency in a corpus</a:t>
            </a:r>
          </a:p>
          <a:p>
            <a:pPr lvl="1"/>
            <a:r>
              <a:rPr lang="en-US" dirty="0"/>
              <a:t>Does the probability of a word really depend on the WHOLE context?</a:t>
            </a:r>
          </a:p>
          <a:p>
            <a:pPr lvl="2"/>
            <a:r>
              <a:rPr lang="en-US" dirty="0"/>
              <a:t>P(“the” | “Walden Pond’s water is so transparent that”)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8CB0-F1B8-4806-9635-71998078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Markov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31F0-63E9-4055-9169-435A9C6B83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probability of a token given its entire history can be approximated by calculating the probability of the same token given its most recent history</a:t>
            </a:r>
          </a:p>
          <a:p>
            <a:r>
              <a:rPr lang="en-US" dirty="0"/>
              <a:t>P (“the” | “Walden Pond’s water is so transparent that”)</a:t>
            </a:r>
          </a:p>
          <a:p>
            <a:pPr marL="457200" lvl="1" indent="0">
              <a:buNone/>
            </a:pPr>
            <a:r>
              <a:rPr lang="en-US" dirty="0"/>
              <a:t>~ P(“the” | “water is so transparent that”)</a:t>
            </a:r>
          </a:p>
          <a:p>
            <a:pPr marL="457200" lvl="1" indent="0">
              <a:buNone/>
            </a:pPr>
            <a:r>
              <a:rPr lang="en-US" dirty="0"/>
              <a:t>~ P(“The” | “is so transparent that”)</a:t>
            </a:r>
          </a:p>
          <a:p>
            <a:pPr marL="457200" lvl="1" indent="0">
              <a:buNone/>
            </a:pPr>
            <a:r>
              <a:rPr lang="en-US" dirty="0"/>
              <a:t>~ P(“the” | “that”)</a:t>
            </a:r>
          </a:p>
          <a:p>
            <a:r>
              <a:rPr lang="en-US" dirty="0"/>
              <a:t>The Markov Language Models (a.k.a. N-gram language models) predict the probability of a future unit by looking n-1 units into the past</a:t>
            </a:r>
          </a:p>
          <a:p>
            <a:pPr lvl="1"/>
            <a:r>
              <a:rPr lang="en-US" dirty="0"/>
              <a:t>Bi-gram models look 1 unit; tri-gram models look 2 units,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13247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31C36-851D-4D0C-B4F7-CD7CE895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Models</a:t>
            </a:r>
            <a:br>
              <a:rPr lang="en-US" dirty="0"/>
            </a:br>
            <a:r>
              <a:rPr lang="en-US" dirty="0"/>
              <a:t>Probability of a sequence. MLE.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4F8A3-CE41-476F-89F6-C686A062CA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probability of a sequence (sentence) in HMM Using the chain rule (bigram): </a:t>
            </a:r>
          </a:p>
          <a:p>
            <a:pPr lvl="1"/>
            <a:r>
              <a:rPr lang="en-US" dirty="0"/>
              <a:t>P(w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en-US" dirty="0"/>
              <a:t>,…,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) = P(w</a:t>
            </a:r>
            <a:r>
              <a:rPr lang="en-US" baseline="-25000" dirty="0"/>
              <a:t>1</a:t>
            </a:r>
            <a:r>
              <a:rPr lang="en-US" dirty="0"/>
              <a:t>|&lt;s&gt;)P(w</a:t>
            </a:r>
            <a:r>
              <a:rPr lang="en-US" baseline="-25000" dirty="0"/>
              <a:t>2</a:t>
            </a:r>
            <a:r>
              <a:rPr lang="en-US" dirty="0"/>
              <a:t>|w</a:t>
            </a:r>
            <a:r>
              <a:rPr lang="en-US" baseline="-25000" dirty="0"/>
              <a:t>1</a:t>
            </a:r>
            <a:r>
              <a:rPr lang="en-US" dirty="0"/>
              <a:t>)P(w</a:t>
            </a:r>
            <a:r>
              <a:rPr lang="en-US" baseline="-25000" dirty="0"/>
              <a:t>3</a:t>
            </a:r>
            <a:r>
              <a:rPr lang="en-US" dirty="0"/>
              <a:t>|w</a:t>
            </a:r>
            <a:r>
              <a:rPr lang="en-US" baseline="-25000" dirty="0"/>
              <a:t>2</a:t>
            </a:r>
            <a:r>
              <a:rPr lang="en-US" dirty="0"/>
              <a:t>)…P(w</a:t>
            </a:r>
            <a:r>
              <a:rPr lang="en-US" baseline="-25000" dirty="0"/>
              <a:t>n</a:t>
            </a:r>
            <a:r>
              <a:rPr lang="en-US" dirty="0"/>
              <a:t>|w</a:t>
            </a:r>
            <a:r>
              <a:rPr lang="en-US" baseline="-25000" dirty="0"/>
              <a:t>n-1</a:t>
            </a:r>
            <a:r>
              <a:rPr lang="en-US" dirty="0"/>
              <a:t>)P(&lt;/s&gt;|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r>
              <a:rPr lang="en-US" dirty="0"/>
              <a:t>Estimating n-gram probabilities (maximum likelihood estimation):</a:t>
            </a:r>
          </a:p>
          <a:p>
            <a:pPr lvl="1"/>
            <a:r>
              <a:rPr lang="en-US" dirty="0"/>
              <a:t>Get all n-gram counts from the corpus</a:t>
            </a:r>
          </a:p>
          <a:p>
            <a:pPr lvl="1"/>
            <a:r>
              <a:rPr lang="en-US" dirty="0"/>
              <a:t>Normalize them so that the counts lie between 0 and 1</a:t>
            </a:r>
          </a:p>
          <a:p>
            <a:pPr lvl="1"/>
            <a:r>
              <a:rPr lang="en-US" dirty="0"/>
              <a:t>Convert probabilities into log probabilities</a:t>
            </a:r>
          </a:p>
          <a:p>
            <a:r>
              <a:rPr lang="en-US" dirty="0"/>
              <a:t>How do you obtain the probability of a sequence w</a:t>
            </a:r>
            <a:r>
              <a:rPr lang="en-US" baseline="-25000" dirty="0"/>
              <a:t>1</a:t>
            </a:r>
            <a:r>
              <a:rPr lang="en-US" dirty="0"/>
              <a:t>w</a:t>
            </a:r>
            <a:r>
              <a:rPr lang="en-US" baseline="-25000" dirty="0"/>
              <a:t>2</a:t>
            </a:r>
            <a:r>
              <a:rPr lang="en-US" dirty="0"/>
              <a:t>w</a:t>
            </a:r>
            <a:r>
              <a:rPr lang="en-US" baseline="-25000" dirty="0"/>
              <a:t>3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the normalization?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2722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1222</TotalTime>
  <Words>1236</Words>
  <Application>Microsoft Office PowerPoint</Application>
  <PresentationFormat>Widescreen</PresentationFormat>
  <Paragraphs>149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Droplet</vt:lpstr>
      <vt:lpstr>Markov Models Hidden Markov Models Part of Speech tagging (Practice)</vt:lpstr>
      <vt:lpstr>Outline</vt:lpstr>
      <vt:lpstr>Language models</vt:lpstr>
      <vt:lpstr>Language Models</vt:lpstr>
      <vt:lpstr>Language models</vt:lpstr>
      <vt:lpstr>Why would we need language models?</vt:lpstr>
      <vt:lpstr>the probability of a word given history</vt:lpstr>
      <vt:lpstr>The Markov Assumption</vt:lpstr>
      <vt:lpstr>Markov Models Probability of a sequence. MLE.</vt:lpstr>
      <vt:lpstr>Evaluating a Markov Model</vt:lpstr>
      <vt:lpstr>Generalization. Unseen n-grams</vt:lpstr>
      <vt:lpstr>Pros and Cons of n-gram models</vt:lpstr>
      <vt:lpstr>Sequence models as components</vt:lpstr>
      <vt:lpstr>Hidden Markov Model</vt:lpstr>
      <vt:lpstr>Applications of HMM</vt:lpstr>
      <vt:lpstr>HMM: Practical considerations</vt:lpstr>
      <vt:lpstr>Calculating the most probable  sequence of states</vt:lpstr>
      <vt:lpstr>HMM for Part of speech tagging</vt:lpstr>
      <vt:lpstr>POS Tagging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with Python:  The natural language toolkit (NLTK)</dc:title>
  <dc:creator>VENELIN ORLINOV KOVATCHEV</dc:creator>
  <cp:lastModifiedBy>VENELIN ORLINOV KOVATCHEV</cp:lastModifiedBy>
  <cp:revision>58</cp:revision>
  <dcterms:created xsi:type="dcterms:W3CDTF">2016-12-26T17:53:58Z</dcterms:created>
  <dcterms:modified xsi:type="dcterms:W3CDTF">2018-03-13T15:21:08Z</dcterms:modified>
</cp:coreProperties>
</file>