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4" r:id="rId3"/>
    <p:sldId id="265" r:id="rId4"/>
    <p:sldId id="276" r:id="rId5"/>
    <p:sldId id="280" r:id="rId6"/>
    <p:sldId id="279" r:id="rId7"/>
    <p:sldId id="281" r:id="rId8"/>
    <p:sldId id="267" r:id="rId9"/>
    <p:sldId id="268" r:id="rId10"/>
    <p:sldId id="269" r:id="rId11"/>
    <p:sldId id="271" r:id="rId12"/>
    <p:sldId id="272" r:id="rId13"/>
    <p:sldId id="273" r:id="rId14"/>
    <p:sldId id="28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10-Apr-18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Distributional Semantic Models</a:t>
            </a:r>
            <a:br>
              <a:rPr lang="en-US" dirty="0"/>
            </a:br>
            <a:r>
              <a:rPr lang="en-US" dirty="0"/>
              <a:t>Co-occurrence Models</a:t>
            </a:r>
            <a:br>
              <a:rPr lang="en-US" dirty="0"/>
            </a:br>
            <a:r>
              <a:rPr lang="en-US" dirty="0"/>
              <a:t>Neural Language Models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parameters of </a:t>
            </a:r>
            <a:br>
              <a:rPr lang="en-US" dirty="0"/>
            </a:br>
            <a:r>
              <a:rPr lang="en-US" dirty="0"/>
              <a:t>(co-occurrence) 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Corpus pre-processing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Normalization (case folding, lemmatization, stemming)</a:t>
            </a:r>
          </a:p>
          <a:p>
            <a:pPr lvl="1"/>
            <a:r>
              <a:rPr lang="en-US" dirty="0"/>
              <a:t>POS tagging; Syntactic Parsing; Annotation;</a:t>
            </a:r>
          </a:p>
          <a:p>
            <a:r>
              <a:rPr lang="en-US" dirty="0"/>
              <a:t>Building the co-occurrence matrix</a:t>
            </a:r>
          </a:p>
          <a:p>
            <a:r>
              <a:rPr lang="en-US" dirty="0"/>
              <a:t>Weighting</a:t>
            </a:r>
          </a:p>
          <a:p>
            <a:r>
              <a:rPr lang="en-US" dirty="0"/>
              <a:t>Smoothing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0752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core part of the co-occurrence DSM</a:t>
            </a:r>
          </a:p>
          <a:p>
            <a:endParaRPr lang="en-US" dirty="0"/>
          </a:p>
          <a:p>
            <a:r>
              <a:rPr lang="en-US" dirty="0"/>
              <a:t>Define a context</a:t>
            </a:r>
          </a:p>
          <a:p>
            <a:r>
              <a:rPr lang="en-US" dirty="0"/>
              <a:t>Identify every instance of the context in the corpus</a:t>
            </a:r>
          </a:p>
          <a:p>
            <a:r>
              <a:rPr lang="en-US" dirty="0"/>
              <a:t>Identify every element that appears in each context instance</a:t>
            </a:r>
          </a:p>
          <a:p>
            <a:r>
              <a:rPr lang="en-US" dirty="0"/>
              <a:t>Build an element/context matrix with the raw occurrence stats</a:t>
            </a:r>
          </a:p>
        </p:txBody>
      </p:sp>
    </p:spTree>
    <p:extLst>
      <p:ext uri="{BB962C8B-B14F-4D97-AF65-F5344CB8AC3E}">
        <p14:creationId xmlns:p14="http://schemas.microsoft.com/office/powerpoint/2010/main" val="296356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of the 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step</a:t>
            </a:r>
          </a:p>
          <a:p>
            <a:r>
              <a:rPr lang="en-US" dirty="0"/>
              <a:t>The goal: </a:t>
            </a:r>
          </a:p>
          <a:p>
            <a:pPr lvl="1"/>
            <a:r>
              <a:rPr lang="en-US" dirty="0"/>
              <a:t>put more weight on surprising events and less weight on non-surprising (more frequent) events</a:t>
            </a:r>
          </a:p>
          <a:p>
            <a:r>
              <a:rPr lang="en-US" dirty="0"/>
              <a:t>How it works: </a:t>
            </a:r>
          </a:p>
          <a:p>
            <a:pPr lvl="1"/>
            <a:r>
              <a:rPr lang="en-US" dirty="0"/>
              <a:t>recalculating the values of the matrix, using different formulas (ex: PPMI and </a:t>
            </a:r>
            <a:r>
              <a:rPr lang="en-US" dirty="0" err="1"/>
              <a:t>tf-df</a:t>
            </a:r>
            <a:r>
              <a:rPr lang="en-US" dirty="0"/>
              <a:t>)</a:t>
            </a:r>
          </a:p>
          <a:p>
            <a:r>
              <a:rPr lang="en-US" dirty="0"/>
              <a:t>The output</a:t>
            </a:r>
          </a:p>
          <a:p>
            <a:pPr lvl="1"/>
            <a:r>
              <a:rPr lang="en-US" dirty="0"/>
              <a:t>Weighted matrix with the same dimensions as the raw matrix</a:t>
            </a:r>
          </a:p>
        </p:txBody>
      </p:sp>
    </p:spTree>
    <p:extLst>
      <p:ext uri="{BB962C8B-B14F-4D97-AF65-F5344CB8AC3E}">
        <p14:creationId xmlns:p14="http://schemas.microsoft.com/office/powerpoint/2010/main" val="297133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and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very sparse matrix with a lot of dimensions</a:t>
            </a:r>
          </a:p>
          <a:p>
            <a:r>
              <a:rPr lang="en-US" dirty="0"/>
              <a:t>Traditional approach: </a:t>
            </a:r>
          </a:p>
          <a:p>
            <a:pPr lvl="1"/>
            <a:r>
              <a:rPr lang="en-US" dirty="0"/>
              <a:t>dimensionality reduction (down to 300-500 dimensions)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dirty="0"/>
              <a:t>new dense matrix with meaningless dimensions</a:t>
            </a:r>
          </a:p>
        </p:txBody>
      </p:sp>
    </p:spTree>
    <p:extLst>
      <p:ext uri="{BB962C8B-B14F-4D97-AF65-F5344CB8AC3E}">
        <p14:creationId xmlns:p14="http://schemas.microsoft.com/office/powerpoint/2010/main" val="16468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82BA-3686-411D-B733-EA46BC83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Language models. Parameters.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C574-650B-4CF7-9658-20764A4BC4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CBOW predicts a word given a context; skip-gram predicts a context given a word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Surface co-occurrence</a:t>
            </a:r>
          </a:p>
          <a:p>
            <a:pPr lvl="1"/>
            <a:r>
              <a:rPr lang="en-US" dirty="0"/>
              <a:t>Parameter “window”</a:t>
            </a:r>
          </a:p>
          <a:p>
            <a:r>
              <a:rPr lang="en-US" dirty="0" err="1"/>
              <a:t>Min_count</a:t>
            </a:r>
            <a:r>
              <a:rPr lang="en-US" dirty="0"/>
              <a:t> – minimum frequency of words</a:t>
            </a:r>
          </a:p>
          <a:p>
            <a:r>
              <a:rPr lang="en-US" dirty="0"/>
              <a:t>Size – number of the dimensions of the vector</a:t>
            </a:r>
          </a:p>
        </p:txBody>
      </p:sp>
    </p:spTree>
    <p:extLst>
      <p:ext uri="{BB962C8B-B14F-4D97-AF65-F5344CB8AC3E}">
        <p14:creationId xmlns:p14="http://schemas.microsoft.com/office/powerpoint/2010/main" val="305548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Similarity measures for direct comparison</a:t>
            </a:r>
          </a:p>
          <a:p>
            <a:pPr lvl="1"/>
            <a:r>
              <a:rPr lang="en-US" dirty="0"/>
              <a:t>Cosine</a:t>
            </a:r>
          </a:p>
          <a:p>
            <a:pPr lvl="1"/>
            <a:r>
              <a:rPr lang="en-US" dirty="0"/>
              <a:t>Euclidean, Manhattan distance</a:t>
            </a:r>
          </a:p>
          <a:p>
            <a:r>
              <a:rPr lang="en-US" dirty="0"/>
              <a:t>Vectors as features in ML systems</a:t>
            </a:r>
          </a:p>
          <a:p>
            <a:r>
              <a:rPr lang="en-US" dirty="0"/>
              <a:t>Compositionality</a:t>
            </a:r>
          </a:p>
          <a:p>
            <a:pPr lvl="1"/>
            <a:r>
              <a:rPr lang="en-US" dirty="0"/>
              <a:t>Simple addition</a:t>
            </a:r>
          </a:p>
          <a:p>
            <a:pPr lvl="1"/>
            <a:r>
              <a:rPr lang="en-US" dirty="0"/>
              <a:t>Learning a compositional function</a:t>
            </a:r>
          </a:p>
        </p:txBody>
      </p:sp>
    </p:spTree>
    <p:extLst>
      <p:ext uri="{BB962C8B-B14F-4D97-AF65-F5344CB8AC3E}">
        <p14:creationId xmlns:p14="http://schemas.microsoft.com/office/powerpoint/2010/main" val="41604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distributional hypothesis</a:t>
            </a:r>
          </a:p>
          <a:p>
            <a:r>
              <a:rPr lang="en-US" dirty="0"/>
              <a:t>distributional representations.</a:t>
            </a:r>
          </a:p>
          <a:p>
            <a:r>
              <a:rPr lang="en-US" dirty="0"/>
              <a:t>Co-occurrence vectors. Parameters of co-occurrence DSM matrix.</a:t>
            </a:r>
          </a:p>
          <a:p>
            <a:r>
              <a:rPr lang="en-US" dirty="0"/>
              <a:t>Neural language models. Word2Vec.</a:t>
            </a:r>
          </a:p>
        </p:txBody>
      </p:sp>
    </p:spTree>
    <p:extLst>
      <p:ext uri="{BB962C8B-B14F-4D97-AF65-F5344CB8AC3E}">
        <p14:creationId xmlns:p14="http://schemas.microsoft.com/office/powerpoint/2010/main" val="3541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distributional hypothesis</a:t>
            </a:r>
            <a:br>
              <a:rPr lang="en-US" dirty="0"/>
            </a:br>
            <a:r>
              <a:rPr lang="en-US" dirty="0"/>
              <a:t>Strong and Weak 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meaning of a word can be represented as a function of its distribution</a:t>
            </a:r>
          </a:p>
          <a:p>
            <a:r>
              <a:rPr lang="en-US" dirty="0"/>
              <a:t>“Strong” and “Weak” Distributional hypothesis (A. Lenci):</a:t>
            </a:r>
          </a:p>
          <a:p>
            <a:pPr lvl="1"/>
            <a:r>
              <a:rPr lang="en-US" dirty="0"/>
              <a:t>Strong DH: </a:t>
            </a:r>
          </a:p>
          <a:p>
            <a:pPr lvl="2"/>
            <a:r>
              <a:rPr lang="en-US" dirty="0"/>
              <a:t>DH is a </a:t>
            </a:r>
            <a:r>
              <a:rPr lang="en-US" u="sng" dirty="0"/>
              <a:t>cognitive</a:t>
            </a:r>
            <a:r>
              <a:rPr lang="en-US" dirty="0"/>
              <a:t> hypothesis about the form and origin of semantic representations (in the human cognitive system).</a:t>
            </a:r>
          </a:p>
          <a:p>
            <a:pPr lvl="2"/>
            <a:r>
              <a:rPr lang="en-US" dirty="0"/>
              <a:t>Meaning = Use = Distribution.</a:t>
            </a:r>
          </a:p>
          <a:p>
            <a:pPr lvl="1"/>
            <a:r>
              <a:rPr lang="en-US" dirty="0"/>
              <a:t>Weak DH: </a:t>
            </a:r>
          </a:p>
          <a:p>
            <a:pPr lvl="2"/>
            <a:r>
              <a:rPr lang="en-US" dirty="0"/>
              <a:t>DH is a quantitative method for semantic analysis</a:t>
            </a:r>
          </a:p>
          <a:p>
            <a:pPr lvl="2"/>
            <a:r>
              <a:rPr lang="en-US" dirty="0"/>
              <a:t>There is a correlation between distribution and meaning (agnosticism about causation)</a:t>
            </a:r>
          </a:p>
        </p:txBody>
      </p:sp>
    </p:spTree>
    <p:extLst>
      <p:ext uri="{BB962C8B-B14F-4D97-AF65-F5344CB8AC3E}">
        <p14:creationId xmlns:p14="http://schemas.microsoft.com/office/powerpoint/2010/main" val="358990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  <a:br>
              <a:rPr lang="en-US" dirty="0"/>
            </a:br>
            <a:r>
              <a:rPr lang="en-US" dirty="0"/>
              <a:t>Practical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Regardless of which hypothesis (strong or weak) we consider, they share a common assumption: there is a correlation between meaning and distribution</a:t>
            </a:r>
          </a:p>
          <a:p>
            <a:r>
              <a:rPr lang="en-US" dirty="0"/>
              <a:t>Distribution can be objectively measured (given sufficiently large corpus)</a:t>
            </a:r>
          </a:p>
          <a:p>
            <a:r>
              <a:rPr lang="en-US" dirty="0"/>
              <a:t>If we assume a correlation between distribution and meaning -&gt; meaning can be objectively measured</a:t>
            </a:r>
          </a:p>
          <a:p>
            <a:pPr lvl="1"/>
            <a:r>
              <a:rPr lang="en-US" dirty="0"/>
              <a:t>Data driven and has very few assumptions about the data</a:t>
            </a:r>
          </a:p>
          <a:p>
            <a:pPr lvl="1"/>
            <a:r>
              <a:rPr lang="en-US" dirty="0"/>
              <a:t>Doesn’t Require semantic resources, only a large enough corpus</a:t>
            </a:r>
          </a:p>
          <a:p>
            <a:pPr lvl="1"/>
            <a:r>
              <a:rPr lang="en-US" dirty="0"/>
              <a:t>Automated, doesn’t need human supervision and labeled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9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B05C-7B5A-4832-A7DA-DBA25C86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representations</a:t>
            </a:r>
            <a:br>
              <a:rPr lang="en-US" dirty="0"/>
            </a:br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E1AE-5CDE-4511-BA58-B6143718C3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Representation of the meaning of words, based on (encoding) their distribution</a:t>
            </a:r>
          </a:p>
          <a:p>
            <a:r>
              <a:rPr lang="en-US" dirty="0"/>
              <a:t>Desirable properties:</a:t>
            </a:r>
          </a:p>
          <a:p>
            <a:pPr lvl="1"/>
            <a:r>
              <a:rPr lang="en-US" dirty="0"/>
              <a:t>Directly comparable. Continuous.</a:t>
            </a:r>
          </a:p>
          <a:p>
            <a:pPr lvl="1"/>
            <a:r>
              <a:rPr lang="en-US" dirty="0"/>
              <a:t>Easy to manipulate, compose, and modify.</a:t>
            </a:r>
          </a:p>
          <a:p>
            <a:pPr lvl="1"/>
            <a:r>
              <a:rPr lang="en-US" dirty="0"/>
              <a:t>Easy to use in machine learning algorithms.</a:t>
            </a:r>
          </a:p>
          <a:p>
            <a:r>
              <a:rPr lang="en-US" dirty="0"/>
              <a:t>Best format: high dimensional vector</a:t>
            </a:r>
          </a:p>
          <a:p>
            <a:r>
              <a:rPr lang="en-US" dirty="0"/>
              <a:t>Distributed representations and Distributional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94216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4649-72FF-4564-A554-3FC1A664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Relativity of the distributional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E627-C8D9-44AF-AE11-039941715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Distributional meaning is </a:t>
            </a:r>
            <a:r>
              <a:rPr lang="en-US" u="sng" dirty="0"/>
              <a:t>relative</a:t>
            </a:r>
            <a:r>
              <a:rPr lang="en-US" dirty="0"/>
              <a:t> (not absolute): </a:t>
            </a:r>
          </a:p>
          <a:p>
            <a:pPr lvl="1"/>
            <a:r>
              <a:rPr lang="en-US" dirty="0"/>
              <a:t>The meaning (distribution) of a word can be compared quantitatively to the meaning of another word</a:t>
            </a:r>
          </a:p>
          <a:p>
            <a:pPr lvl="1"/>
            <a:r>
              <a:rPr lang="en-US" dirty="0"/>
              <a:t>words don’t have meaning outside of the distributional tensor</a:t>
            </a:r>
          </a:p>
          <a:p>
            <a:pPr lvl="1"/>
            <a:r>
              <a:rPr lang="en-US" dirty="0"/>
              <a:t>Practical applications of DSM usually need some kind of grounding (images, query databases, knowledge bases, gold standard,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FC6-A4C5-4A1F-9D32-3A5FFECE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distributional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2104-BFCF-474B-980A-31B5ECA71B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Co-occurrence (count) based models</a:t>
            </a:r>
          </a:p>
          <a:p>
            <a:pPr lvl="1"/>
            <a:r>
              <a:rPr lang="en-US" dirty="0"/>
              <a:t>Define a context</a:t>
            </a:r>
          </a:p>
          <a:p>
            <a:pPr lvl="1"/>
            <a:r>
              <a:rPr lang="en-US" dirty="0"/>
              <a:t>Create a unit-context matrix</a:t>
            </a:r>
          </a:p>
          <a:p>
            <a:pPr lvl="1"/>
            <a:r>
              <a:rPr lang="en-US" dirty="0"/>
              <a:t>Count the occurrences of units in each context</a:t>
            </a:r>
          </a:p>
          <a:p>
            <a:pPr lvl="1"/>
            <a:r>
              <a:rPr lang="en-US" dirty="0"/>
              <a:t>transform</a:t>
            </a:r>
          </a:p>
          <a:p>
            <a:r>
              <a:rPr lang="en-US" dirty="0"/>
              <a:t>Neural language models</a:t>
            </a:r>
          </a:p>
          <a:p>
            <a:pPr lvl="1"/>
            <a:r>
              <a:rPr lang="en-US" dirty="0"/>
              <a:t>Use machine learning to obtain word representations</a:t>
            </a:r>
          </a:p>
          <a:p>
            <a:pPr lvl="1"/>
            <a:r>
              <a:rPr lang="en-US" dirty="0"/>
              <a:t>Extended version of (linear)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0615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Word Vectors are based on occurrences in pre-defined contexts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Flexibility of context selection</a:t>
            </a:r>
          </a:p>
          <a:p>
            <a:pPr lvl="1"/>
            <a:r>
              <a:rPr lang="en-US" dirty="0"/>
              <a:t>Meaningful dimensions (on the unreduced matrix)</a:t>
            </a:r>
          </a:p>
          <a:p>
            <a:pPr lvl="1"/>
            <a:r>
              <a:rPr lang="en-US" dirty="0"/>
              <a:t>Can be used when less data is available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Often Huge (and very sparse) matrix, unless dimensionality reduction is applied</a:t>
            </a:r>
          </a:p>
          <a:p>
            <a:pPr lvl="1"/>
            <a:r>
              <a:rPr lang="en-US" dirty="0"/>
              <a:t>often Slow to extract and process</a:t>
            </a:r>
          </a:p>
        </p:txBody>
      </p:sp>
    </p:spTree>
    <p:extLst>
      <p:ext uri="{BB962C8B-B14F-4D97-AF65-F5344CB8AC3E}">
        <p14:creationId xmlns:p14="http://schemas.microsoft.com/office/powerpoint/2010/main" val="222803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representations:</a:t>
            </a:r>
            <a:br>
              <a:rPr lang="en-US" dirty="0"/>
            </a:b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predicting a word based on the context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Lower number of dimensions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Overall better performance in many State-of-the-art systems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Requires much more data</a:t>
            </a:r>
          </a:p>
          <a:p>
            <a:pPr lvl="1"/>
            <a:r>
              <a:rPr lang="en-US" dirty="0"/>
              <a:t>Meaningless dimensions</a:t>
            </a:r>
          </a:p>
        </p:txBody>
      </p:sp>
    </p:spTree>
    <p:extLst>
      <p:ext uri="{BB962C8B-B14F-4D97-AF65-F5344CB8AC3E}">
        <p14:creationId xmlns:p14="http://schemas.microsoft.com/office/powerpoint/2010/main" val="36430057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5339</TotalTime>
  <Words>693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Distributional Semantic Models Co-occurrence Models Neural Language Models</vt:lpstr>
      <vt:lpstr>Outline</vt:lpstr>
      <vt:lpstr>The distributional hypothesis Strong and Weak DH</vt:lpstr>
      <vt:lpstr>Distributional Hypothesis Practical implications</vt:lpstr>
      <vt:lpstr>Distributional representations Properties</vt:lpstr>
      <vt:lpstr>Relativity of the distributional meaning</vt:lpstr>
      <vt:lpstr>obtaining distributional representations</vt:lpstr>
      <vt:lpstr>Co-occurrence vectors</vt:lpstr>
      <vt:lpstr>Vector representations: Word embeddings</vt:lpstr>
      <vt:lpstr>Process and parameters of  (co-occurrence) DSM</vt:lpstr>
      <vt:lpstr>Building the co-occurrence matrix</vt:lpstr>
      <vt:lpstr>Weighting of the Co-occurrence Matrix</vt:lpstr>
      <vt:lpstr>Smoothing and Dimensionality reduction</vt:lpstr>
      <vt:lpstr>Neural Language models. Parameters.</vt:lpstr>
      <vt:lpstr>Vector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106</cp:revision>
  <dcterms:created xsi:type="dcterms:W3CDTF">2016-12-26T17:53:58Z</dcterms:created>
  <dcterms:modified xsi:type="dcterms:W3CDTF">2018-04-10T13:47:54Z</dcterms:modified>
</cp:coreProperties>
</file>