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65" r:id="rId10"/>
    <p:sldId id="268" r:id="rId11"/>
    <p:sldId id="269" r:id="rId12"/>
    <p:sldId id="270" r:id="rId13"/>
    <p:sldId id="263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1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50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391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67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26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89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15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0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6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7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6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3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7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9F26F05-2EEB-4884-AEB8-4399999A750D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787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 bigger linguistic picture</a:t>
            </a:r>
            <a:br>
              <a:rPr lang="en-US" dirty="0"/>
            </a:br>
            <a:r>
              <a:rPr lang="en-US" dirty="0"/>
              <a:t>Tools and data</a:t>
            </a:r>
            <a:br>
              <a:rPr lang="en-US" dirty="0"/>
            </a:br>
            <a:r>
              <a:rPr lang="en-US" dirty="0"/>
              <a:t>Scaling to real world apps</a:t>
            </a:r>
            <a:endParaRPr lang="en-US" sz="48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4581752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M. </a:t>
            </a:r>
            <a:r>
              <a:rPr lang="en-US" sz="2000" dirty="0" err="1"/>
              <a:t>Antònia</a:t>
            </a:r>
            <a:r>
              <a:rPr lang="en-US" sz="2000" dirty="0"/>
              <a:t> </a:t>
            </a:r>
            <a:r>
              <a:rPr lang="en-US" sz="2000" dirty="0" err="1"/>
              <a:t>Martí</a:t>
            </a:r>
            <a:r>
              <a:rPr lang="en-US" sz="2000" dirty="0"/>
              <a:t> and Venelin </a:t>
            </a:r>
            <a:r>
              <a:rPr lang="en-US" sz="2000" dirty="0" err="1"/>
              <a:t>Kovatchev</a:t>
            </a:r>
            <a:endParaRPr lang="en-US" sz="2000" dirty="0"/>
          </a:p>
          <a:p>
            <a:pPr algn="r"/>
            <a:r>
              <a:rPr lang="en-US" sz="2000" u="sng" dirty="0"/>
              <a:t>Contact: vkovatchev@ub.edu</a:t>
            </a:r>
          </a:p>
        </p:txBody>
      </p:sp>
    </p:spTree>
    <p:extLst>
      <p:ext uri="{BB962C8B-B14F-4D97-AF65-F5344CB8AC3E}">
        <p14:creationId xmlns:p14="http://schemas.microsoft.com/office/powerpoint/2010/main" val="2917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task</a:t>
            </a:r>
            <a:br>
              <a:rPr lang="en-US" dirty="0"/>
            </a:br>
            <a:r>
              <a:rPr lang="en-US" dirty="0"/>
              <a:t>The problem of linguistic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Linguistic tasks (understanding, summarization, information extraction, question answering, conversation, etc.) are not computational tasks per se</a:t>
            </a:r>
          </a:p>
          <a:p>
            <a:r>
              <a:rPr lang="en-US" dirty="0"/>
              <a:t>Both the definition and the evaluation are often subjective</a:t>
            </a:r>
            <a:endParaRPr lang="bg-BG" dirty="0"/>
          </a:p>
          <a:p>
            <a:r>
              <a:rPr lang="en-US" dirty="0"/>
              <a:t>Require fully functional language capacity</a:t>
            </a:r>
          </a:p>
          <a:p>
            <a:r>
              <a:rPr lang="en-US" dirty="0"/>
              <a:t>Require unknown background world knowledge</a:t>
            </a:r>
          </a:p>
          <a:p>
            <a:r>
              <a:rPr lang="en-US" dirty="0"/>
              <a:t>Inter-connected</a:t>
            </a:r>
          </a:p>
          <a:p>
            <a:r>
              <a:rPr lang="en-US" dirty="0"/>
              <a:t>Open domain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3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task</a:t>
            </a:r>
            <a:br>
              <a:rPr lang="en-US" dirty="0"/>
            </a:br>
            <a:r>
              <a:rPr lang="en-US" dirty="0"/>
              <a:t>An objective computational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order to solve an NLP task with computational tools, we need to formalize it:</a:t>
            </a:r>
          </a:p>
          <a:p>
            <a:r>
              <a:rPr lang="en-US" dirty="0"/>
              <a:t>Define (in a non-ambiguous way) the input and the output of the task</a:t>
            </a:r>
          </a:p>
          <a:p>
            <a:pPr lvl="1"/>
            <a:r>
              <a:rPr lang="en-US" dirty="0"/>
              <a:t>Argue how the formal task relates to the non-formal one</a:t>
            </a:r>
          </a:p>
          <a:p>
            <a:pPr lvl="1"/>
            <a:r>
              <a:rPr lang="en-US" dirty="0"/>
              <a:t>Identify the possible limitations and biases in the definitions</a:t>
            </a:r>
          </a:p>
          <a:p>
            <a:r>
              <a:rPr lang="en-US" dirty="0"/>
              <a:t>Provide an initial dataset (with proper labels) for training</a:t>
            </a:r>
          </a:p>
          <a:p>
            <a:r>
              <a:rPr lang="en-US" dirty="0"/>
              <a:t>Provide a clear evaluation function</a:t>
            </a:r>
          </a:p>
          <a:p>
            <a:pPr lvl="1"/>
            <a:r>
              <a:rPr lang="en-US" dirty="0"/>
              <a:t>Provide human performance on the task</a:t>
            </a:r>
          </a:p>
          <a:p>
            <a:r>
              <a:rPr lang="en-US" dirty="0"/>
              <a:t>Proof-of-Concept solution</a:t>
            </a:r>
          </a:p>
        </p:txBody>
      </p:sp>
    </p:spTree>
    <p:extLst>
      <p:ext uri="{BB962C8B-B14F-4D97-AF65-F5344CB8AC3E}">
        <p14:creationId xmlns:p14="http://schemas.microsoft.com/office/powerpoint/2010/main" val="18961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During the task definition:</a:t>
            </a:r>
          </a:p>
          <a:p>
            <a:pPr lvl="1"/>
            <a:r>
              <a:rPr lang="en-US" dirty="0"/>
              <a:t>Obtain a corpus relevant to the task</a:t>
            </a:r>
          </a:p>
          <a:p>
            <a:pPr lvl="1"/>
            <a:r>
              <a:rPr lang="en-US" dirty="0"/>
              <a:t>Task specific Tagging: explicitly mark labels of interest (polarity, similarity, domain)</a:t>
            </a:r>
          </a:p>
          <a:p>
            <a:r>
              <a:rPr lang="en-US" dirty="0"/>
              <a:t>When preparing a solution</a:t>
            </a:r>
          </a:p>
          <a:p>
            <a:pPr lvl="1"/>
            <a:r>
              <a:rPr lang="en-US" dirty="0"/>
              <a:t>Sentence segmentation</a:t>
            </a:r>
          </a:p>
          <a:p>
            <a:pPr lvl="1"/>
            <a:r>
              <a:rPr lang="en-US" dirty="0"/>
              <a:t>POS tagging</a:t>
            </a:r>
          </a:p>
          <a:p>
            <a:pPr lvl="1"/>
            <a:r>
              <a:rPr lang="en-US" dirty="0"/>
              <a:t>Chunking/parsing</a:t>
            </a:r>
          </a:p>
          <a:p>
            <a:pPr lvl="1"/>
            <a:r>
              <a:rPr lang="en-US" dirty="0"/>
              <a:t>Semantic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7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Formalizing, feature extraction,</a:t>
            </a:r>
            <a:br>
              <a:rPr lang="en-US" dirty="0"/>
            </a:br>
            <a:r>
              <a:rPr lang="en-US" dirty="0"/>
              <a:t>choice of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Words are not numbers</a:t>
            </a:r>
            <a:r>
              <a:rPr lang="bg-BG" dirty="0"/>
              <a:t> </a:t>
            </a:r>
            <a:r>
              <a:rPr lang="en-US" dirty="0"/>
              <a:t>and computers are not humans</a:t>
            </a:r>
          </a:p>
          <a:p>
            <a:r>
              <a:rPr lang="en-US" dirty="0"/>
              <a:t>Task definitions are usually very generic and unrestrictive</a:t>
            </a:r>
          </a:p>
          <a:p>
            <a:pPr lvl="1"/>
            <a:r>
              <a:rPr lang="en-US" dirty="0"/>
              <a:t>Input is two pieces of text, output is a label</a:t>
            </a:r>
          </a:p>
          <a:p>
            <a:pPr lvl="1"/>
            <a:r>
              <a:rPr lang="en-US" dirty="0"/>
              <a:t>Input is a text and is a set of questions; output are the correct answers</a:t>
            </a:r>
          </a:p>
          <a:p>
            <a:pPr lvl="1"/>
            <a:r>
              <a:rPr lang="en-US" dirty="0"/>
              <a:t>Input is a question and a set of answers; output is ranking of the answers</a:t>
            </a:r>
          </a:p>
          <a:p>
            <a:r>
              <a:rPr lang="en-US" dirty="0"/>
              <a:t>Use (pre)processing to formalize  and represent the input</a:t>
            </a:r>
          </a:p>
          <a:p>
            <a:r>
              <a:rPr lang="en-US" dirty="0"/>
              <a:t>Extract features based on certain features and aspects of the formalization</a:t>
            </a:r>
          </a:p>
          <a:p>
            <a:r>
              <a:rPr lang="en-US" dirty="0"/>
              <a:t>Use external resources and pre-trained systems and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4045363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architecture</a:t>
            </a:r>
            <a:br>
              <a:rPr lang="en-US" dirty="0"/>
            </a:br>
            <a:r>
              <a:rPr lang="en-US" dirty="0"/>
              <a:t>Error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Solving the task:</a:t>
            </a:r>
          </a:p>
          <a:p>
            <a:r>
              <a:rPr lang="en-US" dirty="0"/>
              <a:t>Formal Task, Processed data, set of (relevant) features</a:t>
            </a:r>
          </a:p>
          <a:p>
            <a:r>
              <a:rPr lang="en-US" dirty="0"/>
              <a:t>Build an architecture to solve the task, using the features and/or the data</a:t>
            </a:r>
          </a:p>
          <a:p>
            <a:r>
              <a:rPr lang="en-US" dirty="0"/>
              <a:t>Analyze the results</a:t>
            </a:r>
          </a:p>
          <a:p>
            <a:r>
              <a:rPr lang="en-US" dirty="0"/>
              <a:t>Modify the features and/or the architecture</a:t>
            </a:r>
          </a:p>
          <a:p>
            <a:r>
              <a:rPr lang="en-US" dirty="0"/>
              <a:t>Repeat until you are satisfied with </a:t>
            </a:r>
            <a:r>
              <a:rPr lang="en-US"/>
              <a:t>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5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Most tasks are not trivial to formalize</a:t>
            </a:r>
          </a:p>
          <a:p>
            <a:pPr lvl="1"/>
            <a:r>
              <a:rPr lang="en-US" dirty="0"/>
              <a:t>Formalization reduces the scope of the task</a:t>
            </a:r>
          </a:p>
          <a:p>
            <a:pPr lvl="1"/>
            <a:r>
              <a:rPr lang="en-US" dirty="0"/>
              <a:t>Some tasks are hard (or even impossible) to formalize as of now</a:t>
            </a:r>
          </a:p>
          <a:p>
            <a:r>
              <a:rPr lang="en-US" dirty="0"/>
              <a:t>Obtaining unbiased (high quality) dataset is extremely hard</a:t>
            </a:r>
          </a:p>
          <a:p>
            <a:pPr lvl="1"/>
            <a:r>
              <a:rPr lang="en-US" dirty="0"/>
              <a:t>Data sources</a:t>
            </a:r>
          </a:p>
          <a:p>
            <a:pPr lvl="1"/>
            <a:r>
              <a:rPr lang="en-US" dirty="0"/>
              <a:t>Human annotation</a:t>
            </a:r>
          </a:p>
          <a:p>
            <a:r>
              <a:rPr lang="en-US" dirty="0"/>
              <a:t>There are multiple solutions to each task</a:t>
            </a:r>
          </a:p>
          <a:p>
            <a:pPr lvl="1"/>
            <a:r>
              <a:rPr lang="en-US" dirty="0"/>
              <a:t>Many solutions rely on heuristics that cannot be reused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1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Universal NLP</a:t>
            </a:r>
          </a:p>
          <a:p>
            <a:r>
              <a:rPr lang="en-US" dirty="0"/>
              <a:t>Solving problems using NLP</a:t>
            </a:r>
          </a:p>
          <a:p>
            <a:r>
              <a:rPr lang="en-US" dirty="0"/>
              <a:t>An Oversimplified linguistic pipeline – from data to applications</a:t>
            </a:r>
          </a:p>
          <a:p>
            <a:r>
              <a:rPr lang="en-US" dirty="0"/>
              <a:t>Preparing the data</a:t>
            </a:r>
          </a:p>
          <a:p>
            <a:r>
              <a:rPr lang="en-US" dirty="0"/>
              <a:t>Formalization – limitations and scalability</a:t>
            </a:r>
          </a:p>
          <a:p>
            <a:r>
              <a:rPr lang="en-US" dirty="0"/>
              <a:t>Defining the task</a:t>
            </a:r>
          </a:p>
          <a:p>
            <a:r>
              <a:rPr lang="en-US" dirty="0"/>
              <a:t>Choosing an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1558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NLP (processing)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Process any linguistic production (in any natural language).</a:t>
            </a:r>
          </a:p>
          <a:p>
            <a:r>
              <a:rPr lang="en-US" dirty="0"/>
              <a:t>Identify the internal structure of the production on all linguistic levels (morphology, syntax, semantics, pragmatics, etc.).</a:t>
            </a:r>
          </a:p>
          <a:p>
            <a:r>
              <a:rPr lang="en-US" dirty="0"/>
              <a:t>Extract the correct meaning of all words and phrases, as well as the meaning of the whole linguistic production. </a:t>
            </a:r>
          </a:p>
          <a:p>
            <a:r>
              <a:rPr lang="en-US" dirty="0"/>
              <a:t>Identify the reference of the different elements of the linguistic production with respect to the real or fictional world it is applied to.</a:t>
            </a:r>
          </a:p>
          <a:p>
            <a:r>
              <a:rPr lang="en-US" dirty="0"/>
              <a:t>Evaluate the truth of the linguistic production (with respect to the real or fictional world it is applied to).</a:t>
            </a:r>
          </a:p>
        </p:txBody>
      </p:sp>
    </p:spTree>
    <p:extLst>
      <p:ext uri="{BB962C8B-B14F-4D97-AF65-F5344CB8AC3E}">
        <p14:creationId xmlns:p14="http://schemas.microsoft.com/office/powerpoint/2010/main" val="85258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NLP (generation)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Generate an arbitrary linguistic production (in any natural language)</a:t>
            </a:r>
          </a:p>
          <a:p>
            <a:r>
              <a:rPr lang="en-US" dirty="0"/>
              <a:t>Follow the grammatical rules of the natural language</a:t>
            </a:r>
          </a:p>
          <a:p>
            <a:r>
              <a:rPr lang="en-US" dirty="0"/>
              <a:t>Avoid structural ambiguity where possible</a:t>
            </a:r>
          </a:p>
          <a:p>
            <a:r>
              <a:rPr lang="en-US" dirty="0"/>
              <a:t>Express meaning corresponding to the intention behind the linguistic act</a:t>
            </a:r>
          </a:p>
          <a:p>
            <a:pPr lvl="1"/>
            <a:r>
              <a:rPr lang="en-US" dirty="0"/>
              <a:t>Generate words with intended meaning and compose them correctly</a:t>
            </a:r>
          </a:p>
          <a:p>
            <a:pPr lvl="1"/>
            <a:r>
              <a:rPr lang="en-US" dirty="0"/>
              <a:t>Use the correct (co)reference</a:t>
            </a:r>
          </a:p>
          <a:p>
            <a:pPr lvl="1"/>
            <a:r>
              <a:rPr lang="en-US" dirty="0"/>
              <a:t>Evaluate the truth condition of the generated sentence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0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problems using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systems that use (elements of) NLP to solve specific tasks</a:t>
            </a:r>
            <a:endParaRPr lang="bg-BG" dirty="0"/>
          </a:p>
          <a:p>
            <a:r>
              <a:rPr lang="en-US" dirty="0"/>
              <a:t>It doesn’t require universal NLP</a:t>
            </a:r>
          </a:p>
          <a:p>
            <a:r>
              <a:rPr lang="en-US" dirty="0"/>
              <a:t>Combination between NLP techniques and heuristics</a:t>
            </a:r>
          </a:p>
          <a:p>
            <a:r>
              <a:rPr lang="en-US" dirty="0"/>
              <a:t>Usually task-specific and Doesn’t apply to non-related tasks</a:t>
            </a:r>
          </a:p>
          <a:p>
            <a:r>
              <a:rPr lang="en-US" dirty="0"/>
              <a:t>Usually based on “reducing” the natural language to a set of relevant features</a:t>
            </a:r>
          </a:p>
        </p:txBody>
      </p:sp>
    </p:spTree>
    <p:extLst>
      <p:ext uri="{BB962C8B-B14F-4D97-AF65-F5344CB8AC3E}">
        <p14:creationId xmlns:p14="http://schemas.microsoft.com/office/powerpoint/2010/main" val="284571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task-specific to universal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Complex multi-module systems</a:t>
            </a:r>
          </a:p>
          <a:p>
            <a:r>
              <a:rPr lang="en-US" dirty="0"/>
              <a:t>Reuse data and functions where possible</a:t>
            </a:r>
          </a:p>
          <a:p>
            <a:r>
              <a:rPr lang="en-US" dirty="0"/>
              <a:t>Multi-purpose systems</a:t>
            </a:r>
          </a:p>
          <a:p>
            <a:r>
              <a:rPr lang="en-US" dirty="0"/>
              <a:t>Data analysis and generalization</a:t>
            </a:r>
          </a:p>
          <a:p>
            <a:pPr lvl="1"/>
            <a:r>
              <a:rPr lang="en-US" dirty="0"/>
              <a:t>Defining and evaluating new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5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oversimplified linguistic pipeline:</a:t>
            </a:r>
            <a:br>
              <a:rPr lang="en-US" dirty="0"/>
            </a:br>
            <a:r>
              <a:rPr lang="en-US" dirty="0"/>
              <a:t>From data to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Steps of solving a problem using NLP:</a:t>
            </a:r>
          </a:p>
          <a:p>
            <a:r>
              <a:rPr lang="en-US" dirty="0"/>
              <a:t>Define the problem formally (in a supervised or unsupervised manner)</a:t>
            </a:r>
          </a:p>
          <a:p>
            <a:r>
              <a:rPr lang="en-US" dirty="0"/>
              <a:t>Obtain data relevant to the task at hand</a:t>
            </a:r>
          </a:p>
          <a:p>
            <a:pPr lvl="1"/>
            <a:r>
              <a:rPr lang="en-US" dirty="0"/>
              <a:t>(task specific) annotation</a:t>
            </a:r>
          </a:p>
          <a:p>
            <a:pPr lvl="1"/>
            <a:r>
              <a:rPr lang="en-US" dirty="0"/>
              <a:t>Modify and formalize the data</a:t>
            </a:r>
          </a:p>
          <a:p>
            <a:r>
              <a:rPr lang="en-US" dirty="0"/>
              <a:t>Choose a system and/or set of relevant features</a:t>
            </a:r>
          </a:p>
          <a:p>
            <a:r>
              <a:rPr lang="en-US" dirty="0"/>
              <a:t>Build up and Train the system</a:t>
            </a:r>
          </a:p>
          <a:p>
            <a:r>
              <a:rPr lang="en-US" dirty="0"/>
              <a:t>Evaluate and improve the system</a:t>
            </a:r>
          </a:p>
        </p:txBody>
      </p:sp>
    </p:spTree>
    <p:extLst>
      <p:ext uri="{BB962C8B-B14F-4D97-AF65-F5344CB8AC3E}">
        <p14:creationId xmlns:p14="http://schemas.microsoft.com/office/powerpoint/2010/main" val="807447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and problems of the language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focus of this course is mostly on the first two steps of the process: </a:t>
            </a:r>
          </a:p>
          <a:p>
            <a:pPr lvl="1"/>
            <a:r>
              <a:rPr lang="en-US" dirty="0"/>
              <a:t>defining the task</a:t>
            </a:r>
          </a:p>
          <a:p>
            <a:pPr lvl="1"/>
            <a:r>
              <a:rPr lang="en-US" dirty="0"/>
              <a:t>finding and preparing the data</a:t>
            </a:r>
          </a:p>
          <a:p>
            <a:r>
              <a:rPr lang="en-US" dirty="0"/>
              <a:t>Understand the specifics of the language and the linguistic data</a:t>
            </a:r>
          </a:p>
          <a:p>
            <a:pPr lvl="1"/>
            <a:r>
              <a:rPr lang="en-US" dirty="0"/>
              <a:t>Structure and content</a:t>
            </a:r>
          </a:p>
          <a:p>
            <a:pPr lvl="1"/>
            <a:r>
              <a:rPr lang="en-US" dirty="0"/>
              <a:t>Ambiguity and </a:t>
            </a:r>
            <a:r>
              <a:rPr lang="en-US" dirty="0" err="1"/>
              <a:t>underspecificity</a:t>
            </a:r>
            <a:endParaRPr lang="en-US" dirty="0"/>
          </a:p>
          <a:p>
            <a:r>
              <a:rPr lang="en-US" dirty="0"/>
              <a:t>Learn to process and modify the linguistic data</a:t>
            </a:r>
          </a:p>
          <a:p>
            <a:r>
              <a:rPr lang="en-US" dirty="0"/>
              <a:t>Understand the capabilities and limitations of linguists when preparing corpora</a:t>
            </a:r>
          </a:p>
        </p:txBody>
      </p:sp>
    </p:spTree>
    <p:extLst>
      <p:ext uri="{BB962C8B-B14F-4D97-AF65-F5344CB8AC3E}">
        <p14:creationId xmlns:p14="http://schemas.microsoft.com/office/powerpoint/2010/main" val="89649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solving as 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an NLP system is A sequence of (informed) decisions</a:t>
            </a:r>
          </a:p>
          <a:p>
            <a:pPr lvl="1"/>
            <a:r>
              <a:rPr lang="en-US" dirty="0"/>
              <a:t>Understand the nature of the task (both formally and in real world context)</a:t>
            </a:r>
          </a:p>
          <a:p>
            <a:pPr lvl="1"/>
            <a:r>
              <a:rPr lang="en-US" dirty="0"/>
              <a:t>Understand the nature of the data and its limitations</a:t>
            </a:r>
          </a:p>
          <a:p>
            <a:r>
              <a:rPr lang="en-US" dirty="0"/>
              <a:t>Task solving Reduces the “universal </a:t>
            </a:r>
            <a:r>
              <a:rPr lang="en-US" dirty="0" err="1"/>
              <a:t>nlp</a:t>
            </a:r>
            <a:r>
              <a:rPr lang="en-US" dirty="0"/>
              <a:t>” to a solvable real-world program</a:t>
            </a:r>
          </a:p>
          <a:p>
            <a:pPr lvl="1"/>
            <a:r>
              <a:rPr lang="en-US" dirty="0"/>
              <a:t>Discard, modify, and formalize certain linguistic features</a:t>
            </a:r>
          </a:p>
          <a:p>
            <a:r>
              <a:rPr lang="en-US" dirty="0"/>
              <a:t>Understand the possible choices at different steps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334021607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6600</TotalTime>
  <Words>854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Droplet</vt:lpstr>
      <vt:lpstr>A bigger linguistic picture Tools and data Scaling to real world apps</vt:lpstr>
      <vt:lpstr>Outline</vt:lpstr>
      <vt:lpstr>Universal NLP (processing)</vt:lpstr>
      <vt:lpstr>Universal NLP (generation)</vt:lpstr>
      <vt:lpstr>Solving problems using NLP</vt:lpstr>
      <vt:lpstr>From task-specific to universal</vt:lpstr>
      <vt:lpstr>An oversimplified linguistic pipeline: From data to applications</vt:lpstr>
      <vt:lpstr>Format and problems of the language data</vt:lpstr>
      <vt:lpstr>Task solving as decision making</vt:lpstr>
      <vt:lpstr>Defining the task The problem of linguistic tasks</vt:lpstr>
      <vt:lpstr>Defining the task An objective computational task</vt:lpstr>
      <vt:lpstr>Preparing the data</vt:lpstr>
      <vt:lpstr>Formalizing, feature extraction, choice of architecture</vt:lpstr>
      <vt:lpstr>Choice of architecture Error analysis</vt:lpstr>
      <vt:lpstr>Problems?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with Python:  The natural language toolkit (NLTK)</dc:title>
  <dc:creator>VENELIN ORLINOV KOVATCHEV</dc:creator>
  <cp:lastModifiedBy>VENELIN ORLINOV KOVATCHEV</cp:lastModifiedBy>
  <cp:revision>125</cp:revision>
  <dcterms:created xsi:type="dcterms:W3CDTF">2016-12-26T17:53:58Z</dcterms:created>
  <dcterms:modified xsi:type="dcterms:W3CDTF">2017-05-23T14:23:12Z</dcterms:modified>
</cp:coreProperties>
</file>