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62" r:id="rId8"/>
    <p:sldId id="263" r:id="rId9"/>
    <p:sldId id="264" r:id="rId10"/>
    <p:sldId id="265" r:id="rId11"/>
    <p:sldId id="266" r:id="rId12"/>
    <p:sldId id="277" r:id="rId13"/>
    <p:sldId id="270" r:id="rId14"/>
    <p:sldId id="272" r:id="rId15"/>
    <p:sldId id="273" r:id="rId16"/>
    <p:sldId id="274" r:id="rId17"/>
    <p:sldId id="275" r:id="rId18"/>
    <p:sldId id="261" r:id="rId19"/>
    <p:sldId id="267" r:id="rId20"/>
    <p:sldId id="268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1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50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1391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67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26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89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15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0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6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7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6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34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7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3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7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9F26F05-2EEB-4884-AEB8-4399999A750D}" type="datetimeFigureOut">
              <a:rPr lang="en-US" smtClean="0"/>
              <a:t>14-May-18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787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NLP in practice</a:t>
            </a:r>
            <a:br>
              <a:rPr lang="en-US" dirty="0"/>
            </a:br>
            <a:r>
              <a:rPr lang="en-US" dirty="0"/>
              <a:t>Defining the task</a:t>
            </a:r>
            <a:br>
              <a:rPr lang="en-US" dirty="0"/>
            </a:br>
            <a:r>
              <a:rPr lang="en-US" dirty="0"/>
              <a:t>Designing real applications</a:t>
            </a:r>
            <a:endParaRPr lang="en-US" sz="48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4581752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sz="2000" dirty="0"/>
              <a:t>M. </a:t>
            </a:r>
            <a:r>
              <a:rPr lang="en-US" sz="2000" dirty="0" err="1"/>
              <a:t>Antònia</a:t>
            </a:r>
            <a:r>
              <a:rPr lang="en-US" sz="2000" dirty="0"/>
              <a:t> </a:t>
            </a:r>
            <a:r>
              <a:rPr lang="en-US" sz="2000" dirty="0" err="1"/>
              <a:t>Martí</a:t>
            </a:r>
            <a:r>
              <a:rPr lang="en-US" sz="2000" dirty="0"/>
              <a:t> and Venelin </a:t>
            </a:r>
            <a:r>
              <a:rPr lang="en-US" sz="2000" dirty="0" err="1"/>
              <a:t>Kovatchev</a:t>
            </a:r>
            <a:endParaRPr lang="en-US" sz="2000" dirty="0"/>
          </a:p>
          <a:p>
            <a:pPr algn="r"/>
            <a:r>
              <a:rPr lang="en-US" sz="2000" u="sng" dirty="0"/>
              <a:t>Contact: vkovatchev@ub.edu</a:t>
            </a:r>
          </a:p>
        </p:txBody>
      </p:sp>
    </p:spTree>
    <p:extLst>
      <p:ext uri="{BB962C8B-B14F-4D97-AF65-F5344CB8AC3E}">
        <p14:creationId xmlns:p14="http://schemas.microsoft.com/office/powerpoint/2010/main" val="29176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Meina</a:t>
            </a:r>
            <a:r>
              <a:rPr lang="en-US" dirty="0"/>
              <a:t> et al, 2013</a:t>
            </a:r>
            <a:br>
              <a:rPr lang="en-US" dirty="0"/>
            </a:br>
            <a:r>
              <a:rPr lang="en-US"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Structural features: </a:t>
            </a:r>
          </a:p>
          <a:p>
            <a:pPr lvl="1"/>
            <a:r>
              <a:rPr lang="en-US" dirty="0"/>
              <a:t>number of paragraphs, sentences, words, special chars; Usage of hyperlinks, images; </a:t>
            </a:r>
          </a:p>
          <a:p>
            <a:r>
              <a:rPr lang="en-US" dirty="0"/>
              <a:t>Part of speech features: </a:t>
            </a:r>
          </a:p>
          <a:p>
            <a:pPr lvl="1"/>
            <a:r>
              <a:rPr lang="en-US" dirty="0"/>
              <a:t>(relative) Frequency of the different parts of speech</a:t>
            </a:r>
          </a:p>
          <a:p>
            <a:r>
              <a:rPr lang="en-US" dirty="0"/>
              <a:t>Sequences of part of speech: </a:t>
            </a:r>
          </a:p>
          <a:p>
            <a:pPr lvl="1"/>
            <a:r>
              <a:rPr lang="en-US" dirty="0"/>
              <a:t>vector of features based on the probabilities of every POS n-gram in every class</a:t>
            </a:r>
          </a:p>
          <a:p>
            <a:r>
              <a:rPr lang="en-US" dirty="0"/>
              <a:t>Text difficulty and readability</a:t>
            </a:r>
          </a:p>
          <a:p>
            <a:pPr lvl="1"/>
            <a:r>
              <a:rPr lang="en-US" dirty="0"/>
              <a:t>pre-existing systems based on number of sentences, words, syllables and difficult words</a:t>
            </a:r>
          </a:p>
        </p:txBody>
      </p:sp>
    </p:spTree>
    <p:extLst>
      <p:ext uri="{BB962C8B-B14F-4D97-AF65-F5344CB8AC3E}">
        <p14:creationId xmlns:p14="http://schemas.microsoft.com/office/powerpoint/2010/main" val="1810282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Meina</a:t>
            </a:r>
            <a:r>
              <a:rPr lang="en-US" dirty="0"/>
              <a:t> et al, 2013</a:t>
            </a:r>
            <a:br>
              <a:rPr lang="en-US" dirty="0"/>
            </a:br>
            <a:r>
              <a:rPr lang="en-US" dirty="0"/>
              <a:t>Feature Engineering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Dictionary based features: </a:t>
            </a:r>
          </a:p>
          <a:p>
            <a:pPr lvl="1"/>
            <a:r>
              <a:rPr lang="en-US" dirty="0"/>
              <a:t>emotion words, connective words, persuasive words</a:t>
            </a:r>
          </a:p>
          <a:p>
            <a:r>
              <a:rPr lang="en-US" dirty="0"/>
              <a:t>Number of error and language mistakes</a:t>
            </a:r>
          </a:p>
          <a:p>
            <a:r>
              <a:rPr lang="en-US" dirty="0"/>
              <a:t>Topic features:</a:t>
            </a:r>
          </a:p>
          <a:p>
            <a:pPr lvl="1"/>
            <a:r>
              <a:rPr lang="en-US" dirty="0"/>
              <a:t>Pre-existing systems based on LSA (co-occurrence) techniques</a:t>
            </a:r>
          </a:p>
          <a:p>
            <a:r>
              <a:rPr lang="en-US" dirty="0"/>
              <a:t>Natural language N-Gram model</a:t>
            </a:r>
          </a:p>
          <a:p>
            <a:pPr lvl="1"/>
            <a:r>
              <a:rPr lang="en-US" dirty="0"/>
              <a:t>Estimate the top n-grams for each group;</a:t>
            </a:r>
          </a:p>
          <a:p>
            <a:pPr lvl="1"/>
            <a:r>
              <a:rPr lang="en-US" dirty="0"/>
              <a:t>Merge the results and compute MI to measure how informative every n-gram 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83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of the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Obtain the corpus (given in the competition)</a:t>
            </a:r>
          </a:p>
          <a:p>
            <a:r>
              <a:rPr lang="en-US" dirty="0"/>
              <a:t>Clean and process the corpus (tokenization, sentence segmentation, </a:t>
            </a:r>
            <a:r>
              <a:rPr lang="en-US" dirty="0" err="1"/>
              <a:t>pos</a:t>
            </a:r>
            <a:r>
              <a:rPr lang="en-US" dirty="0"/>
              <a:t> tagging)</a:t>
            </a:r>
          </a:p>
          <a:p>
            <a:r>
              <a:rPr lang="en-US" dirty="0"/>
              <a:t>Formalize the text as a set of features</a:t>
            </a:r>
          </a:p>
          <a:p>
            <a:pPr lvl="1"/>
            <a:r>
              <a:rPr lang="en-US" dirty="0"/>
              <a:t>Count based; frequency based;</a:t>
            </a:r>
          </a:p>
          <a:p>
            <a:pPr lvl="1"/>
            <a:r>
              <a:rPr lang="en-US" dirty="0"/>
              <a:t>External resources: dictionaries; complete systems;</a:t>
            </a:r>
          </a:p>
          <a:p>
            <a:r>
              <a:rPr lang="en-US" dirty="0"/>
              <a:t>Feed the feature vector in a classifier, train and evaluate</a:t>
            </a:r>
          </a:p>
        </p:txBody>
      </p:sp>
    </p:spTree>
    <p:extLst>
      <p:ext uri="{BB962C8B-B14F-4D97-AF65-F5344CB8AC3E}">
        <p14:creationId xmlns:p14="http://schemas.microsoft.com/office/powerpoint/2010/main" val="2877121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question-answering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task: </a:t>
            </a:r>
          </a:p>
          <a:p>
            <a:pPr lvl="1"/>
            <a:r>
              <a:rPr lang="en-US" dirty="0"/>
              <a:t>in a community forum, determine which answers are relevant to the initial question</a:t>
            </a:r>
          </a:p>
          <a:p>
            <a:r>
              <a:rPr lang="en-US" dirty="0"/>
              <a:t>Formally: </a:t>
            </a:r>
          </a:p>
          <a:p>
            <a:pPr lvl="1"/>
            <a:r>
              <a:rPr lang="en-US" dirty="0"/>
              <a:t>given a question and a number of answers, rank the answers with respect to their relevance to the question</a:t>
            </a:r>
          </a:p>
          <a:p>
            <a:r>
              <a:rPr lang="en-US" dirty="0" err="1"/>
              <a:t>SemEval</a:t>
            </a:r>
            <a:r>
              <a:rPr lang="en-US" dirty="0"/>
              <a:t> (2016) competition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99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Guzman, Marques, </a:t>
            </a:r>
            <a:r>
              <a:rPr lang="en-US" dirty="0" err="1"/>
              <a:t>Nakov</a:t>
            </a:r>
            <a:r>
              <a:rPr lang="en-US" dirty="0"/>
              <a:t> (2016)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Re-use an architecture used for machine translation evaluation</a:t>
            </a:r>
          </a:p>
          <a:p>
            <a:r>
              <a:rPr lang="en-US" dirty="0"/>
              <a:t>compare every 2 answers with the question, using a neural network</a:t>
            </a:r>
            <a:endParaRPr lang="bg-BG" dirty="0"/>
          </a:p>
          <a:p>
            <a:pPr lvl="1"/>
            <a:r>
              <a:rPr lang="en-US" dirty="0"/>
              <a:t>Second evaluation using a classification method based on question and an answer</a:t>
            </a:r>
          </a:p>
          <a:p>
            <a:r>
              <a:rPr lang="en-US" dirty="0"/>
              <a:t>Rank the answers based on their pairwise comparison</a:t>
            </a:r>
          </a:p>
          <a:p>
            <a:r>
              <a:rPr lang="en-US" dirty="0"/>
              <a:t>Use two different kinds of features</a:t>
            </a:r>
          </a:p>
          <a:p>
            <a:pPr lvl="1"/>
            <a:r>
              <a:rPr lang="en-US" dirty="0"/>
              <a:t>Different Embeddings</a:t>
            </a:r>
          </a:p>
          <a:p>
            <a:pPr lvl="1"/>
            <a:r>
              <a:rPr lang="en-US" dirty="0"/>
              <a:t>Pairwise MTE measures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63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the network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817" y="2214695"/>
            <a:ext cx="6673256" cy="3738236"/>
          </a:xfrm>
        </p:spPr>
      </p:pic>
    </p:spTree>
    <p:extLst>
      <p:ext uri="{BB962C8B-B14F-4D97-AF65-F5344CB8AC3E}">
        <p14:creationId xmlns:p14="http://schemas.microsoft.com/office/powerpoint/2010/main" val="2296439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question and each answer are mapped to vectors</a:t>
            </a:r>
          </a:p>
          <a:p>
            <a:pPr lvl="1"/>
            <a:r>
              <a:rPr lang="en-US" dirty="0"/>
              <a:t>300 dimensional pre-trained word2vec </a:t>
            </a:r>
            <a:r>
              <a:rPr lang="en-US" dirty="0" err="1"/>
              <a:t>embeddings</a:t>
            </a:r>
            <a:r>
              <a:rPr lang="en-US" dirty="0"/>
              <a:t> (average of all words in the sent)</a:t>
            </a:r>
          </a:p>
          <a:p>
            <a:pPr lvl="1"/>
            <a:r>
              <a:rPr lang="en-US" dirty="0"/>
              <a:t> 25 dimensional vector from </a:t>
            </a:r>
            <a:r>
              <a:rPr lang="en-US" dirty="0" err="1"/>
              <a:t>socher</a:t>
            </a:r>
            <a:r>
              <a:rPr lang="en-US" dirty="0"/>
              <a:t> (Stanford parser)</a:t>
            </a:r>
          </a:p>
          <a:p>
            <a:r>
              <a:rPr lang="en-US" dirty="0"/>
              <a:t>The skip arcs include pairwise similarity feature vectors</a:t>
            </a:r>
          </a:p>
          <a:p>
            <a:pPr lvl="1"/>
            <a:r>
              <a:rPr lang="en-US" dirty="0"/>
              <a:t>MTE evaluation scores: BLEU, NIST, TER, </a:t>
            </a:r>
            <a:r>
              <a:rPr lang="en-US" dirty="0" err="1"/>
              <a:t>METEOr</a:t>
            </a:r>
            <a:endParaRPr lang="en-US" dirty="0"/>
          </a:p>
          <a:p>
            <a:r>
              <a:rPr lang="en-US" dirty="0"/>
              <a:t>Task specific features</a:t>
            </a:r>
          </a:p>
          <a:p>
            <a:pPr lvl="1"/>
            <a:r>
              <a:rPr lang="en-US" dirty="0"/>
              <a:t>Manually trained </a:t>
            </a:r>
            <a:r>
              <a:rPr lang="en-US" dirty="0" err="1"/>
              <a:t>embeddings</a:t>
            </a:r>
            <a:r>
              <a:rPr lang="en-US" dirty="0"/>
              <a:t> (on the same corpus)</a:t>
            </a:r>
          </a:p>
          <a:p>
            <a:pPr lvl="1"/>
            <a:r>
              <a:rPr lang="en-US" dirty="0"/>
              <a:t>Heuristic features: number of tokens, sentences; type/token ratio; number of nouns, adjectives, adverbs, pronouns; number of positive/negative smileys; number of </a:t>
            </a:r>
            <a:r>
              <a:rPr lang="en-US" dirty="0" err="1"/>
              <a:t>urls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31337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Obtain the corpus (given in the competition)</a:t>
            </a:r>
          </a:p>
          <a:p>
            <a:r>
              <a:rPr lang="en-US" dirty="0"/>
              <a:t>Clean and Process the corpus (tokenization, </a:t>
            </a:r>
            <a:r>
              <a:rPr lang="en-US" dirty="0" err="1"/>
              <a:t>pos</a:t>
            </a:r>
            <a:r>
              <a:rPr lang="en-US" dirty="0"/>
              <a:t> tagging, syntactic parsing)</a:t>
            </a:r>
          </a:p>
          <a:p>
            <a:r>
              <a:rPr lang="en-US" dirty="0"/>
              <a:t>Formalize the text as set of features</a:t>
            </a:r>
          </a:p>
          <a:p>
            <a:pPr lvl="1"/>
            <a:r>
              <a:rPr lang="en-US" dirty="0"/>
              <a:t>Vector representations</a:t>
            </a:r>
          </a:p>
          <a:p>
            <a:pPr lvl="1"/>
            <a:r>
              <a:rPr lang="en-US" dirty="0"/>
              <a:t>Hand-crafted features</a:t>
            </a:r>
          </a:p>
          <a:p>
            <a:r>
              <a:rPr lang="en-US" dirty="0"/>
              <a:t>Obtain pairwise features for pairs of relevant texts</a:t>
            </a:r>
          </a:p>
          <a:p>
            <a:pPr lvl="1"/>
            <a:r>
              <a:rPr lang="en-US" dirty="0"/>
              <a:t>Pre-built MTE measures</a:t>
            </a:r>
          </a:p>
          <a:p>
            <a:r>
              <a:rPr lang="en-US" dirty="0"/>
              <a:t>Train and evaluate the system</a:t>
            </a:r>
          </a:p>
        </p:txBody>
      </p:sp>
    </p:spTree>
    <p:extLst>
      <p:ext uri="{BB962C8B-B14F-4D97-AF65-F5344CB8AC3E}">
        <p14:creationId xmlns:p14="http://schemas.microsoft.com/office/powerpoint/2010/main" val="2010589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recognition and generalization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direct evidence based approaches in NLP</a:t>
            </a:r>
          </a:p>
          <a:p>
            <a:pPr lvl="1"/>
            <a:r>
              <a:rPr lang="en-US" dirty="0"/>
              <a:t>Describe and analyze observed data</a:t>
            </a:r>
          </a:p>
          <a:p>
            <a:pPr lvl="1"/>
            <a:r>
              <a:rPr lang="en-US" dirty="0"/>
              <a:t>identify relevant patterns, which contain valuable (useful) information</a:t>
            </a:r>
          </a:p>
          <a:p>
            <a:pPr lvl="1"/>
            <a:r>
              <a:rPr lang="en-US" dirty="0"/>
              <a:t>Predict the probability of (re)occurrence of patterns</a:t>
            </a:r>
          </a:p>
          <a:p>
            <a:r>
              <a:rPr lang="en-US" dirty="0"/>
              <a:t>Generalization and unseen evens in NLP</a:t>
            </a:r>
          </a:p>
          <a:p>
            <a:pPr lvl="1"/>
            <a:r>
              <a:rPr lang="en-US" dirty="0"/>
              <a:t>Obtain information that is not directly observed</a:t>
            </a:r>
          </a:p>
          <a:p>
            <a:pPr lvl="1"/>
            <a:r>
              <a:rPr lang="en-US" dirty="0"/>
              <a:t>Update the probabilities based on generalization over the observed data</a:t>
            </a:r>
          </a:p>
          <a:p>
            <a:pPr lvl="1"/>
            <a:r>
              <a:rPr lang="en-US" dirty="0"/>
              <a:t>Predict non-observed patterns</a:t>
            </a:r>
          </a:p>
          <a:p>
            <a:pPr lvl="2"/>
            <a:r>
              <a:rPr lang="en-US" dirty="0"/>
              <a:t>Set unknown probability to 0 or to a specific equal mass</a:t>
            </a:r>
          </a:p>
          <a:p>
            <a:pPr lvl="2"/>
            <a:r>
              <a:rPr lang="en-US" dirty="0"/>
              <a:t>Try to generalize from observed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5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Discover: Hypothesis and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Methodology for automatic identification of </a:t>
            </a:r>
            <a:r>
              <a:rPr lang="en-US" dirty="0" err="1"/>
              <a:t>lexico</a:t>
            </a:r>
            <a:r>
              <a:rPr lang="en-US" dirty="0"/>
              <a:t>-syntactic constructions</a:t>
            </a:r>
          </a:p>
          <a:p>
            <a:r>
              <a:rPr lang="en-US" dirty="0"/>
              <a:t>Pattern-construction hypothesis: “those contexts that are relevant to the definition of a cluster of semantically related words tend to be (part of) </a:t>
            </a:r>
            <a:r>
              <a:rPr lang="en-US" dirty="0" err="1"/>
              <a:t>lexico</a:t>
            </a:r>
            <a:r>
              <a:rPr lang="en-US" dirty="0"/>
              <a:t>-syntactic constructions”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“travel with a car”, “travel with a bus”, “travel with a truck”</a:t>
            </a:r>
          </a:p>
          <a:p>
            <a:pPr lvl="1"/>
            <a:r>
              <a:rPr lang="en-US" dirty="0"/>
              <a:t>Cluster [“car”, “bus”, “truck”]</a:t>
            </a:r>
          </a:p>
          <a:p>
            <a:pPr lvl="1"/>
            <a:r>
              <a:rPr lang="en-US" dirty="0"/>
              <a:t>“travel with a” -&gt; part of a construction (can be combined with the cluster [“car”, “bus”, “truck”]</a:t>
            </a:r>
          </a:p>
          <a:p>
            <a:pPr lvl="1"/>
            <a:r>
              <a:rPr lang="en-US" dirty="0"/>
              <a:t>“refuel a car”, “refuel a bus” -&gt; “refuel a” – part of a construction</a:t>
            </a:r>
          </a:p>
          <a:p>
            <a:pPr lvl="1"/>
            <a:r>
              <a:rPr lang="en-US" dirty="0"/>
              <a:t>“refuel a” + [“car”, “bus”, “truck”] -&gt; </a:t>
            </a:r>
            <a:r>
              <a:rPr lang="en-US" u="sng" dirty="0"/>
              <a:t>generate from the cluster unseen construction</a:t>
            </a:r>
            <a:r>
              <a:rPr lang="en-US" dirty="0"/>
              <a:t> “refuel a truck”</a:t>
            </a:r>
          </a:p>
        </p:txBody>
      </p:sp>
    </p:spTree>
    <p:extLst>
      <p:ext uri="{BB962C8B-B14F-4D97-AF65-F5344CB8AC3E}">
        <p14:creationId xmlns:p14="http://schemas.microsoft.com/office/powerpoint/2010/main" val="63284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Solving problems using NLP</a:t>
            </a:r>
          </a:p>
          <a:p>
            <a:r>
              <a:rPr lang="en-US" dirty="0"/>
              <a:t>The available toolbox</a:t>
            </a:r>
          </a:p>
          <a:p>
            <a:r>
              <a:rPr lang="en-US" dirty="0"/>
              <a:t>Three approaches to solving problems using NLP</a:t>
            </a:r>
          </a:p>
          <a:p>
            <a:pPr lvl="1"/>
            <a:r>
              <a:rPr lang="en-US" dirty="0"/>
              <a:t>Autor profiling</a:t>
            </a:r>
          </a:p>
          <a:p>
            <a:pPr lvl="1"/>
            <a:r>
              <a:rPr lang="en-US" dirty="0"/>
              <a:t>Community question answering</a:t>
            </a:r>
          </a:p>
          <a:p>
            <a:pPr lvl="1"/>
            <a:r>
              <a:rPr lang="en-US" dirty="0"/>
              <a:t>DISCOVER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585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Corpus processing</a:t>
            </a:r>
          </a:p>
          <a:p>
            <a:pPr lvl="1"/>
            <a:r>
              <a:rPr lang="en-US" dirty="0"/>
              <a:t>Text cleaning (tags, unreadable words)</a:t>
            </a:r>
          </a:p>
          <a:p>
            <a:pPr lvl="1"/>
            <a:r>
              <a:rPr lang="en-US" dirty="0"/>
              <a:t>POS tagging</a:t>
            </a:r>
          </a:p>
          <a:p>
            <a:pPr lvl="1"/>
            <a:r>
              <a:rPr lang="en-US" dirty="0"/>
              <a:t>syntactic parsing</a:t>
            </a:r>
          </a:p>
          <a:p>
            <a:r>
              <a:rPr lang="en-US" dirty="0"/>
              <a:t>DSM matrix (word-context; context = syntactic relation + word)</a:t>
            </a:r>
          </a:p>
          <a:p>
            <a:r>
              <a:rPr lang="en-US" dirty="0"/>
              <a:t>Clustering</a:t>
            </a:r>
          </a:p>
          <a:p>
            <a:r>
              <a:rPr lang="en-US" dirty="0"/>
              <a:t>Linking of clusters</a:t>
            </a:r>
          </a:p>
          <a:p>
            <a:r>
              <a:rPr lang="en-US" dirty="0"/>
              <a:t>Pattern generation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08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overview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During the course you have been familiarized with</a:t>
            </a:r>
          </a:p>
          <a:p>
            <a:pPr lvl="1"/>
            <a:r>
              <a:rPr lang="en-US" dirty="0"/>
              <a:t>Basic linguistic notions and problems</a:t>
            </a:r>
          </a:p>
          <a:p>
            <a:pPr lvl="1"/>
            <a:r>
              <a:rPr lang="en-US" dirty="0"/>
              <a:t>Standard data formats and structures in computational linguistics</a:t>
            </a:r>
          </a:p>
          <a:p>
            <a:pPr lvl="1"/>
            <a:r>
              <a:rPr lang="en-US" dirty="0"/>
              <a:t>Standard linguistic processing of the data</a:t>
            </a:r>
          </a:p>
          <a:p>
            <a:pPr lvl="1"/>
            <a:r>
              <a:rPr lang="en-US" dirty="0"/>
              <a:t>Problems, ambiguities and limitations on language processing</a:t>
            </a:r>
          </a:p>
          <a:p>
            <a:pPr lvl="1"/>
            <a:r>
              <a:rPr lang="en-US" dirty="0"/>
              <a:t>Some basic and some end-to-end applications of NLP</a:t>
            </a:r>
          </a:p>
          <a:p>
            <a:pPr lvl="1"/>
            <a:r>
              <a:rPr lang="en-US" dirty="0"/>
              <a:t>Basics of Using language with machine learning</a:t>
            </a:r>
          </a:p>
          <a:p>
            <a:r>
              <a:rPr lang="en-US" dirty="0"/>
              <a:t>Questions, comments, recommendations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936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problems using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Use a combination of NLP tools and heuristics to solve a (practical) problem</a:t>
            </a:r>
          </a:p>
          <a:p>
            <a:r>
              <a:rPr lang="en-US" dirty="0"/>
              <a:t>Reduce “universal NLP” functionalities to the task at hand</a:t>
            </a:r>
          </a:p>
          <a:p>
            <a:r>
              <a:rPr lang="en-US" dirty="0"/>
              <a:t>Define the problem to solve</a:t>
            </a:r>
          </a:p>
          <a:p>
            <a:pPr lvl="1"/>
            <a:r>
              <a:rPr lang="en-US" dirty="0"/>
              <a:t>From a business/user-case perspective</a:t>
            </a:r>
          </a:p>
          <a:p>
            <a:pPr lvl="1"/>
            <a:r>
              <a:rPr lang="en-US" dirty="0"/>
              <a:t>Formally</a:t>
            </a:r>
          </a:p>
          <a:p>
            <a:r>
              <a:rPr lang="en-US" dirty="0"/>
              <a:t>Obtain data relevant to the task</a:t>
            </a:r>
          </a:p>
          <a:p>
            <a:r>
              <a:rPr lang="en-US" dirty="0"/>
              <a:t>Build and evaluate a system</a:t>
            </a:r>
          </a:p>
        </p:txBody>
      </p:sp>
    </p:spTree>
    <p:extLst>
      <p:ext uri="{BB962C8B-B14F-4D97-AF65-F5344CB8AC3E}">
        <p14:creationId xmlns:p14="http://schemas.microsoft.com/office/powerpoint/2010/main" val="139432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available toolbox</a:t>
            </a:r>
            <a:br>
              <a:rPr lang="en-US" dirty="0"/>
            </a:br>
            <a:r>
              <a:rPr lang="en-US" dirty="0"/>
              <a:t>Working with raw corpora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How to obtain and read a corpus</a:t>
            </a:r>
          </a:p>
          <a:p>
            <a:r>
              <a:rPr lang="en-US" dirty="0"/>
              <a:t>How to clean a corpus (encoding, tags, unnecessary data) – regex</a:t>
            </a:r>
          </a:p>
          <a:p>
            <a:r>
              <a:rPr lang="en-US" dirty="0"/>
              <a:t>How to tokenize a corpus</a:t>
            </a:r>
          </a:p>
          <a:p>
            <a:r>
              <a:rPr lang="en-US" dirty="0"/>
              <a:t>How to obtain raw corpus stats: tokens, types, frequencies, n-grams, simple co-occurrence</a:t>
            </a:r>
          </a:p>
          <a:p>
            <a:r>
              <a:rPr lang="en-US" dirty="0"/>
              <a:t>Raw co-occurrence matrices</a:t>
            </a:r>
          </a:p>
          <a:p>
            <a:r>
              <a:rPr lang="en-US" dirty="0"/>
              <a:t>Word </a:t>
            </a:r>
            <a:r>
              <a:rPr lang="en-US" dirty="0" err="1"/>
              <a:t>embeddings</a:t>
            </a:r>
            <a:r>
              <a:rPr lang="en-US" dirty="0"/>
              <a:t> over raw corpus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29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available toolbox</a:t>
            </a:r>
            <a:br>
              <a:rPr lang="en-US" dirty="0"/>
            </a:br>
            <a:r>
              <a:rPr lang="en-US" dirty="0"/>
              <a:t>Processed corpora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Understand and use structured corpora: </a:t>
            </a:r>
          </a:p>
          <a:p>
            <a:pPr lvl="1"/>
            <a:r>
              <a:rPr lang="en-US" dirty="0"/>
              <a:t>Sentence segmented, </a:t>
            </a:r>
            <a:r>
              <a:rPr lang="en-US" dirty="0" err="1"/>
              <a:t>pos</a:t>
            </a:r>
            <a:r>
              <a:rPr lang="en-US" dirty="0"/>
              <a:t> tagged, chunked, syntactically parsed</a:t>
            </a:r>
          </a:p>
          <a:p>
            <a:r>
              <a:rPr lang="en-US" dirty="0"/>
              <a:t>Apply standard linguistic processing</a:t>
            </a:r>
          </a:p>
          <a:p>
            <a:pPr lvl="1"/>
            <a:r>
              <a:rPr lang="en-US" dirty="0"/>
              <a:t>POS tagging, Chunking, Syntax parsing</a:t>
            </a:r>
          </a:p>
          <a:p>
            <a:r>
              <a:rPr lang="en-US" dirty="0"/>
              <a:t>Re-organize corpus in processed matrices</a:t>
            </a:r>
          </a:p>
          <a:p>
            <a:r>
              <a:rPr lang="en-US" dirty="0"/>
              <a:t>Filter elements</a:t>
            </a:r>
          </a:p>
          <a:p>
            <a:r>
              <a:rPr lang="en-US" dirty="0"/>
              <a:t>Work with </a:t>
            </a:r>
            <a:r>
              <a:rPr lang="en-US"/>
              <a:t>DSM representations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13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approaches</a:t>
            </a:r>
            <a:br>
              <a:rPr lang="en-US" dirty="0"/>
            </a:br>
            <a:r>
              <a:rPr lang="en-US" dirty="0"/>
              <a:t>to solving problems using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meta topic: Bridging NLP and machine learning</a:t>
            </a:r>
          </a:p>
          <a:p>
            <a:r>
              <a:rPr lang="en-US" dirty="0"/>
              <a:t>Handcrafted features</a:t>
            </a:r>
          </a:p>
          <a:p>
            <a:pPr lvl="1"/>
            <a:r>
              <a:rPr lang="en-US" dirty="0"/>
              <a:t>Define and extract a (custom) feature vector from text</a:t>
            </a:r>
          </a:p>
          <a:p>
            <a:pPr lvl="1"/>
            <a:r>
              <a:rPr lang="en-US" dirty="0"/>
              <a:t>Feed the vector to a (simple) ML algorithm</a:t>
            </a:r>
          </a:p>
          <a:p>
            <a:r>
              <a:rPr lang="en-US" dirty="0"/>
              <a:t>Vector representations + external features</a:t>
            </a:r>
          </a:p>
          <a:p>
            <a:pPr lvl="1"/>
            <a:r>
              <a:rPr lang="en-US" dirty="0"/>
              <a:t>Represent the text as a vector in the input layer of a neural network</a:t>
            </a:r>
          </a:p>
          <a:p>
            <a:pPr lvl="1"/>
            <a:r>
              <a:rPr lang="en-US" dirty="0"/>
              <a:t>Enrich with skip-arks that include pairwise features</a:t>
            </a:r>
          </a:p>
          <a:p>
            <a:r>
              <a:rPr lang="en-US" dirty="0"/>
              <a:t>Manually engineered system</a:t>
            </a:r>
          </a:p>
          <a:p>
            <a:pPr lvl="1"/>
            <a:r>
              <a:rPr lang="en-US" dirty="0"/>
              <a:t>Use linguistic knowledge to manually engineer a more complex multi-step system</a:t>
            </a:r>
          </a:p>
        </p:txBody>
      </p:sp>
    </p:spTree>
    <p:extLst>
      <p:ext uri="{BB962C8B-B14F-4D97-AF65-F5344CB8AC3E}">
        <p14:creationId xmlns:p14="http://schemas.microsoft.com/office/powerpoint/2010/main" val="260273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Autor profiling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task: distinguish between classes of authors</a:t>
            </a:r>
          </a:p>
          <a:p>
            <a:pPr lvl="1"/>
            <a:r>
              <a:rPr lang="en-US" dirty="0"/>
              <a:t>Gender, age, native language, personality type</a:t>
            </a:r>
          </a:p>
          <a:p>
            <a:pPr lvl="1"/>
            <a:r>
              <a:rPr lang="en-US" dirty="0"/>
              <a:t>Of interest for Forensic, security, marketing</a:t>
            </a:r>
          </a:p>
          <a:p>
            <a:r>
              <a:rPr lang="en-US" dirty="0"/>
              <a:t>Formally: classify a given text into a number of different classes</a:t>
            </a:r>
          </a:p>
          <a:p>
            <a:r>
              <a:rPr lang="en-US" dirty="0"/>
              <a:t>PAN 2013 competition (Rangel et al, 2013)</a:t>
            </a:r>
          </a:p>
          <a:p>
            <a:pPr lvl="1"/>
            <a:r>
              <a:rPr lang="en-US" dirty="0"/>
              <a:t>English and Spanish</a:t>
            </a:r>
          </a:p>
          <a:p>
            <a:pPr lvl="1"/>
            <a:r>
              <a:rPr lang="en-US" dirty="0"/>
              <a:t>Two factors: Gender and Age (13-17, 23-27, 33-47)</a:t>
            </a:r>
          </a:p>
          <a:p>
            <a:r>
              <a:rPr lang="en-US" dirty="0"/>
              <a:t>Labeled data from blogs</a:t>
            </a:r>
          </a:p>
          <a:p>
            <a:pPr lvl="1"/>
            <a:r>
              <a:rPr lang="en-US" dirty="0"/>
              <a:t>Text and two labels – gender and age group</a:t>
            </a:r>
          </a:p>
        </p:txBody>
      </p:sp>
    </p:spTree>
    <p:extLst>
      <p:ext uri="{BB962C8B-B14F-4D97-AF65-F5344CB8AC3E}">
        <p14:creationId xmlns:p14="http://schemas.microsoft.com/office/powerpoint/2010/main" val="171218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task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All of the approaches used supervised machine learning methods</a:t>
            </a:r>
          </a:p>
          <a:p>
            <a:pPr lvl="1"/>
            <a:r>
              <a:rPr lang="en-US" dirty="0"/>
              <a:t>Most frequently used: Decision trees, SVM, logistic regression </a:t>
            </a:r>
          </a:p>
          <a:p>
            <a:r>
              <a:rPr lang="en-US" dirty="0"/>
              <a:t>Most of the approaches used hand-crafted heuristic features</a:t>
            </a:r>
          </a:p>
          <a:p>
            <a:pPr lvl="1"/>
            <a:r>
              <a:rPr lang="en-US" dirty="0"/>
              <a:t>Frequency of specific elements: punctuation, capital letters, emoticons, </a:t>
            </a:r>
          </a:p>
          <a:p>
            <a:pPr lvl="1"/>
            <a:r>
              <a:rPr lang="en-US" dirty="0"/>
              <a:t>Content features: dictionaries, named entities, sentiment words, emotion words </a:t>
            </a:r>
          </a:p>
          <a:p>
            <a:r>
              <a:rPr lang="en-US" dirty="0"/>
              <a:t>Corpus processing</a:t>
            </a:r>
          </a:p>
          <a:p>
            <a:pPr lvl="1"/>
            <a:r>
              <a:rPr lang="en-US" dirty="0"/>
              <a:t>Cleaning of tags</a:t>
            </a:r>
          </a:p>
          <a:p>
            <a:pPr lvl="1"/>
            <a:r>
              <a:rPr lang="en-US" dirty="0"/>
              <a:t>POS tagging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91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performing system on English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Meina</a:t>
            </a:r>
            <a:r>
              <a:rPr lang="en-US" dirty="0"/>
              <a:t> et al, 2013: #1 on English, #12 on Spanish</a:t>
            </a:r>
          </a:p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Cleaning (tags unreadable data) and tokenizing using Regex</a:t>
            </a:r>
          </a:p>
          <a:p>
            <a:pPr lvl="1"/>
            <a:r>
              <a:rPr lang="en-US" dirty="0"/>
              <a:t>Sentence segmentation</a:t>
            </a:r>
          </a:p>
          <a:p>
            <a:r>
              <a:rPr lang="en-US" dirty="0"/>
              <a:t>311 features for English, 476 FEATURES FOR SPANISH</a:t>
            </a:r>
          </a:p>
          <a:p>
            <a:r>
              <a:rPr lang="en-US" dirty="0"/>
              <a:t>Various ML algorithms</a:t>
            </a:r>
          </a:p>
          <a:p>
            <a:pPr lvl="1"/>
            <a:r>
              <a:rPr lang="en-US" dirty="0"/>
              <a:t>The best performing one: random forest</a:t>
            </a:r>
          </a:p>
        </p:txBody>
      </p:sp>
    </p:spTree>
    <p:extLst>
      <p:ext uri="{BB962C8B-B14F-4D97-AF65-F5344CB8AC3E}">
        <p14:creationId xmlns:p14="http://schemas.microsoft.com/office/powerpoint/2010/main" val="372414737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7148</TotalTime>
  <Words>1235</Words>
  <Application>Microsoft Office PowerPoint</Application>
  <PresentationFormat>Widescreen</PresentationFormat>
  <Paragraphs>166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Tw Cen MT</vt:lpstr>
      <vt:lpstr>Wingdings</vt:lpstr>
      <vt:lpstr>Droplet</vt:lpstr>
      <vt:lpstr>NLP in practice Defining the task Designing real applications</vt:lpstr>
      <vt:lpstr>Outline</vt:lpstr>
      <vt:lpstr>Solving problems using NLP</vt:lpstr>
      <vt:lpstr>The available toolbox Working with raw corpora</vt:lpstr>
      <vt:lpstr>The available toolbox Processed corpora</vt:lpstr>
      <vt:lpstr>Three approaches to solving problems using NLP</vt:lpstr>
      <vt:lpstr>Autor profiling</vt:lpstr>
      <vt:lpstr>Overview of the task results</vt:lpstr>
      <vt:lpstr>Best performing system on English</vt:lpstr>
      <vt:lpstr>Meina et al, 2013 Feature engineering</vt:lpstr>
      <vt:lpstr>Meina et al, 2013 Feature Engineering (part 2)</vt:lpstr>
      <vt:lpstr>Pipeline of the approach</vt:lpstr>
      <vt:lpstr>Community question-answering</vt:lpstr>
      <vt:lpstr>Guzman, Marques, Nakov (2016)</vt:lpstr>
      <vt:lpstr>Architecture of the network</vt:lpstr>
      <vt:lpstr>Feature selection</vt:lpstr>
      <vt:lpstr>System pipeline</vt:lpstr>
      <vt:lpstr>Pattern recognition and generalization</vt:lpstr>
      <vt:lpstr>Discover: Hypothesis and methodology</vt:lpstr>
      <vt:lpstr>Discover pipeline</vt:lpstr>
      <vt:lpstr>Conclusions and overview of the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with Python:  The natural language toolkit (NLTK)</dc:title>
  <dc:creator>VENELIN ORLINOV KOVATCHEV</dc:creator>
  <cp:lastModifiedBy>VENELIN ORLINOV KOVATCHEV</cp:lastModifiedBy>
  <cp:revision>149</cp:revision>
  <dcterms:created xsi:type="dcterms:W3CDTF">2016-12-26T17:53:58Z</dcterms:created>
  <dcterms:modified xsi:type="dcterms:W3CDTF">2018-05-14T09:00:21Z</dcterms:modified>
</cp:coreProperties>
</file>