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77" r:id="rId4"/>
    <p:sldId id="275" r:id="rId5"/>
    <p:sldId id="259" r:id="rId6"/>
    <p:sldId id="270" r:id="rId7"/>
    <p:sldId id="260" r:id="rId8"/>
    <p:sldId id="276" r:id="rId9"/>
    <p:sldId id="261" r:id="rId10"/>
    <p:sldId id="271" r:id="rId11"/>
    <p:sldId id="272" r:id="rId12"/>
    <p:sldId id="273" r:id="rId13"/>
    <p:sldId id="274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4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24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4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78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6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2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2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3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1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2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0D3AB8-EF10-4309-AAF4-F8E2CA48196D}" type="datetimeFigureOut">
              <a:rPr lang="en-US" smtClean="0"/>
              <a:t>06-Feb-18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81F9E8-D60D-4E6D-88BB-7CD6CEF35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lic.cimec.unitn.it/composes/toolkit/" TargetMode="External"/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enelink/NLP-Course-2018" TargetMode="External"/><Relationship Id="rId4" Type="http://schemas.openxmlformats.org/officeDocument/2006/relationships/hyperlink" Target="https://radimrehurek.com/gensi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7877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Introduction to </a:t>
            </a:r>
            <a:br>
              <a:rPr lang="en-US" sz="4800" dirty="0"/>
            </a:br>
            <a:r>
              <a:rPr lang="en-US" sz="4800" dirty="0"/>
              <a:t>Natural Language Processing</a:t>
            </a:r>
            <a:br>
              <a:rPr lang="en-US" sz="4800" dirty="0"/>
            </a:br>
            <a:r>
              <a:rPr lang="en-US" sz="4800" dirty="0"/>
              <a:t>(practice)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175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M. </a:t>
            </a:r>
            <a:r>
              <a:rPr lang="en-US" sz="2000" dirty="0" err="1"/>
              <a:t>Antònia</a:t>
            </a:r>
            <a:r>
              <a:rPr lang="en-US" sz="2000" dirty="0"/>
              <a:t> </a:t>
            </a:r>
            <a:r>
              <a:rPr lang="en-US" sz="2000" dirty="0" err="1"/>
              <a:t>Martí</a:t>
            </a:r>
            <a:r>
              <a:rPr lang="en-US" sz="2000" dirty="0"/>
              <a:t> and Venelin </a:t>
            </a:r>
            <a:r>
              <a:rPr lang="en-US" sz="2000" dirty="0" err="1"/>
              <a:t>Kovatchev</a:t>
            </a:r>
            <a:endParaRPr lang="en-US" sz="2000" dirty="0"/>
          </a:p>
          <a:p>
            <a:pPr algn="r"/>
            <a:r>
              <a:rPr lang="en-US" sz="2000" u="sng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415897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2F32-E1BA-4C93-BA1A-918641CE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(pre-)processing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0307-EB4C-4FBA-BD5B-027557927C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Cleaning the corpus: </a:t>
            </a:r>
          </a:p>
          <a:p>
            <a:pPr lvl="1"/>
            <a:r>
              <a:rPr lang="en-US" dirty="0"/>
              <a:t>Linguistic vs non-linguistic data (links, images, XML/HTML tags, hashtags,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Relevance to the task</a:t>
            </a:r>
          </a:p>
          <a:p>
            <a:r>
              <a:rPr lang="en-US" dirty="0"/>
              <a:t>Segmentation:</a:t>
            </a:r>
          </a:p>
          <a:p>
            <a:pPr lvl="1"/>
            <a:r>
              <a:rPr lang="en-US" dirty="0"/>
              <a:t>Sentence segmentation</a:t>
            </a:r>
          </a:p>
          <a:p>
            <a:pPr lvl="1"/>
            <a:r>
              <a:rPr lang="en-US" dirty="0"/>
              <a:t>Tokenization</a:t>
            </a:r>
          </a:p>
          <a:p>
            <a:r>
              <a:rPr lang="en-US" dirty="0"/>
              <a:t>Linguistic processing:</a:t>
            </a:r>
          </a:p>
          <a:p>
            <a:pPr lvl="1"/>
            <a:r>
              <a:rPr lang="en-US" dirty="0"/>
              <a:t>Part of Speech tagging</a:t>
            </a:r>
          </a:p>
          <a:p>
            <a:pPr lvl="1"/>
            <a:r>
              <a:rPr lang="en-US" dirty="0"/>
              <a:t>Chunking. Syntactic parsing</a:t>
            </a:r>
          </a:p>
        </p:txBody>
      </p:sp>
    </p:spTree>
    <p:extLst>
      <p:ext uri="{BB962C8B-B14F-4D97-AF65-F5344CB8AC3E}">
        <p14:creationId xmlns:p14="http://schemas.microsoft.com/office/powerpoint/2010/main" val="19049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781-F7AF-4185-A971-FAD82076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0974-1AF8-4353-B9CA-AD949D8FBA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Co-Occurrence – raw corpus statistics:</a:t>
            </a:r>
          </a:p>
          <a:p>
            <a:pPr lvl="1"/>
            <a:r>
              <a:rPr lang="en-US" dirty="0"/>
              <a:t>How many times does a linguistic element appear?</a:t>
            </a:r>
          </a:p>
          <a:p>
            <a:pPr lvl="1"/>
            <a:r>
              <a:rPr lang="en-US" dirty="0"/>
              <a:t>How do you define (linguistic) context?</a:t>
            </a:r>
          </a:p>
          <a:p>
            <a:pPr lvl="1"/>
            <a:r>
              <a:rPr lang="en-US" dirty="0"/>
              <a:t>Which other elements appear around it?</a:t>
            </a:r>
          </a:p>
          <a:p>
            <a:r>
              <a:rPr lang="en-US" dirty="0"/>
              <a:t>Language models – describe and predict language events and regularities:</a:t>
            </a:r>
          </a:p>
          <a:p>
            <a:pPr lvl="1"/>
            <a:r>
              <a:rPr lang="en-US" dirty="0"/>
              <a:t>Markov Models</a:t>
            </a:r>
          </a:p>
          <a:p>
            <a:pPr lvl="1"/>
            <a:r>
              <a:rPr lang="en-US" dirty="0"/>
              <a:t>Hidden Markov Models</a:t>
            </a:r>
          </a:p>
          <a:p>
            <a:pPr lvl="1"/>
            <a:r>
              <a:rPr lang="en-US" dirty="0"/>
              <a:t>Neural language Models</a:t>
            </a:r>
          </a:p>
          <a:p>
            <a:r>
              <a:rPr lang="en-US" dirty="0"/>
              <a:t>Context free grammars</a:t>
            </a:r>
          </a:p>
        </p:txBody>
      </p:sp>
    </p:spTree>
    <p:extLst>
      <p:ext uri="{BB962C8B-B14F-4D97-AF65-F5344CB8AC3E}">
        <p14:creationId xmlns:p14="http://schemas.microsoft.com/office/powerpoint/2010/main" val="276296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B194-F874-4948-A581-F27D5D63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representations of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861B-5EAC-46E8-A347-00C22A67EA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Distributional semantics</a:t>
            </a:r>
          </a:p>
          <a:p>
            <a:pPr lvl="1"/>
            <a:r>
              <a:rPr lang="en-US" dirty="0"/>
              <a:t>The distributional hypothesis</a:t>
            </a:r>
          </a:p>
          <a:p>
            <a:pPr lvl="1"/>
            <a:r>
              <a:rPr lang="en-US" dirty="0"/>
              <a:t>Recent resurgence</a:t>
            </a:r>
          </a:p>
          <a:p>
            <a:r>
              <a:rPr lang="en-US" dirty="0"/>
              <a:t>Co-occurrence based Distributional Semantic Models</a:t>
            </a:r>
          </a:p>
          <a:p>
            <a:pPr lvl="1"/>
            <a:r>
              <a:rPr lang="en-US" dirty="0"/>
              <a:t>Advantages and limitations</a:t>
            </a:r>
          </a:p>
          <a:p>
            <a:r>
              <a:rPr lang="en-US" dirty="0"/>
              <a:t>Neural Word Embeddings</a:t>
            </a:r>
          </a:p>
          <a:p>
            <a:pPr lvl="1"/>
            <a:r>
              <a:rPr lang="en-US" dirty="0"/>
              <a:t>Advantages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111404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DE10-0E6D-4A44-96A8-FB304E57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D188-4899-4FB7-95A4-7F3CBA3A48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Formalizing a practical task</a:t>
            </a:r>
          </a:p>
          <a:p>
            <a:pPr lvl="1"/>
            <a:r>
              <a:rPr lang="en-US" dirty="0"/>
              <a:t>Understanding the task and the data</a:t>
            </a:r>
          </a:p>
          <a:p>
            <a:r>
              <a:rPr lang="en-US" dirty="0"/>
              <a:t>Preparing the resources for the task</a:t>
            </a:r>
          </a:p>
          <a:p>
            <a:pPr lvl="1"/>
            <a:r>
              <a:rPr lang="en-US" dirty="0"/>
              <a:t>Obtaining and annotating corpora</a:t>
            </a:r>
          </a:p>
          <a:p>
            <a:pPr lvl="1"/>
            <a:r>
              <a:rPr lang="en-US" dirty="0"/>
              <a:t>Re-using available resources (libraries, knowledge bases)</a:t>
            </a:r>
          </a:p>
          <a:p>
            <a:pPr lvl="1"/>
            <a:r>
              <a:rPr lang="en-US" dirty="0"/>
              <a:t>Feature engineering or neural architecture</a:t>
            </a:r>
          </a:p>
          <a:p>
            <a:r>
              <a:rPr lang="en-US" dirty="0"/>
              <a:t>Building an NLP system</a:t>
            </a:r>
          </a:p>
          <a:p>
            <a:pPr lvl="1"/>
            <a:r>
              <a:rPr lang="en-US" dirty="0"/>
              <a:t>Classical NLP Pipeline</a:t>
            </a:r>
          </a:p>
          <a:p>
            <a:r>
              <a:rPr lang="en-US" dirty="0"/>
              <a:t>Evaluation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1278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  <a:p>
            <a:pPr lvl="1"/>
            <a:r>
              <a:rPr lang="en-US" dirty="0"/>
              <a:t>Natural Language Toolkit (NLTK)</a:t>
            </a:r>
          </a:p>
          <a:p>
            <a:pPr lvl="1"/>
            <a:r>
              <a:rPr lang="en-US" dirty="0"/>
              <a:t>DISSECT</a:t>
            </a:r>
          </a:p>
          <a:p>
            <a:pPr lvl="1"/>
            <a:r>
              <a:rPr lang="en-US" dirty="0" err="1"/>
              <a:t>Gensim</a:t>
            </a:r>
            <a:endParaRPr lang="en-US" dirty="0"/>
          </a:p>
          <a:p>
            <a:pPr lvl="1"/>
            <a:r>
              <a:rPr lang="en-US" dirty="0"/>
              <a:t>Word2vec</a:t>
            </a:r>
          </a:p>
          <a:p>
            <a:r>
              <a:rPr lang="en-US" dirty="0"/>
              <a:t>Corpora</a:t>
            </a:r>
          </a:p>
          <a:p>
            <a:pPr lvl="1"/>
            <a:r>
              <a:rPr lang="en-US" dirty="0"/>
              <a:t>Penn treebank (included in NLTK)</a:t>
            </a:r>
          </a:p>
        </p:txBody>
      </p:sp>
    </p:spTree>
    <p:extLst>
      <p:ext uri="{BB962C8B-B14F-4D97-AF65-F5344CB8AC3E}">
        <p14:creationId xmlns:p14="http://schemas.microsoft.com/office/powerpoint/2010/main" val="381574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tasks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Homework (30 %)</a:t>
            </a:r>
          </a:p>
          <a:p>
            <a:pPr lvl="1"/>
            <a:r>
              <a:rPr lang="en-US" dirty="0"/>
              <a:t>Segmentation and statistics</a:t>
            </a:r>
          </a:p>
          <a:p>
            <a:pPr lvl="1"/>
            <a:r>
              <a:rPr lang="en-US" dirty="0"/>
              <a:t>POS tagging. Chunking. Syntactic Parsing.</a:t>
            </a:r>
          </a:p>
          <a:p>
            <a:pPr lvl="1"/>
            <a:r>
              <a:rPr lang="en-US" dirty="0"/>
              <a:t>Vector representations. </a:t>
            </a:r>
          </a:p>
          <a:p>
            <a:pPr lvl="1"/>
            <a:r>
              <a:rPr lang="en-US" dirty="0"/>
              <a:t>Notebooks to complete</a:t>
            </a:r>
          </a:p>
          <a:p>
            <a:r>
              <a:rPr lang="en-US" dirty="0"/>
              <a:t>1 out of 2 end-to-end tasks (20 %)</a:t>
            </a:r>
          </a:p>
          <a:p>
            <a:r>
              <a:rPr lang="en-US" dirty="0"/>
              <a:t>1 Theoretical test (30 %)</a:t>
            </a:r>
          </a:p>
          <a:p>
            <a:r>
              <a:rPr lang="en-US" dirty="0"/>
              <a:t>Participation (20 %)</a:t>
            </a:r>
          </a:p>
        </p:txBody>
      </p:sp>
    </p:spTree>
    <p:extLst>
      <p:ext uri="{BB962C8B-B14F-4D97-AF65-F5344CB8AC3E}">
        <p14:creationId xmlns:p14="http://schemas.microsoft.com/office/powerpoint/2010/main" val="353280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“Speech and language processing”, </a:t>
            </a:r>
            <a:r>
              <a:rPr lang="en-US" dirty="0" err="1"/>
              <a:t>Jurafsky</a:t>
            </a:r>
            <a:r>
              <a:rPr lang="en-US" dirty="0"/>
              <a:t> and Martin, 2</a:t>
            </a:r>
            <a:r>
              <a:rPr lang="en-US" baseline="30000" dirty="0"/>
              <a:t>nd</a:t>
            </a:r>
            <a:r>
              <a:rPr lang="en-US" dirty="0"/>
              <a:t> edition, 2009</a:t>
            </a:r>
          </a:p>
          <a:p>
            <a:r>
              <a:rPr lang="en-US" dirty="0"/>
              <a:t>NLTK: “Natural language processing with Python” – </a:t>
            </a:r>
            <a:r>
              <a:rPr lang="en-US" dirty="0">
                <a:hlinkClick r:id="rId2"/>
              </a:rPr>
              <a:t>http://www.NLTK.org</a:t>
            </a:r>
            <a:r>
              <a:rPr lang="en-US" dirty="0"/>
              <a:t> </a:t>
            </a:r>
          </a:p>
          <a:p>
            <a:r>
              <a:rPr lang="en-US" dirty="0"/>
              <a:t>DISSECT: </a:t>
            </a:r>
            <a:r>
              <a:rPr lang="en-US" dirty="0">
                <a:hlinkClick r:id="rId3"/>
              </a:rPr>
              <a:t>http://clic.cimec.unitn.it/composes/toolkit/</a:t>
            </a:r>
            <a:r>
              <a:rPr lang="en-US" dirty="0"/>
              <a:t> </a:t>
            </a:r>
          </a:p>
          <a:p>
            <a:r>
              <a:rPr lang="en-US" dirty="0" err="1"/>
              <a:t>gensim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https://radimrehurek.com/gensim/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Course materials: </a:t>
            </a:r>
            <a:r>
              <a:rPr lang="en-US" dirty="0">
                <a:hlinkClick r:id="rId5"/>
              </a:rPr>
              <a:t>https://github.com/venelink/NLP-Course-2018</a:t>
            </a:r>
            <a:endParaRPr lang="en-US" dirty="0"/>
          </a:p>
          <a:p>
            <a:r>
              <a:rPr lang="en-US" dirty="0"/>
              <a:t>Contact: vkovatchev@ub.edu</a:t>
            </a:r>
          </a:p>
        </p:txBody>
      </p:sp>
    </p:spTree>
    <p:extLst>
      <p:ext uri="{BB962C8B-B14F-4D97-AF65-F5344CB8AC3E}">
        <p14:creationId xmlns:p14="http://schemas.microsoft.com/office/powerpoint/2010/main" val="37416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  <a:p>
            <a:r>
              <a:rPr lang="en-US" dirty="0"/>
              <a:t>Competences and Qualifications</a:t>
            </a:r>
          </a:p>
          <a:p>
            <a:r>
              <a:rPr lang="en-US" dirty="0"/>
              <a:t>Pre-requirements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Course organization</a:t>
            </a:r>
          </a:p>
          <a:p>
            <a:r>
              <a:rPr lang="en-US" dirty="0"/>
              <a:t>Practical exercises and Evaluation</a:t>
            </a:r>
          </a:p>
          <a:p>
            <a:r>
              <a:rPr lang="en-US" dirty="0"/>
              <a:t>Bibliography, contact, consultations</a:t>
            </a:r>
          </a:p>
        </p:txBody>
      </p:sp>
    </p:spTree>
    <p:extLst>
      <p:ext uri="{BB962C8B-B14F-4D97-AF65-F5344CB8AC3E}">
        <p14:creationId xmlns:p14="http://schemas.microsoft.com/office/powerpoint/2010/main" val="216213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A9EA-419E-4AE5-8470-BAC95BED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“Rubbish in, rubbish out”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399C-29AF-4A2A-8960-DF28B39518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Machine Learning system is only as good as the data it is trained on</a:t>
            </a:r>
          </a:p>
          <a:p>
            <a:pPr lvl="1"/>
            <a:r>
              <a:rPr lang="en-US" dirty="0"/>
              <a:t>Is the data representative for the task?</a:t>
            </a:r>
          </a:p>
          <a:p>
            <a:pPr lvl="1"/>
            <a:r>
              <a:rPr lang="en-US" dirty="0"/>
              <a:t>How noisy is </a:t>
            </a:r>
            <a:r>
              <a:rPr lang="en-US"/>
              <a:t>the data?</a:t>
            </a:r>
            <a:endParaRPr lang="en-US" dirty="0"/>
          </a:p>
          <a:p>
            <a:pPr lvl="1"/>
            <a:r>
              <a:rPr lang="en-US" dirty="0"/>
              <a:t>Is the algorithm of choice applicable to the available data?</a:t>
            </a:r>
          </a:p>
          <a:p>
            <a:r>
              <a:rPr lang="en-US" dirty="0"/>
              <a:t>To improve the performance, you need to understand the specifics of the data</a:t>
            </a:r>
          </a:p>
          <a:p>
            <a:pPr lvl="1"/>
            <a:r>
              <a:rPr lang="en-US" dirty="0"/>
              <a:t>What are the mechanisms, limitations and problems of natural languages</a:t>
            </a:r>
          </a:p>
          <a:p>
            <a:pPr lvl="1"/>
            <a:r>
              <a:rPr lang="en-US" dirty="0"/>
              <a:t>Formalizing linguistic data (corpora)</a:t>
            </a:r>
          </a:p>
          <a:p>
            <a:pPr lvl="1"/>
            <a:r>
              <a:rPr lang="en-US" dirty="0"/>
              <a:t>How does language compare to other data sources, such as vision and sound</a:t>
            </a:r>
          </a:p>
        </p:txBody>
      </p:sp>
    </p:spTree>
    <p:extLst>
      <p:ext uri="{BB962C8B-B14F-4D97-AF65-F5344CB8AC3E}">
        <p14:creationId xmlns:p14="http://schemas.microsoft.com/office/powerpoint/2010/main" val="16159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E43-AF93-4593-86E4-4C27D5A5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theoretical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7A2E-4A55-40C5-9674-1FF32AB04C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Understanding of the Natural languages</a:t>
            </a:r>
          </a:p>
          <a:p>
            <a:pPr lvl="1"/>
            <a:r>
              <a:rPr lang="en-US" dirty="0"/>
              <a:t>basic linguistic concepts</a:t>
            </a:r>
          </a:p>
          <a:p>
            <a:pPr lvl="1"/>
            <a:r>
              <a:rPr lang="en-US" dirty="0"/>
              <a:t>Different linguistic disciplines and Different levels of abstraction</a:t>
            </a:r>
          </a:p>
          <a:p>
            <a:pPr lvl="1"/>
            <a:r>
              <a:rPr lang="en-US" dirty="0"/>
              <a:t>Important hypothesis and developments in contemporary linguistics</a:t>
            </a:r>
          </a:p>
          <a:p>
            <a:pPr lvl="1"/>
            <a:r>
              <a:rPr lang="en-US" dirty="0"/>
              <a:t>Core problems in Natural Languages</a:t>
            </a:r>
          </a:p>
          <a:p>
            <a:r>
              <a:rPr lang="en-US" dirty="0"/>
              <a:t> Applying linguistic knowledge to NLP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Evaluation</a:t>
            </a:r>
          </a:p>
          <a:p>
            <a:pPr lvl="1"/>
            <a:r>
              <a:rPr lang="en-US" dirty="0"/>
              <a:t>ML Features</a:t>
            </a:r>
          </a:p>
        </p:txBody>
      </p:sp>
    </p:spTree>
    <p:extLst>
      <p:ext uri="{BB962C8B-B14F-4D97-AF65-F5344CB8AC3E}">
        <p14:creationId xmlns:p14="http://schemas.microsoft.com/office/powerpoint/2010/main" val="218910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practical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Introduction to the Basics of NLP:</a:t>
            </a:r>
          </a:p>
          <a:p>
            <a:pPr lvl="1"/>
            <a:r>
              <a:rPr lang="en-US" dirty="0"/>
              <a:t>Linguistic “data”: format, problems, pre(processing), annotation</a:t>
            </a:r>
          </a:p>
          <a:p>
            <a:pPr lvl="1"/>
            <a:r>
              <a:rPr lang="en-US" dirty="0"/>
              <a:t>Libraries and tools for data (pre-)processing</a:t>
            </a:r>
          </a:p>
          <a:p>
            <a:r>
              <a:rPr lang="en-US" dirty="0"/>
              <a:t>End-to-end NLP tasks:</a:t>
            </a:r>
          </a:p>
          <a:p>
            <a:pPr lvl="1"/>
            <a:r>
              <a:rPr lang="en-US" dirty="0"/>
              <a:t>Defining the task. Finding and preparing data</a:t>
            </a:r>
          </a:p>
          <a:p>
            <a:pPr lvl="1"/>
            <a:r>
              <a:rPr lang="en-US" dirty="0"/>
              <a:t>Classical NLP pipeline</a:t>
            </a:r>
          </a:p>
          <a:p>
            <a:pPr lvl="1"/>
            <a:r>
              <a:rPr lang="en-US" dirty="0"/>
              <a:t>NLP and ML: Feature engineering</a:t>
            </a:r>
          </a:p>
          <a:p>
            <a:pPr lvl="1"/>
            <a:r>
              <a:rPr lang="en-US" dirty="0"/>
              <a:t>NLP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4084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1E2F-6D76-4E5B-914D-BF6D46E1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Competences and Qualifications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921E-A6C3-4298-B418-C6114A5F2E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Understanding of the workings of natural languages</a:t>
            </a:r>
          </a:p>
          <a:p>
            <a:pPr lvl="1"/>
            <a:r>
              <a:rPr lang="en-US" dirty="0"/>
              <a:t>What are the Units, levels of abstraction, and common non-trivial problems in NL</a:t>
            </a:r>
          </a:p>
          <a:p>
            <a:r>
              <a:rPr lang="en-US" dirty="0"/>
              <a:t>Understanding of the specifics of the linguistic data</a:t>
            </a:r>
          </a:p>
          <a:p>
            <a:pPr lvl="1"/>
            <a:r>
              <a:rPr lang="en-US" dirty="0"/>
              <a:t>How to obtain, (pre-)process, and annotate corpora for a specific task</a:t>
            </a:r>
          </a:p>
          <a:p>
            <a:r>
              <a:rPr lang="en-US" dirty="0"/>
              <a:t>Experience with classical NLP tools and libraries</a:t>
            </a:r>
          </a:p>
          <a:p>
            <a:r>
              <a:rPr lang="en-US" dirty="0"/>
              <a:t>Experience with a classical NLP pipeline in real-life end-to-end NLP tasks</a:t>
            </a:r>
          </a:p>
          <a:p>
            <a:r>
              <a:rPr lang="en-US" dirty="0"/>
              <a:t>Experience with NLP feature engineering and NLP-ML interaction</a:t>
            </a:r>
          </a:p>
        </p:txBody>
      </p:sp>
    </p:spTree>
    <p:extLst>
      <p:ext uri="{BB962C8B-B14F-4D97-AF65-F5344CB8AC3E}">
        <p14:creationId xmlns:p14="http://schemas.microsoft.com/office/powerpoint/2010/main" val="171448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Core python programming</a:t>
            </a:r>
          </a:p>
          <a:p>
            <a:pPr lvl="1"/>
            <a:r>
              <a:rPr lang="en-US" dirty="0"/>
              <a:t>Strings, Lists, dictionaries, classes, file and database access</a:t>
            </a:r>
          </a:p>
          <a:p>
            <a:pPr lvl="1"/>
            <a:r>
              <a:rPr lang="en-US" dirty="0"/>
              <a:t>Control structures, loops, recursion</a:t>
            </a:r>
          </a:p>
          <a:p>
            <a:pPr lvl="1"/>
            <a:r>
              <a:rPr lang="en-US" dirty="0"/>
              <a:t>Regular Expressions</a:t>
            </a:r>
          </a:p>
          <a:p>
            <a:pPr lvl="1"/>
            <a:r>
              <a:rPr lang="en-US" dirty="0"/>
              <a:t>Programming good practices</a:t>
            </a:r>
          </a:p>
          <a:p>
            <a:r>
              <a:rPr lang="en-US" dirty="0" err="1"/>
              <a:t>Jupyter</a:t>
            </a:r>
            <a:endParaRPr lang="bg-BG" dirty="0"/>
          </a:p>
          <a:p>
            <a:r>
              <a:rPr lang="en-US" dirty="0"/>
              <a:t>Basic linear algebra and statistics</a:t>
            </a:r>
          </a:p>
          <a:p>
            <a:r>
              <a:rPr lang="en-US" dirty="0"/>
              <a:t>Basic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2378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0DDB-31AC-43C8-B599-4D6301A4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6AB19-4101-40E9-8D32-868E7D8DCA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14-15 sessions</a:t>
            </a:r>
          </a:p>
          <a:p>
            <a:r>
              <a:rPr lang="en-US" dirty="0"/>
              <a:t>30% theoretical presentation</a:t>
            </a:r>
          </a:p>
          <a:p>
            <a:r>
              <a:rPr lang="en-US" dirty="0"/>
              <a:t>60% practical exercises</a:t>
            </a:r>
          </a:p>
          <a:p>
            <a:r>
              <a:rPr lang="en-US" dirty="0"/>
              <a:t>2 Invited talks</a:t>
            </a:r>
          </a:p>
          <a:p>
            <a:endParaRPr lang="en-US" dirty="0"/>
          </a:p>
          <a:p>
            <a:r>
              <a:rPr lang="en-US" dirty="0"/>
              <a:t>Course syllabus in the Campus Virtual and in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1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the practical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(pre-)Processing: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r>
              <a:rPr lang="en-US" dirty="0"/>
              <a:t>Linguistic processing</a:t>
            </a:r>
          </a:p>
          <a:p>
            <a:r>
              <a:rPr lang="en-US" dirty="0"/>
              <a:t>Mathematical Language models:</a:t>
            </a:r>
          </a:p>
          <a:p>
            <a:pPr lvl="1"/>
            <a:r>
              <a:rPr lang="en-US" dirty="0"/>
              <a:t>The role of (Co-)Occurrence</a:t>
            </a:r>
          </a:p>
          <a:p>
            <a:pPr lvl="1"/>
            <a:r>
              <a:rPr lang="en-US" dirty="0"/>
              <a:t>Markov models; Hidden Markov Models</a:t>
            </a:r>
          </a:p>
          <a:p>
            <a:pPr lvl="1"/>
            <a:r>
              <a:rPr lang="en-US" dirty="0"/>
              <a:t>Neural Language models</a:t>
            </a:r>
          </a:p>
          <a:p>
            <a:r>
              <a:rPr lang="en-US" dirty="0"/>
              <a:t>Vector representations of meaning</a:t>
            </a:r>
          </a:p>
          <a:p>
            <a:r>
              <a:rPr lang="en-US" dirty="0"/>
              <a:t>End-to-end tasks. Feature engineering.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899172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741</TotalTime>
  <Words>730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Introduction to  Natural Language Processing (practice)</vt:lpstr>
      <vt:lpstr>Outline</vt:lpstr>
      <vt:lpstr>“Rubbish in, rubbish out”</vt:lpstr>
      <vt:lpstr>Objectives of the theoretical part</vt:lpstr>
      <vt:lpstr>Objectives of the practical part</vt:lpstr>
      <vt:lpstr>Competences and Qualifications</vt:lpstr>
      <vt:lpstr>pre-requirements</vt:lpstr>
      <vt:lpstr>Contents of the course</vt:lpstr>
      <vt:lpstr>Content of the practical part</vt:lpstr>
      <vt:lpstr>Data (pre-)processing</vt:lpstr>
      <vt:lpstr>Language models</vt:lpstr>
      <vt:lpstr>Vector representations of meaning</vt:lpstr>
      <vt:lpstr>End-to-end Tasks</vt:lpstr>
      <vt:lpstr>NLP resources</vt:lpstr>
      <vt:lpstr>Practical tasks and evaluation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Natural Language Processing (practice)</dc:title>
  <dc:creator>VENELIN ORLINOV KOVATCHEV</dc:creator>
  <cp:lastModifiedBy>VENELIN ORLINOV KOVATCHEV</cp:lastModifiedBy>
  <cp:revision>43</cp:revision>
  <dcterms:created xsi:type="dcterms:W3CDTF">2016-12-26T17:11:37Z</dcterms:created>
  <dcterms:modified xsi:type="dcterms:W3CDTF">2018-02-06T13:16:00Z</dcterms:modified>
</cp:coreProperties>
</file>