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64" r:id="rId3"/>
    <p:sldId id="257" r:id="rId4"/>
    <p:sldId id="273" r:id="rId5"/>
    <p:sldId id="274" r:id="rId6"/>
    <p:sldId id="276" r:id="rId7"/>
    <p:sldId id="258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1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50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1391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67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26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89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15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0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6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7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6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34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7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3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7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9F26F05-2EEB-4884-AEB8-4399999A750D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787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Working with Raw Corpora:</a:t>
            </a:r>
            <a:br>
              <a:rPr lang="en-US" dirty="0"/>
            </a:br>
            <a:r>
              <a:rPr lang="en-US" dirty="0"/>
              <a:t>Cleaning and Tokenization</a:t>
            </a:r>
            <a:endParaRPr lang="en-US" sz="48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4581752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sz="2000" dirty="0"/>
              <a:t>M. </a:t>
            </a:r>
            <a:r>
              <a:rPr lang="en-US" sz="2000" dirty="0" err="1"/>
              <a:t>Antònia</a:t>
            </a:r>
            <a:r>
              <a:rPr lang="en-US" sz="2000" dirty="0"/>
              <a:t> </a:t>
            </a:r>
            <a:r>
              <a:rPr lang="en-US" sz="2000" dirty="0" err="1"/>
              <a:t>Martí</a:t>
            </a:r>
            <a:r>
              <a:rPr lang="en-US" sz="2000" dirty="0"/>
              <a:t> and Venelin </a:t>
            </a:r>
            <a:r>
              <a:rPr lang="en-US" sz="2000" dirty="0" err="1"/>
              <a:t>Kovatchev</a:t>
            </a:r>
            <a:endParaRPr lang="en-US" sz="2000" dirty="0"/>
          </a:p>
          <a:p>
            <a:pPr algn="r"/>
            <a:r>
              <a:rPr lang="en-US" sz="2000" u="sng" dirty="0"/>
              <a:t>Contact: vkovatchev@ub.edu</a:t>
            </a:r>
          </a:p>
        </p:txBody>
      </p:sp>
    </p:spTree>
    <p:extLst>
      <p:ext uri="{BB962C8B-B14F-4D97-AF65-F5344CB8AC3E}">
        <p14:creationId xmlns:p14="http://schemas.microsoft.com/office/powerpoint/2010/main" val="2917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Raw corpora</a:t>
            </a:r>
          </a:p>
          <a:p>
            <a:pPr lvl="1"/>
            <a:r>
              <a:rPr lang="en-US" dirty="0"/>
              <a:t>Obtaining</a:t>
            </a:r>
          </a:p>
          <a:p>
            <a:pPr lvl="1"/>
            <a:r>
              <a:rPr lang="en-US" dirty="0"/>
              <a:t>Problems</a:t>
            </a:r>
          </a:p>
          <a:p>
            <a:pPr lvl="1"/>
            <a:r>
              <a:rPr lang="en-US" dirty="0"/>
              <a:t>Cleaning and (Pre-)Processing</a:t>
            </a:r>
          </a:p>
          <a:p>
            <a:r>
              <a:rPr lang="en-US" dirty="0"/>
              <a:t>Linguistic units</a:t>
            </a:r>
          </a:p>
          <a:p>
            <a:r>
              <a:rPr lang="en-US" dirty="0"/>
              <a:t>Segmentation</a:t>
            </a:r>
          </a:p>
          <a:p>
            <a:r>
              <a:rPr lang="en-US" dirty="0"/>
              <a:t>Advanced segmentation and tokenization</a:t>
            </a:r>
          </a:p>
        </p:txBody>
      </p:sp>
    </p:spTree>
    <p:extLst>
      <p:ext uri="{BB962C8B-B14F-4D97-AF65-F5344CB8AC3E}">
        <p14:creationId xmlns:p14="http://schemas.microsoft.com/office/powerpoint/2010/main" val="35418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Raw Corpora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Raw corpora: </a:t>
            </a:r>
          </a:p>
          <a:p>
            <a:pPr lvl="1"/>
            <a:r>
              <a:rPr lang="en-US" dirty="0"/>
              <a:t>come from actual usage cases, such as books, web pages, chat logs, recorded conversations, medical records</a:t>
            </a:r>
          </a:p>
          <a:p>
            <a:pPr lvl="1"/>
            <a:r>
              <a:rPr lang="en-US" dirty="0"/>
              <a:t>can be obtained automatically (crawlers, Wikipedia dumps, search engines) or manually (digitalization of books, medical records)</a:t>
            </a:r>
          </a:p>
          <a:p>
            <a:pPr lvl="1"/>
            <a:r>
              <a:rPr lang="en-US" dirty="0"/>
              <a:t>is a collection of various documents and formats (text, xml, html files)</a:t>
            </a:r>
          </a:p>
          <a:p>
            <a:pPr lvl="1"/>
            <a:r>
              <a:rPr lang="en-US" dirty="0"/>
              <a:t>is normally read as a string (or a string for every newline)</a:t>
            </a:r>
          </a:p>
        </p:txBody>
      </p:sp>
    </p:spTree>
    <p:extLst>
      <p:ext uri="{BB962C8B-B14F-4D97-AF65-F5344CB8AC3E}">
        <p14:creationId xmlns:p14="http://schemas.microsoft.com/office/powerpoint/2010/main" val="3715988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30C8-1E12-4E39-8B98-444038A40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raw corpora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115EE-61AD-4B30-9BF8-9C5D087C3CA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It is not explicitly formatted for NLP tasks</a:t>
            </a:r>
          </a:p>
          <a:p>
            <a:r>
              <a:rPr lang="en-US" dirty="0"/>
              <a:t>It May include:</a:t>
            </a:r>
          </a:p>
          <a:p>
            <a:pPr lvl="1"/>
            <a:r>
              <a:rPr lang="en-US" dirty="0"/>
              <a:t>Multiple whitespaces, tabs, Newlines</a:t>
            </a:r>
          </a:p>
          <a:p>
            <a:pPr lvl="1"/>
            <a:r>
              <a:rPr lang="en-US" dirty="0"/>
              <a:t>Punctuation</a:t>
            </a:r>
          </a:p>
          <a:p>
            <a:pPr lvl="1"/>
            <a:r>
              <a:rPr lang="en-US" dirty="0"/>
              <a:t>special and/or unreadable symbols</a:t>
            </a:r>
          </a:p>
          <a:p>
            <a:pPr lvl="1"/>
            <a:r>
              <a:rPr lang="en-US" dirty="0"/>
              <a:t>META information (XML tags, twitter hashtags, pictures, links, etc.)</a:t>
            </a:r>
          </a:p>
          <a:p>
            <a:r>
              <a:rPr lang="en-US" dirty="0"/>
              <a:t>It may not have proper encoding (utf8)</a:t>
            </a:r>
          </a:p>
          <a:p>
            <a:r>
              <a:rPr lang="en-US" dirty="0"/>
              <a:t>The formatting, encoding, and segmentation could differ from one file to another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2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769FA-87ED-462D-8F63-E46CA862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(pre-)Processing raw corpora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70B99-15C7-40FF-B5D3-08E97DE48B1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goal: Standardize the raw corpora</a:t>
            </a:r>
          </a:p>
          <a:p>
            <a:pPr lvl="1"/>
            <a:r>
              <a:rPr lang="en-US" dirty="0"/>
              <a:t>Compatibility, replicability, modularity</a:t>
            </a:r>
          </a:p>
          <a:p>
            <a:r>
              <a:rPr lang="en-US" dirty="0"/>
              <a:t>Cleaning (see chapter 2 and 3 of NLTK book)</a:t>
            </a:r>
          </a:p>
          <a:p>
            <a:pPr lvl="1"/>
            <a:r>
              <a:rPr lang="en-US" dirty="0"/>
              <a:t>Convert all source files to the same file format and encoding</a:t>
            </a:r>
          </a:p>
          <a:p>
            <a:pPr lvl="1"/>
            <a:r>
              <a:rPr lang="en-US" dirty="0"/>
              <a:t>Remove unreadable characters and non-linguistic data</a:t>
            </a:r>
          </a:p>
          <a:p>
            <a:pPr lvl="1"/>
            <a:r>
              <a:rPr lang="en-US" dirty="0"/>
              <a:t>Enforce standard punctuation, whitespaces, tabs, newlines</a:t>
            </a:r>
          </a:p>
          <a:p>
            <a:pPr lvl="1"/>
            <a:r>
              <a:rPr lang="en-US" dirty="0"/>
              <a:t>Introduce task specific separators, file and source identifiers</a:t>
            </a:r>
          </a:p>
          <a:p>
            <a:r>
              <a:rPr lang="en-US" dirty="0"/>
              <a:t>Segmentation</a:t>
            </a:r>
          </a:p>
        </p:txBody>
      </p:sp>
    </p:spTree>
    <p:extLst>
      <p:ext uri="{BB962C8B-B14F-4D97-AF65-F5344CB8AC3E}">
        <p14:creationId xmlns:p14="http://schemas.microsoft.com/office/powerpoint/2010/main" val="360873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A3CF9-8119-48B7-8B3A-B91A080B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Linguistic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36E81-6439-4EF1-958A-19FADF89498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Raw corpora is a sequence of characters. The only “native unit” is a character.</a:t>
            </a:r>
          </a:p>
          <a:p>
            <a:r>
              <a:rPr lang="en-US" dirty="0"/>
              <a:t>Segmentation identifies new objects of study in the text: linguistic units</a:t>
            </a:r>
          </a:p>
          <a:p>
            <a:r>
              <a:rPr lang="en-US" dirty="0"/>
              <a:t>Working on character level is possible for some tasks</a:t>
            </a:r>
          </a:p>
          <a:p>
            <a:pPr lvl="1"/>
            <a:r>
              <a:rPr lang="en-US" dirty="0"/>
              <a:t>It is truly end-to-end data driven approach</a:t>
            </a:r>
          </a:p>
          <a:p>
            <a:pPr lvl="1"/>
            <a:r>
              <a:rPr lang="en-US" dirty="0"/>
              <a:t>Computationally heavy</a:t>
            </a:r>
          </a:p>
          <a:p>
            <a:pPr lvl="1"/>
            <a:r>
              <a:rPr lang="en-US" dirty="0"/>
              <a:t>Mixed results</a:t>
            </a:r>
          </a:p>
          <a:p>
            <a:r>
              <a:rPr lang="en-US" dirty="0"/>
              <a:t>Working with segmented corpora and linguistic units is standard</a:t>
            </a:r>
          </a:p>
          <a:p>
            <a:pPr lvl="1"/>
            <a:r>
              <a:rPr lang="en-US" dirty="0"/>
              <a:t>Incorporates extra-corpus data (linguistic knowledge, world knowledge)</a:t>
            </a:r>
          </a:p>
          <a:p>
            <a:pPr lvl="1"/>
            <a:r>
              <a:rPr lang="en-US" dirty="0"/>
              <a:t>Much more optimized computationally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58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of Raw corpora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 Convert a sequence of characters into a linguistic data</a:t>
            </a:r>
          </a:p>
          <a:p>
            <a:r>
              <a:rPr lang="en-US" dirty="0"/>
              <a:t>Identify and separate the relevant linguistic units in a raw corpus</a:t>
            </a:r>
          </a:p>
          <a:p>
            <a:r>
              <a:rPr lang="en-US" dirty="0"/>
              <a:t>Formal definition: Convert a string (raw corpus) into a list of strings, so that each of the elements of the list is a linguistic unit</a:t>
            </a:r>
          </a:p>
          <a:p>
            <a:r>
              <a:rPr lang="en-US" dirty="0"/>
              <a:t>Linguistic units of interest:</a:t>
            </a:r>
          </a:p>
          <a:p>
            <a:pPr lvl="1"/>
            <a:r>
              <a:rPr lang="en-US" dirty="0"/>
              <a:t>Sentences</a:t>
            </a:r>
          </a:p>
          <a:p>
            <a:pPr lvl="1"/>
            <a:r>
              <a:rPr lang="en-US" dirty="0"/>
              <a:t>Tokens (words and multi-word expressions)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81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2F37-82EE-4D99-A277-8B7F912A8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AD845-53DC-49F5-B117-F4D362F6B23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Tokenization In non-analytic languages </a:t>
            </a:r>
          </a:p>
          <a:p>
            <a:pPr lvl="1"/>
            <a:r>
              <a:rPr lang="en-US" dirty="0"/>
              <a:t>Isolating languages – which morphemes should be combined together in tokens</a:t>
            </a:r>
          </a:p>
          <a:p>
            <a:pPr lvl="1"/>
            <a:r>
              <a:rPr lang="en-US" dirty="0"/>
              <a:t>Polysynthetic languages – where is the border between the different tokens</a:t>
            </a:r>
          </a:p>
          <a:p>
            <a:r>
              <a:rPr lang="en-US" dirty="0"/>
              <a:t>Tokenization and segmentation in complex specialized corpora</a:t>
            </a:r>
          </a:p>
          <a:p>
            <a:r>
              <a:rPr lang="en-US" dirty="0"/>
              <a:t>Dictionary based approaches and hand crafted rule-based approaches</a:t>
            </a:r>
          </a:p>
          <a:p>
            <a:r>
              <a:rPr lang="en-US" dirty="0"/>
              <a:t>Supervised approaches</a:t>
            </a:r>
          </a:p>
          <a:p>
            <a:pPr lvl="1"/>
            <a:r>
              <a:rPr lang="en-US" dirty="0"/>
              <a:t>Statistical (HMM)</a:t>
            </a:r>
          </a:p>
          <a:p>
            <a:pPr lvl="1"/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24507071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3095</TotalTime>
  <Words>443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Droplet</vt:lpstr>
      <vt:lpstr>Working with Raw Corpora: Cleaning and Tokenization</vt:lpstr>
      <vt:lpstr>Outline</vt:lpstr>
      <vt:lpstr>Obtaining Raw Corpora</vt:lpstr>
      <vt:lpstr>Problems with raw corpora</vt:lpstr>
      <vt:lpstr>(pre-)Processing raw corpora</vt:lpstr>
      <vt:lpstr>Linguistic units</vt:lpstr>
      <vt:lpstr>Segmentation of Raw corpora</vt:lpstr>
      <vt:lpstr>Advanced tokenization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with Python:  The natural language toolkit (NLTK)</dc:title>
  <dc:creator>VENELIN ORLINOV KOVATCHEV</dc:creator>
  <cp:lastModifiedBy>VENELIN ORLINOV KOVATCHEV</cp:lastModifiedBy>
  <cp:revision>52</cp:revision>
  <dcterms:created xsi:type="dcterms:W3CDTF">2016-12-26T17:53:58Z</dcterms:created>
  <dcterms:modified xsi:type="dcterms:W3CDTF">2018-02-27T14:34:55Z</dcterms:modified>
</cp:coreProperties>
</file>