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62" r:id="rId5"/>
    <p:sldId id="293" r:id="rId6"/>
    <p:sldId id="263" r:id="rId7"/>
    <p:sldId id="26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N-Grams, Co-occurrence,</a:t>
            </a:r>
            <a:br>
              <a:rPr lang="en-US" sz="4800" dirty="0"/>
            </a:br>
            <a:r>
              <a:rPr lang="en-US" dirty="0"/>
              <a:t>and statistical association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Surface analysis. Tokens and types</a:t>
            </a:r>
          </a:p>
          <a:p>
            <a:r>
              <a:rPr lang="en-US" dirty="0"/>
              <a:t>Basic statistics</a:t>
            </a:r>
          </a:p>
          <a:p>
            <a:r>
              <a:rPr lang="en-US" dirty="0"/>
              <a:t>Raw frequencies</a:t>
            </a:r>
          </a:p>
          <a:p>
            <a:r>
              <a:rPr lang="en-US" dirty="0"/>
              <a:t>N-Grams</a:t>
            </a:r>
          </a:p>
          <a:p>
            <a:r>
              <a:rPr lang="en-US" dirty="0"/>
              <a:t>Co-occurrence</a:t>
            </a:r>
          </a:p>
          <a:p>
            <a:r>
              <a:rPr lang="en-US" dirty="0"/>
              <a:t>Statistical association</a:t>
            </a:r>
          </a:p>
        </p:txBody>
      </p:sp>
    </p:spTree>
    <p:extLst>
      <p:ext uri="{BB962C8B-B14F-4D97-AF65-F5344CB8AC3E}">
        <p14:creationId xmlns:p14="http://schemas.microsoft.com/office/powerpoint/2010/main" val="37159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6260-750D-4379-96F2-646322D3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analysis. Tokens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A867-36C0-48A0-9FAB-33F9EC6BC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Surface analysis of the corpus</a:t>
            </a:r>
          </a:p>
          <a:p>
            <a:pPr lvl="1"/>
            <a:r>
              <a:rPr lang="en-US" dirty="0"/>
              <a:t>How large is the corpus (how many tokens does it contain)</a:t>
            </a:r>
          </a:p>
          <a:p>
            <a:pPr lvl="1"/>
            <a:r>
              <a:rPr lang="en-US" dirty="0"/>
              <a:t>How diverse is the corpus (how many types does it contain)</a:t>
            </a:r>
          </a:p>
          <a:p>
            <a:pPr lvl="1"/>
            <a:r>
              <a:rPr lang="en-US" dirty="0"/>
              <a:t>What is the average length of tokens and types</a:t>
            </a:r>
          </a:p>
          <a:p>
            <a:r>
              <a:rPr lang="en-US" dirty="0"/>
              <a:t>Token: every element that appears in a (tokenized) corpus</a:t>
            </a:r>
          </a:p>
          <a:p>
            <a:r>
              <a:rPr lang="en-US" dirty="0"/>
              <a:t>Type: every </a:t>
            </a:r>
            <a:r>
              <a:rPr lang="en-US" u="sng" dirty="0"/>
              <a:t>unique</a:t>
            </a:r>
            <a:r>
              <a:rPr lang="en-US" dirty="0"/>
              <a:t> element that appears in a (tokenized) corpus</a:t>
            </a:r>
          </a:p>
          <a:p>
            <a:pPr lvl="1"/>
            <a:r>
              <a:rPr lang="en-US" dirty="0"/>
              <a:t>Multiple tokens correspond to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6548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Occurrence (“Which elements (tokens) appear in the corpus and with what frequency?”)</a:t>
            </a:r>
          </a:p>
          <a:p>
            <a:pPr lvl="1"/>
            <a:r>
              <a:rPr lang="en-US" dirty="0"/>
              <a:t>For example: “Am”: 5,000’; “are”: 25,000; “was”: 3,000; “were”: 11,000</a:t>
            </a:r>
          </a:p>
          <a:p>
            <a:r>
              <a:rPr lang="en-US" dirty="0"/>
              <a:t>Sequences (“Which sequences (</a:t>
            </a:r>
            <a:r>
              <a:rPr lang="en-US" dirty="0" err="1"/>
              <a:t>ngrams</a:t>
            </a:r>
            <a:r>
              <a:rPr lang="en-US" dirty="0"/>
              <a:t>) appear in the corpus?”)</a:t>
            </a:r>
          </a:p>
          <a:p>
            <a:pPr lvl="1"/>
            <a:r>
              <a:rPr lang="en-US" dirty="0"/>
              <a:t>For example: “Am a”: 2,000; “am a man”: 300; “am a woman”: 300</a:t>
            </a:r>
          </a:p>
          <a:p>
            <a:r>
              <a:rPr lang="en-US" dirty="0"/>
              <a:t>Co-occurrence (“Which elements appear </a:t>
            </a:r>
            <a:r>
              <a:rPr lang="en-US" u="sng" dirty="0"/>
              <a:t>together</a:t>
            </a:r>
            <a:r>
              <a:rPr lang="en-US" dirty="0"/>
              <a:t> in the corpus?”)</a:t>
            </a:r>
          </a:p>
          <a:p>
            <a:pPr lvl="1"/>
            <a:r>
              <a:rPr lang="en-US" dirty="0"/>
              <a:t>Co-occurrence window</a:t>
            </a:r>
          </a:p>
          <a:p>
            <a:pPr lvl="1"/>
            <a:r>
              <a:rPr lang="en-US" dirty="0"/>
              <a:t>“The </a:t>
            </a:r>
            <a:r>
              <a:rPr lang="en-US" u="sng" dirty="0"/>
              <a:t>student</a:t>
            </a:r>
            <a:r>
              <a:rPr lang="en-US" dirty="0"/>
              <a:t> who is </a:t>
            </a:r>
            <a:r>
              <a:rPr lang="en-US" u="sng" dirty="0"/>
              <a:t>carrying</a:t>
            </a:r>
            <a:r>
              <a:rPr lang="en-US" dirty="0"/>
              <a:t> a </a:t>
            </a:r>
            <a:r>
              <a:rPr lang="en-US" u="sng" dirty="0"/>
              <a:t>laptop</a:t>
            </a:r>
            <a:r>
              <a:rPr lang="en-US" dirty="0"/>
              <a:t> is </a:t>
            </a:r>
            <a:r>
              <a:rPr lang="en-US" u="sng" dirty="0"/>
              <a:t>going</a:t>
            </a:r>
            <a:r>
              <a:rPr lang="en-US" dirty="0"/>
              <a:t> to the </a:t>
            </a:r>
            <a:r>
              <a:rPr lang="en-US" u="sng" dirty="0"/>
              <a:t>university.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4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frequencies: Obtaining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– counting. NLTK </a:t>
            </a:r>
            <a:r>
              <a:rPr lang="en-US" dirty="0" err="1"/>
              <a:t>FreqDist</a:t>
            </a:r>
            <a:r>
              <a:rPr lang="en-US" dirty="0"/>
              <a:t> module.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Document profile</a:t>
            </a:r>
          </a:p>
          <a:p>
            <a:pPr lvl="2"/>
            <a:r>
              <a:rPr lang="en-US" dirty="0"/>
              <a:t>Comparing documents based on their dictionary and frequency distribution</a:t>
            </a:r>
          </a:p>
          <a:p>
            <a:pPr lvl="3"/>
            <a:r>
              <a:rPr lang="en-US" dirty="0"/>
              <a:t>Classification</a:t>
            </a:r>
          </a:p>
          <a:p>
            <a:pPr lvl="3"/>
            <a:r>
              <a:rPr lang="en-US" dirty="0"/>
              <a:t>clustering</a:t>
            </a:r>
          </a:p>
          <a:p>
            <a:pPr lvl="1"/>
            <a:r>
              <a:rPr lang="en-US" dirty="0"/>
              <a:t>Identifying biases in the data</a:t>
            </a:r>
          </a:p>
          <a:p>
            <a:pPr lvl="1"/>
            <a:r>
              <a:rPr lang="en-US" dirty="0"/>
              <a:t>Base for statistical association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sequences of elements (Tokens, but can also be more complex objects)</a:t>
            </a:r>
          </a:p>
          <a:p>
            <a:pPr lvl="1"/>
            <a:r>
              <a:rPr lang="en-US" dirty="0"/>
              <a:t>“The quick brown fox jumped over the lazy dog.”</a:t>
            </a:r>
          </a:p>
          <a:p>
            <a:pPr lvl="1"/>
            <a:r>
              <a:rPr lang="en-US" dirty="0"/>
              <a:t>(“the”, “quick”), (“quick”, “brown”), (“brown”, “fox”), (“fox”, “jumped”)…</a:t>
            </a:r>
          </a:p>
          <a:p>
            <a:pPr lvl="1"/>
            <a:r>
              <a:rPr lang="en-US" dirty="0"/>
              <a:t>N-grams are not linguistic units per-se</a:t>
            </a:r>
          </a:p>
          <a:p>
            <a:r>
              <a:rPr lang="en-US" dirty="0"/>
              <a:t>Bi-grams, Tri-grams, Four-grams, etc.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Document profiling</a:t>
            </a:r>
          </a:p>
          <a:p>
            <a:pPr lvl="1"/>
            <a:r>
              <a:rPr lang="en-US" dirty="0"/>
              <a:t>basic linear dependencies and Linear Predictions (MM and HMM)</a:t>
            </a:r>
          </a:p>
          <a:p>
            <a:pPr lvl="1"/>
            <a:r>
              <a:rPr lang="en-US" dirty="0"/>
              <a:t>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327757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Definition: “Two elements, which occur together within a specified natural language context, with a certain frequency.”</a:t>
            </a:r>
          </a:p>
          <a:p>
            <a:r>
              <a:rPr lang="en-US" dirty="0"/>
              <a:t>Types of co-occurrence based on the specified context:</a:t>
            </a:r>
          </a:p>
          <a:p>
            <a:pPr lvl="1"/>
            <a:r>
              <a:rPr lang="en-US" dirty="0"/>
              <a:t>Surface co-occurrence: the context is </a:t>
            </a:r>
            <a:r>
              <a:rPr lang="en-US" dirty="0" err="1"/>
              <a:t>uni</a:t>
            </a:r>
            <a:r>
              <a:rPr lang="en-US" dirty="0"/>
              <a:t>- or bi-directional linear distance</a:t>
            </a:r>
          </a:p>
          <a:p>
            <a:pPr lvl="2"/>
            <a:r>
              <a:rPr lang="en-US" dirty="0"/>
              <a:t>“The student</a:t>
            </a:r>
            <a:r>
              <a:rPr lang="en-US" b="1" baseline="-25000" dirty="0"/>
              <a:t>5</a:t>
            </a:r>
            <a:r>
              <a:rPr lang="en-US" dirty="0"/>
              <a:t> who</a:t>
            </a:r>
            <a:r>
              <a:rPr lang="en-US" b="1" baseline="-25000" dirty="0"/>
              <a:t>4</a:t>
            </a:r>
            <a:r>
              <a:rPr lang="en-US" dirty="0"/>
              <a:t> is</a:t>
            </a:r>
            <a:r>
              <a:rPr lang="en-US" b="1" baseline="-25000" dirty="0"/>
              <a:t>3</a:t>
            </a:r>
            <a:r>
              <a:rPr lang="en-US" dirty="0"/>
              <a:t> carrying</a:t>
            </a:r>
            <a:r>
              <a:rPr lang="en-US" b="1" baseline="-25000" dirty="0"/>
              <a:t>2</a:t>
            </a:r>
            <a:r>
              <a:rPr lang="en-US" dirty="0"/>
              <a:t> a</a:t>
            </a:r>
            <a:r>
              <a:rPr lang="en-US" b="1" baseline="-25000" dirty="0"/>
              <a:t>1</a:t>
            </a:r>
            <a:r>
              <a:rPr lang="en-US" dirty="0"/>
              <a:t> </a:t>
            </a:r>
            <a:r>
              <a:rPr lang="en-US" b="1" dirty="0"/>
              <a:t>laptop</a:t>
            </a:r>
            <a:r>
              <a:rPr lang="en-US" dirty="0"/>
              <a:t> </a:t>
            </a:r>
            <a:r>
              <a:rPr lang="en-US" b="1" baseline="-25000" dirty="0"/>
              <a:t>1</a:t>
            </a:r>
            <a:r>
              <a:rPr lang="en-US" dirty="0"/>
              <a:t>is </a:t>
            </a:r>
            <a:r>
              <a:rPr lang="en-US" b="1" baseline="-25000" dirty="0"/>
              <a:t>2</a:t>
            </a:r>
            <a:r>
              <a:rPr lang="en-US" dirty="0"/>
              <a:t>going </a:t>
            </a:r>
            <a:r>
              <a:rPr lang="en-US" b="1" baseline="-25000" dirty="0"/>
              <a:t>3</a:t>
            </a:r>
            <a:r>
              <a:rPr lang="en-US" dirty="0"/>
              <a:t>to </a:t>
            </a:r>
            <a:r>
              <a:rPr lang="en-US" b="1" baseline="-25000" dirty="0"/>
              <a:t>4</a:t>
            </a:r>
            <a:r>
              <a:rPr lang="en-US" dirty="0"/>
              <a:t>the </a:t>
            </a:r>
            <a:r>
              <a:rPr lang="en-US" b="1" baseline="-25000" dirty="0"/>
              <a:t>5</a:t>
            </a:r>
            <a:r>
              <a:rPr lang="en-US" dirty="0"/>
              <a:t>university”</a:t>
            </a:r>
          </a:p>
          <a:p>
            <a:pPr lvl="1"/>
            <a:r>
              <a:rPr lang="en-US" dirty="0"/>
              <a:t>Textual co-occurrence: The context is a whole text (sentence, paragraph, document). Every two elements that appear in the text are considered co-occurring.</a:t>
            </a:r>
          </a:p>
          <a:p>
            <a:pPr lvl="1"/>
            <a:r>
              <a:rPr lang="en-US" dirty="0"/>
              <a:t>Syntactic co-occurrence: The two elements are in a syntactic relation of a kind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3910" y="4040155"/>
            <a:ext cx="6615404" cy="42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0155" y="4105469"/>
            <a:ext cx="3694923" cy="28924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“When a co-occurrence is statistically significant?”</a:t>
            </a:r>
          </a:p>
          <a:p>
            <a:r>
              <a:rPr lang="en-US" dirty="0"/>
              <a:t>Expected Frequency (</a:t>
            </a:r>
            <a:r>
              <a:rPr lang="en-US" b="1" dirty="0"/>
              <a:t>E</a:t>
            </a:r>
            <a:r>
              <a:rPr lang="en-US" dirty="0"/>
              <a:t>): the number of times two elements are expected to co-occur by statistical chance (</a:t>
            </a: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dirty="0"/>
              <a:t> * </a:t>
            </a:r>
            <a:r>
              <a:rPr lang="en-US" b="1" dirty="0"/>
              <a:t>F</a:t>
            </a:r>
            <a:r>
              <a:rPr lang="en-US" b="1" baseline="-25000" dirty="0"/>
              <a:t>2</a:t>
            </a:r>
            <a:r>
              <a:rPr lang="en-US" dirty="0"/>
              <a:t> / </a:t>
            </a:r>
            <a:r>
              <a:rPr lang="en-US" b="1" dirty="0"/>
              <a:t>N</a:t>
            </a:r>
            <a:r>
              <a:rPr lang="en-US" dirty="0"/>
              <a:t>).</a:t>
            </a:r>
          </a:p>
          <a:p>
            <a:r>
              <a:rPr lang="en-US" dirty="0"/>
              <a:t>Statistical association Measures: calculate the relation between the observed frequency (</a:t>
            </a:r>
            <a:r>
              <a:rPr lang="en-US" b="1" dirty="0"/>
              <a:t>O</a:t>
            </a:r>
            <a:r>
              <a:rPr lang="en-US" dirty="0"/>
              <a:t>) and the Expected frequency (</a:t>
            </a:r>
            <a:r>
              <a:rPr lang="en-US" b="1" dirty="0"/>
              <a:t>E</a:t>
            </a:r>
            <a:r>
              <a:rPr lang="en-US" dirty="0"/>
              <a:t>)</a:t>
            </a:r>
          </a:p>
          <a:p>
            <a:r>
              <a:rPr lang="en-US" dirty="0"/>
              <a:t>Mutual Information (</a:t>
            </a:r>
            <a:r>
              <a:rPr lang="en-US" dirty="0" err="1"/>
              <a:t>mI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 =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b="1" dirty="0"/>
              <a:t>O</a:t>
            </a:r>
            <a:r>
              <a:rPr lang="en-US" dirty="0"/>
              <a:t>/</a:t>
            </a:r>
            <a:r>
              <a:rPr lang="en-US" b="1" dirty="0"/>
              <a:t>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22906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1040</TotalTime>
  <Words>498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N-Grams, Co-occurrence, and statistical association</vt:lpstr>
      <vt:lpstr>Outline</vt:lpstr>
      <vt:lpstr>Surface analysis. Tokens and Types</vt:lpstr>
      <vt:lpstr>Basic statistics</vt:lpstr>
      <vt:lpstr>Raw frequencies: Obtaining and Applications</vt:lpstr>
      <vt:lpstr>N-Grams</vt:lpstr>
      <vt:lpstr>Co-occurrence</vt:lpstr>
      <vt:lpstr>Statistical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61</cp:revision>
  <dcterms:created xsi:type="dcterms:W3CDTF">2016-12-26T17:53:58Z</dcterms:created>
  <dcterms:modified xsi:type="dcterms:W3CDTF">2018-02-27T14:55:57Z</dcterms:modified>
</cp:coreProperties>
</file>