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60" r:id="rId7"/>
    <p:sldId id="261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9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26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26F05-2EEB-4884-AEB8-4399999A750D}" type="datetimeFigureOut">
              <a:rPr lang="en-US" smtClean="0"/>
              <a:t>13-Feb-18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08AD7A-A710-42DE-AA23-18955D70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7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NLP with Python: </a:t>
            </a:r>
            <a:br>
              <a:rPr lang="en-US" sz="4800" dirty="0"/>
            </a:br>
            <a:r>
              <a:rPr lang="en-US" sz="4800" dirty="0"/>
              <a:t>The natural language toolkit (NLTK)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458175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M. </a:t>
            </a:r>
            <a:r>
              <a:rPr lang="en-US" sz="2000" dirty="0" err="1"/>
              <a:t>Antònia</a:t>
            </a:r>
            <a:r>
              <a:rPr lang="en-US" sz="2000" dirty="0"/>
              <a:t> </a:t>
            </a:r>
            <a:r>
              <a:rPr lang="en-US" sz="2000" dirty="0" err="1"/>
              <a:t>Martí</a:t>
            </a:r>
            <a:r>
              <a:rPr lang="en-US" sz="2000" dirty="0"/>
              <a:t> and Venelin </a:t>
            </a:r>
            <a:r>
              <a:rPr lang="en-US" sz="2000" dirty="0" err="1"/>
              <a:t>Kovatchev</a:t>
            </a:r>
            <a:endParaRPr lang="en-US" sz="2000" dirty="0"/>
          </a:p>
          <a:p>
            <a:pPr algn="r"/>
            <a:r>
              <a:rPr lang="en-US" sz="2000" u="sng" dirty="0"/>
              <a:t>Contact: vkovatchev@ub.edu</a:t>
            </a:r>
          </a:p>
        </p:txBody>
      </p:sp>
    </p:spTree>
    <p:extLst>
      <p:ext uri="{BB962C8B-B14F-4D97-AF65-F5344CB8AC3E}">
        <p14:creationId xmlns:p14="http://schemas.microsoft.com/office/powerpoint/2010/main" val="2917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  <a:p>
            <a:r>
              <a:rPr lang="en-US" dirty="0"/>
              <a:t>NLTK: What and Why</a:t>
            </a:r>
          </a:p>
          <a:p>
            <a:r>
              <a:rPr lang="en-US" dirty="0"/>
              <a:t>Loading and Comparing corpora in NLTK</a:t>
            </a:r>
          </a:p>
          <a:p>
            <a:r>
              <a:rPr lang="en-US" dirty="0"/>
              <a:t>Corpus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48875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focuses on Written text (in English)</a:t>
            </a:r>
          </a:p>
          <a:p>
            <a:r>
              <a:rPr lang="en-US" dirty="0"/>
              <a:t>Corpora: A collection of texts from various sources and domains</a:t>
            </a:r>
          </a:p>
          <a:p>
            <a:pPr lvl="1"/>
            <a:r>
              <a:rPr lang="en-US" dirty="0"/>
              <a:t>Raw corpora vs Processed corpora vs task-specific (annotated) corpora</a:t>
            </a:r>
          </a:p>
          <a:p>
            <a:r>
              <a:rPr lang="en-US" dirty="0"/>
              <a:t>Units of language and linguistic levels</a:t>
            </a:r>
          </a:p>
          <a:p>
            <a:pPr lvl="1"/>
            <a:r>
              <a:rPr lang="en-US" dirty="0"/>
              <a:t>Words (lemmas)</a:t>
            </a:r>
          </a:p>
          <a:p>
            <a:pPr lvl="1"/>
            <a:r>
              <a:rPr lang="en-US" dirty="0"/>
              <a:t>Phrases</a:t>
            </a:r>
          </a:p>
          <a:p>
            <a:pPr lvl="1"/>
            <a:r>
              <a:rPr lang="en-US" dirty="0"/>
              <a:t>Sentences</a:t>
            </a:r>
          </a:p>
          <a:p>
            <a:pPr lvl="1"/>
            <a:r>
              <a:rPr lang="en-US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78444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One of the most popular python libraries for NLP</a:t>
            </a:r>
          </a:p>
          <a:p>
            <a:r>
              <a:rPr lang="en-US" dirty="0"/>
              <a:t>All-In-One Library</a:t>
            </a:r>
          </a:p>
          <a:p>
            <a:r>
              <a:rPr lang="en-US" dirty="0"/>
              <a:t>Good for learning</a:t>
            </a:r>
          </a:p>
          <a:p>
            <a:r>
              <a:rPr lang="en-US" dirty="0"/>
              <a:t>Scales to real-world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1598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is not built for carrying out one specific task.</a:t>
            </a:r>
          </a:p>
          <a:p>
            <a:r>
              <a:rPr lang="en-US" dirty="0"/>
              <a:t>IT includes both tools and corpora:</a:t>
            </a:r>
          </a:p>
          <a:p>
            <a:pPr lvl="1"/>
            <a:r>
              <a:rPr lang="en-US" dirty="0"/>
              <a:t>tools for handling several Core NLP tasks (Tokenization, POS tagging, Chunking, Syntactic parsing).</a:t>
            </a:r>
          </a:p>
          <a:p>
            <a:pPr lvl="1"/>
            <a:r>
              <a:rPr lang="en-US" dirty="0"/>
              <a:t>Over 50 commonly used corpora and lexical resources (such as WordNet, Penn treebank, Brown corpus, Gutenberg Corpus)</a:t>
            </a:r>
          </a:p>
          <a:p>
            <a:r>
              <a:rPr lang="en-US" dirty="0"/>
              <a:t>Multiple tools for the same task</a:t>
            </a:r>
          </a:p>
          <a:p>
            <a:r>
              <a:rPr lang="en-US" dirty="0"/>
              <a:t>Multiple versions of the same corpora (with different formatting and 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“NLTK book”: Available free at </a:t>
            </a:r>
            <a:r>
              <a:rPr lang="en-US" dirty="0">
                <a:hlinkClick r:id="rId2"/>
              </a:rPr>
              <a:t>www.nltk.org</a:t>
            </a:r>
            <a:endParaRPr lang="en-US" dirty="0"/>
          </a:p>
          <a:p>
            <a:pPr lvl="1"/>
            <a:r>
              <a:rPr lang="en-US" dirty="0"/>
              <a:t>detailed documentation, with multiple examples and practical tasks.</a:t>
            </a:r>
          </a:p>
          <a:p>
            <a:pPr lvl="1"/>
            <a:r>
              <a:rPr lang="en-US" dirty="0"/>
              <a:t>Provides explanation for both the linguistic and the CS aspects</a:t>
            </a:r>
            <a:r>
              <a:rPr lang="bg-BG" dirty="0"/>
              <a:t>.</a:t>
            </a:r>
            <a:endParaRPr lang="en-US" dirty="0"/>
          </a:p>
          <a:p>
            <a:pPr lvl="1"/>
            <a:r>
              <a:rPr lang="en-US" dirty="0"/>
              <a:t>Not too complex on the linguistic or the programming side</a:t>
            </a:r>
            <a:r>
              <a:rPr lang="bg-BG" dirty="0"/>
              <a:t>.</a:t>
            </a:r>
            <a:endParaRPr lang="en-US" dirty="0"/>
          </a:p>
          <a:p>
            <a:r>
              <a:rPr lang="en-US" dirty="0"/>
              <a:t>Wide range of tools and textual resources provide a good overview of the NLP field as a whole</a:t>
            </a:r>
            <a:r>
              <a:rPr lang="bg-BG" dirty="0"/>
              <a:t>.</a:t>
            </a:r>
            <a:endParaRPr lang="en-US" dirty="0"/>
          </a:p>
          <a:p>
            <a:r>
              <a:rPr lang="en-US" dirty="0"/>
              <a:t>Implements the basic NLP pipeline</a:t>
            </a:r>
            <a:r>
              <a:rPr lang="bg-BG" dirty="0"/>
              <a:t>.</a:t>
            </a:r>
            <a:endParaRPr lang="en-US" dirty="0"/>
          </a:p>
          <a:p>
            <a:r>
              <a:rPr lang="en-US" dirty="0"/>
              <a:t>Highly configurable, with transparent results on every step of the process</a:t>
            </a:r>
            <a:r>
              <a:rPr lang="bg-BG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to Real 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available tools in NLTK follow the classical conventions in NLP:</a:t>
            </a:r>
          </a:p>
          <a:p>
            <a:pPr lvl="1"/>
            <a:r>
              <a:rPr lang="en-US" dirty="0"/>
              <a:t>Universal POS </a:t>
            </a:r>
            <a:r>
              <a:rPr lang="en-US" dirty="0" err="1"/>
              <a:t>tagset</a:t>
            </a:r>
            <a:r>
              <a:rPr lang="en-US" dirty="0"/>
              <a:t>, Penn </a:t>
            </a:r>
            <a:r>
              <a:rPr lang="en-US" dirty="0" err="1"/>
              <a:t>Tagset</a:t>
            </a:r>
            <a:endParaRPr lang="en-US" dirty="0"/>
          </a:p>
          <a:p>
            <a:pPr lvl="1"/>
            <a:r>
              <a:rPr lang="en-US" dirty="0"/>
              <a:t>IOB chunk format</a:t>
            </a:r>
          </a:p>
          <a:p>
            <a:pPr lvl="1"/>
            <a:r>
              <a:rPr lang="en-US" dirty="0"/>
              <a:t>CONLL Dependency format</a:t>
            </a:r>
          </a:p>
          <a:p>
            <a:r>
              <a:rPr lang="en-US" dirty="0"/>
              <a:t>The available data is classical and commonly used.</a:t>
            </a:r>
          </a:p>
          <a:p>
            <a:r>
              <a:rPr lang="en-US" dirty="0"/>
              <a:t>The programs written using NLTK are compatible with other NLP tools:</a:t>
            </a:r>
          </a:p>
          <a:p>
            <a:pPr lvl="1"/>
            <a:r>
              <a:rPr lang="en-US" dirty="0"/>
              <a:t>NLTK programs can be used as modules in complex NLP pipelines.</a:t>
            </a:r>
          </a:p>
          <a:p>
            <a:pPr lvl="1"/>
            <a:r>
              <a:rPr lang="en-US" dirty="0"/>
              <a:t>the obtained results can be compared directly with other approaches</a:t>
            </a:r>
          </a:p>
          <a:p>
            <a:r>
              <a:rPr lang="en-US" dirty="0"/>
              <a:t>Task specific resources generally outperform multi-purpose libraries.</a:t>
            </a:r>
          </a:p>
        </p:txBody>
      </p:sp>
    </p:spTree>
    <p:extLst>
      <p:ext uri="{BB962C8B-B14F-4D97-AF65-F5344CB8AC3E}">
        <p14:creationId xmlns:p14="http://schemas.microsoft.com/office/powerpoint/2010/main" val="209467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Tasks: </a:t>
            </a:r>
          </a:p>
          <a:p>
            <a:pPr lvl="1"/>
            <a:r>
              <a:rPr lang="en-US" dirty="0"/>
              <a:t>Install NLTK and download corpora</a:t>
            </a:r>
          </a:p>
          <a:p>
            <a:pPr lvl="1"/>
            <a:r>
              <a:rPr lang="en-US" dirty="0"/>
              <a:t>Start NLTK</a:t>
            </a:r>
          </a:p>
          <a:p>
            <a:pPr lvl="1"/>
            <a:r>
              <a:rPr lang="en-US" dirty="0"/>
              <a:t>Load and compare corpora</a:t>
            </a:r>
          </a:p>
          <a:p>
            <a:r>
              <a:rPr lang="en-US" dirty="0"/>
              <a:t>Reference Chapters in NLTK book: </a:t>
            </a:r>
          </a:p>
          <a:p>
            <a:pPr lvl="1"/>
            <a:r>
              <a:rPr lang="en-US" dirty="0"/>
              <a:t>Chapter 1: Language processing and Python.</a:t>
            </a:r>
          </a:p>
          <a:p>
            <a:pPr lvl="1"/>
            <a:r>
              <a:rPr lang="en-US" dirty="0"/>
              <a:t>Chapter 2: </a:t>
            </a:r>
            <a:r>
              <a:rPr lang="en-GB" dirty="0"/>
              <a:t>Accessing Text Corpora and Lexical Resources.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(Pre-)processing</a:t>
            </a:r>
            <a:br>
              <a:rPr lang="en-US" dirty="0"/>
            </a:br>
            <a:r>
              <a:rPr lang="en-US" dirty="0"/>
              <a:t>with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or restructure the corpus based on a set of rules (grammar)</a:t>
            </a:r>
          </a:p>
          <a:p>
            <a:pPr lvl="1"/>
            <a:r>
              <a:rPr lang="en-US" dirty="0"/>
              <a:t>Tokenization using regular expressions</a:t>
            </a:r>
          </a:p>
          <a:p>
            <a:pPr lvl="1"/>
            <a:r>
              <a:rPr lang="en-US" dirty="0"/>
              <a:t>Syntactic parsing</a:t>
            </a:r>
          </a:p>
          <a:p>
            <a:r>
              <a:rPr lang="en-US" dirty="0"/>
              <a:t>Modify or restructure the corpus in a supervised manner</a:t>
            </a:r>
          </a:p>
          <a:p>
            <a:pPr lvl="1"/>
            <a:r>
              <a:rPr lang="en-US" dirty="0"/>
              <a:t>POS tagging</a:t>
            </a:r>
          </a:p>
          <a:p>
            <a:pPr lvl="1"/>
            <a:r>
              <a:rPr lang="en-US" dirty="0"/>
              <a:t>Chunking</a:t>
            </a:r>
          </a:p>
          <a:p>
            <a:r>
              <a:rPr lang="en-US" dirty="0"/>
              <a:t>extract statistical information from a corpus</a:t>
            </a:r>
          </a:p>
          <a:p>
            <a:pPr lvl="1"/>
            <a:r>
              <a:rPr lang="en-US" dirty="0"/>
              <a:t>Co-occurrence and statistical association</a:t>
            </a:r>
          </a:p>
        </p:txBody>
      </p:sp>
    </p:spTree>
    <p:extLst>
      <p:ext uri="{BB962C8B-B14F-4D97-AF65-F5344CB8AC3E}">
        <p14:creationId xmlns:p14="http://schemas.microsoft.com/office/powerpoint/2010/main" val="20145035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885</TotalTime>
  <Words>437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NLP with Python:  The natural language toolkit (NLTK)</vt:lpstr>
      <vt:lpstr>Outline</vt:lpstr>
      <vt:lpstr>Object of study</vt:lpstr>
      <vt:lpstr>What is NLTK</vt:lpstr>
      <vt:lpstr>All-in-one Library</vt:lpstr>
      <vt:lpstr>Good for learning</vt:lpstr>
      <vt:lpstr>Scales to Real World applications</vt:lpstr>
      <vt:lpstr>First steps in NLTK</vt:lpstr>
      <vt:lpstr>Corpus (Pre-)processing with NLTK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with Python:  The natural language toolkit (NLTK)</dc:title>
  <dc:creator>VENELIN ORLINOV KOVATCHEV</dc:creator>
  <cp:lastModifiedBy>VENELIN ORLINOV KOVATCHEV</cp:lastModifiedBy>
  <cp:revision>30</cp:revision>
  <dcterms:created xsi:type="dcterms:W3CDTF">2016-12-26T17:53:58Z</dcterms:created>
  <dcterms:modified xsi:type="dcterms:W3CDTF">2018-02-13T14:17:37Z</dcterms:modified>
</cp:coreProperties>
</file>