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1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Reading and Writing Files</a:t>
            </a:r>
            <a:br>
              <a:rPr lang="en-US" sz="3600" dirty="0"/>
            </a:br>
            <a:r>
              <a:rPr lang="en-US" sz="3600" dirty="0"/>
              <a:t>Encodings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17EA-B779-4FA8-A169-2EA02F2F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for the “file”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747D-FA9D-4646-8469-9F50623D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0000"/>
                </a:highlight>
              </a:rPr>
              <a:t>text_1 = </a:t>
            </a:r>
            <a:r>
              <a:rPr lang="en-US" dirty="0" err="1">
                <a:highlight>
                  <a:srgbClr val="000000"/>
                </a:highlight>
              </a:rPr>
              <a:t>f.read</a:t>
            </a:r>
            <a:r>
              <a:rPr lang="en-US" dirty="0">
                <a:highlight>
                  <a:srgbClr val="000000"/>
                </a:highlight>
              </a:rPr>
              <a:t>() </a:t>
            </a:r>
            <a:r>
              <a:rPr lang="en-US" dirty="0"/>
              <a:t>– reads the whole file into a string called “text_1”</a:t>
            </a:r>
          </a:p>
          <a:p>
            <a:r>
              <a:rPr lang="en-US" dirty="0">
                <a:highlight>
                  <a:srgbClr val="000000"/>
                </a:highlight>
              </a:rPr>
              <a:t>line_1 = </a:t>
            </a:r>
            <a:r>
              <a:rPr lang="en-US" dirty="0" err="1">
                <a:highlight>
                  <a:srgbClr val="000000"/>
                </a:highlight>
              </a:rPr>
              <a:t>f.readline</a:t>
            </a:r>
            <a:r>
              <a:rPr lang="en-US" dirty="0">
                <a:highlight>
                  <a:srgbClr val="000000"/>
                </a:highlight>
              </a:rPr>
              <a:t>() </a:t>
            </a:r>
            <a:r>
              <a:rPr lang="en-US" dirty="0"/>
              <a:t>– reads the next “line” into a string called “line_1”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err="1"/>
              <a:t>n.b.</a:t>
            </a:r>
            <a:r>
              <a:rPr lang="en-US" dirty="0"/>
              <a:t>: it remembers the last line and returns the next one</a:t>
            </a:r>
          </a:p>
          <a:p>
            <a:r>
              <a:rPr lang="en-US" dirty="0">
                <a:highlight>
                  <a:srgbClr val="000000"/>
                </a:highlight>
              </a:rPr>
              <a:t>lines = </a:t>
            </a:r>
            <a:r>
              <a:rPr lang="en-US" dirty="0" err="1">
                <a:highlight>
                  <a:srgbClr val="000000"/>
                </a:highlight>
              </a:rPr>
              <a:t>f.readlines</a:t>
            </a:r>
            <a:r>
              <a:rPr lang="en-US" dirty="0">
                <a:highlight>
                  <a:srgbClr val="000000"/>
                </a:highlight>
              </a:rPr>
              <a:t>() </a:t>
            </a:r>
            <a:r>
              <a:rPr lang="en-US" dirty="0"/>
              <a:t>– reads the whole file into list of strings, one string per line</a:t>
            </a:r>
          </a:p>
          <a:p>
            <a:r>
              <a:rPr lang="en-US" dirty="0" err="1">
                <a:highlight>
                  <a:srgbClr val="000000"/>
                </a:highlight>
              </a:rPr>
              <a:t>f.write</a:t>
            </a:r>
            <a:r>
              <a:rPr lang="en-US" dirty="0">
                <a:highlight>
                  <a:srgbClr val="000000"/>
                </a:highlight>
              </a:rPr>
              <a:t>(string_1)</a:t>
            </a:r>
            <a:r>
              <a:rPr lang="en-US" b="1" dirty="0"/>
              <a:t> </a:t>
            </a:r>
            <a:r>
              <a:rPr lang="en-US" dirty="0"/>
              <a:t>– writes a string to the file</a:t>
            </a:r>
          </a:p>
          <a:p>
            <a:r>
              <a:rPr lang="en-US" dirty="0"/>
              <a:t>Files are organized in lines. There is a special symbol that indicates where a line ends.</a:t>
            </a:r>
          </a:p>
        </p:txBody>
      </p:sp>
    </p:spTree>
    <p:extLst>
      <p:ext uri="{BB962C8B-B14F-4D97-AF65-F5344CB8AC3E}">
        <p14:creationId xmlns:p14="http://schemas.microsoft.com/office/powerpoint/2010/main" val="46835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0C4F-6CF2-4CE4-BBB1-65C945EB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1A2-6A86-447D-B229-6CA788FA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read a file in python?</a:t>
            </a:r>
          </a:p>
          <a:p>
            <a:r>
              <a:rPr lang="en-US" dirty="0" err="1"/>
              <a:t>f.read</a:t>
            </a:r>
            <a:r>
              <a:rPr lang="en-US" dirty="0"/>
              <a:t>() – puts the whole file in a string. </a:t>
            </a:r>
          </a:p>
          <a:p>
            <a:pPr lvl="1"/>
            <a:r>
              <a:rPr lang="en-US" dirty="0"/>
              <a:t>The string can be very large. No segmentation of lines, paragraphs, chapters. Those can be hard to recover.</a:t>
            </a:r>
          </a:p>
          <a:p>
            <a:r>
              <a:rPr lang="en-US" dirty="0" err="1"/>
              <a:t>f.readlines</a:t>
            </a:r>
            <a:r>
              <a:rPr lang="en-US" dirty="0"/>
              <a:t>() – puts the whole file in a list.</a:t>
            </a:r>
          </a:p>
          <a:p>
            <a:pPr lvl="1"/>
            <a:r>
              <a:rPr lang="en-US" dirty="0"/>
              <a:t>The list retains lines, paragraphs, chapters. However it can be very large.</a:t>
            </a:r>
          </a:p>
          <a:p>
            <a:r>
              <a:rPr lang="en-US" dirty="0"/>
              <a:t>What is the most optimal way?</a:t>
            </a:r>
          </a:p>
        </p:txBody>
      </p:sp>
    </p:spTree>
    <p:extLst>
      <p:ext uri="{BB962C8B-B14F-4D97-AF65-F5344CB8AC3E}">
        <p14:creationId xmlns:p14="http://schemas.microsoft.com/office/powerpoint/2010/main" val="29311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F87-EDEE-454E-97C2-BB809DFC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7222-2778-4805-B720-96151747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typical approach is to read files line by line, using the following loop: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open(path, ‘r’) as f: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    for line_1 in f:</a:t>
            </a:r>
          </a:p>
          <a:p>
            <a:r>
              <a:rPr lang="en-US" dirty="0"/>
              <a:t>This code reads the file line by line and then does something for each line:</a:t>
            </a:r>
          </a:p>
          <a:p>
            <a:pPr lvl="1"/>
            <a:r>
              <a:rPr lang="en-US" dirty="0"/>
              <a:t>Separate the tokens</a:t>
            </a:r>
          </a:p>
          <a:p>
            <a:pPr lvl="1"/>
            <a:r>
              <a:rPr lang="en-US" dirty="0"/>
              <a:t>Modify a dictionary</a:t>
            </a:r>
          </a:p>
          <a:p>
            <a:pPr lvl="1"/>
            <a:r>
              <a:rPr lang="en-US" dirty="0"/>
              <a:t>Count frequencies</a:t>
            </a:r>
          </a:p>
        </p:txBody>
      </p:sp>
    </p:spTree>
    <p:extLst>
      <p:ext uri="{BB962C8B-B14F-4D97-AF65-F5344CB8AC3E}">
        <p14:creationId xmlns:p14="http://schemas.microsoft.com/office/powerpoint/2010/main" val="19572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0A15-1CAB-4D19-8A63-67100AD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4478-D16E-45AD-AE21-1C662ED0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write files in python. We will see two of them: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open(path2, ‘w’) as f2: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    f2.write(string_1)    </a:t>
            </a:r>
            <a:r>
              <a:rPr lang="en-US" dirty="0"/>
              <a:t>&lt;- writes a string to the end of the file, using the f2 var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open(path2, ‘w’) as f2: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    print(string_1,file=f2)    </a:t>
            </a:r>
            <a:r>
              <a:rPr lang="en-US" dirty="0"/>
              <a:t>&lt;- uses the PRINT function, telling it to print to a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562A-E87D-42C6-80E6-4E0231EE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4307-D8C8-48B3-B36B-1BC153D4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Computer only understands 0s and 1s</a:t>
            </a:r>
          </a:p>
          <a:p>
            <a:r>
              <a:rPr lang="en-US" dirty="0"/>
              <a:t>Good enough for numbers → Store numbers in binary instead of base 10</a:t>
            </a:r>
          </a:p>
          <a:p>
            <a:pPr lvl="1"/>
            <a:r>
              <a:rPr lang="en-US" dirty="0"/>
              <a:t>0 → 000; 1 → 001; 2 → 010; 3 → 011; 4 → 100; 5 → 101 ...</a:t>
            </a:r>
          </a:p>
          <a:p>
            <a:r>
              <a:rPr lang="en-US" dirty="0"/>
              <a:t>What to do with text? Need a code to translate between text and numbers</a:t>
            </a:r>
          </a:p>
          <a:p>
            <a:pPr lvl="1"/>
            <a:r>
              <a:rPr lang="en-US" dirty="0"/>
              <a:t>a → 1; b → 2; c → 3; d → 4; e → 5; f → 6 …</a:t>
            </a:r>
          </a:p>
          <a:p>
            <a:r>
              <a:rPr lang="en-US" dirty="0"/>
              <a:t>The “translation” between text and numbers is called “encoding”</a:t>
            </a:r>
          </a:p>
          <a:p>
            <a:pPr lvl="1"/>
            <a:r>
              <a:rPr lang="pt-BR" dirty="0"/>
              <a:t>“don’t stop”:</a:t>
            </a:r>
          </a:p>
          <a:p>
            <a:pPr marL="0" indent="0">
              <a:buNone/>
            </a:pPr>
            <a:r>
              <a:rPr lang="pt-BR" dirty="0"/>
              <a:t>	d	o	n	‘	t	 	s	t	o	p</a:t>
            </a:r>
          </a:p>
          <a:p>
            <a:pPr marL="0" indent="0">
              <a:buNone/>
            </a:pPr>
            <a:r>
              <a:rPr lang="pt-BR" dirty="0"/>
              <a:t>	4	15	14	27	20	0	19	20	15	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7082-D041-454B-A00D-B614E50A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7AB-79E0-4D68-BBCD-E9756820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different alphabets, special symbols, etc.</a:t>
            </a:r>
          </a:p>
          <a:p>
            <a:r>
              <a:rPr lang="en-US" dirty="0"/>
              <a:t>As a result, we have many different encodings</a:t>
            </a:r>
          </a:p>
          <a:p>
            <a:r>
              <a:rPr lang="en-US" dirty="0"/>
              <a:t>Each encoding “translates” different characters</a:t>
            </a:r>
          </a:p>
          <a:p>
            <a:r>
              <a:rPr lang="en-US" dirty="0"/>
              <a:t>Some encodings use different “numbers” for the same characters (e.g. “a” – 1 in one, “a” – 101 in another)</a:t>
            </a:r>
          </a:p>
          <a:p>
            <a:r>
              <a:rPr lang="en-US" dirty="0"/>
              <a:t>Some encodings use the same “numbers” different characters (e.g.: “a” – 1 in one, while “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/>
              <a:t> is 1 in another)</a:t>
            </a:r>
          </a:p>
          <a:p>
            <a:r>
              <a:rPr lang="en-US" dirty="0"/>
              <a:t>Different operating systems (windows, mac, </a:t>
            </a:r>
            <a:r>
              <a:rPr lang="en-US" dirty="0" err="1"/>
              <a:t>linux</a:t>
            </a:r>
            <a:r>
              <a:rPr lang="en-US" dirty="0"/>
              <a:t>) use different default encodings</a:t>
            </a:r>
          </a:p>
        </p:txBody>
      </p:sp>
    </p:spTree>
    <p:extLst>
      <p:ext uri="{BB962C8B-B14F-4D97-AF65-F5344CB8AC3E}">
        <p14:creationId xmlns:p14="http://schemas.microsoft.com/office/powerpoint/2010/main" val="107413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CD71-179C-43CF-9A12-B3948077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467C-E1B0-4345-8540-7E55736E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solve the mismatch between encodings, the Unicode encoding exists</a:t>
            </a:r>
          </a:p>
          <a:p>
            <a:r>
              <a:rPr lang="en-US" dirty="0"/>
              <a:t>The Unicode encoding aims to have a “universal translation” for all characters</a:t>
            </a:r>
          </a:p>
          <a:p>
            <a:r>
              <a:rPr lang="en-US" dirty="0"/>
              <a:t>It can be applied to all languages (e.g.: Latin, Slavic, Asian)</a:t>
            </a:r>
          </a:p>
          <a:p>
            <a:r>
              <a:rPr lang="en-US" dirty="0"/>
              <a:t>UTF-8 is the most popular Unicode encoding</a:t>
            </a:r>
          </a:p>
          <a:p>
            <a:r>
              <a:rPr lang="en-US" dirty="0"/>
              <a:t>To use a Unicode encoding, you need to add it to the “open” command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open(‘macbeth.txt’, ‘r’, encoding=’utf-8’) as f:</a:t>
            </a:r>
          </a:p>
        </p:txBody>
      </p:sp>
    </p:spTree>
    <p:extLst>
      <p:ext uri="{BB962C8B-B14F-4D97-AF65-F5344CB8AC3E}">
        <p14:creationId xmlns:p14="http://schemas.microsoft.com/office/powerpoint/2010/main" val="10523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9F8D-3F02-4E2E-9122-7712F92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 and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E494-3B39-434B-8A98-F84BBDBC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can include some characters that behave in a specific way</a:t>
            </a:r>
          </a:p>
          <a:p>
            <a:r>
              <a:rPr lang="en-US" dirty="0"/>
              <a:t>For example quotes indicate start and end of the string. How do we use a quote inside the string?</a:t>
            </a:r>
          </a:p>
          <a:p>
            <a:r>
              <a:rPr lang="en-US" dirty="0"/>
              <a:t>The “\” special operator allow us to treat special characters as text</a:t>
            </a:r>
          </a:p>
          <a:p>
            <a:r>
              <a:rPr lang="en-US" dirty="0"/>
              <a:t>The following string is valid: ‘a quote \’ inside a string’</a:t>
            </a:r>
          </a:p>
          <a:p>
            <a:r>
              <a:rPr lang="en-US" dirty="0"/>
              <a:t>If you want to print the “\” operator you can double it: ‘like this \\’</a:t>
            </a:r>
          </a:p>
        </p:txBody>
      </p:sp>
    </p:spTree>
    <p:extLst>
      <p:ext uri="{BB962C8B-B14F-4D97-AF65-F5344CB8AC3E}">
        <p14:creationId xmlns:p14="http://schemas.microsoft.com/office/powerpoint/2010/main" val="253677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6AAC-D60A-4991-AFDA-2848A7A2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 and special characters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CEE4-8548-4937-8D75-395ED91B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“\” can also create some special operators if combined with letters</a:t>
            </a:r>
          </a:p>
          <a:p>
            <a:r>
              <a:rPr lang="en-US" dirty="0"/>
              <a:t>“\n” – this is the special symbol that marks the end of a line in a file</a:t>
            </a:r>
          </a:p>
          <a:p>
            <a:r>
              <a:rPr lang="en-US" dirty="0"/>
              <a:t>“\t” – this marks a “tab” space in a string or a file</a:t>
            </a:r>
          </a:p>
          <a:p>
            <a:endParaRPr lang="en-US" dirty="0"/>
          </a:p>
          <a:p>
            <a:r>
              <a:rPr lang="en-US" dirty="0"/>
              <a:t>Try and see how these special characters look when you print them</a:t>
            </a:r>
          </a:p>
        </p:txBody>
      </p:sp>
    </p:spTree>
    <p:extLst>
      <p:ext uri="{BB962C8B-B14F-4D97-AF65-F5344CB8AC3E}">
        <p14:creationId xmlns:p14="http://schemas.microsoft.com/office/powerpoint/2010/main" val="427618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D99-9DDC-415A-985A-C36BDB0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8D-BFF6-4EE6-A190-840E94D6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(string, in, float, Boolean, list, dictionary)</a:t>
            </a:r>
          </a:p>
          <a:p>
            <a:r>
              <a:rPr lang="en-US" dirty="0"/>
              <a:t>Decision structures (if, </a:t>
            </a:r>
            <a:r>
              <a:rPr lang="en-US" dirty="0" err="1"/>
              <a:t>elif</a:t>
            </a:r>
            <a:r>
              <a:rPr lang="en-US" dirty="0"/>
              <a:t>, else) </a:t>
            </a:r>
          </a:p>
          <a:p>
            <a:r>
              <a:rPr lang="en-US" dirty="0"/>
              <a:t>Loops (while, for)</a:t>
            </a:r>
          </a:p>
          <a:p>
            <a:r>
              <a:rPr lang="en-US" dirty="0"/>
              <a:t>Asking for input from users (input)</a:t>
            </a:r>
          </a:p>
          <a:p>
            <a:r>
              <a:rPr lang="en-US" dirty="0"/>
              <a:t>Functions and methods</a:t>
            </a:r>
          </a:p>
        </p:txBody>
      </p:sp>
    </p:spTree>
    <p:extLst>
      <p:ext uri="{BB962C8B-B14F-4D97-AF65-F5344CB8AC3E}">
        <p14:creationId xmlns:p14="http://schemas.microsoft.com/office/powerpoint/2010/main" val="20258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BB26-5E23-4E3A-A218-EA84618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1B38-6B12-4625-9731-E5D99310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often, a real program needs to work with files</a:t>
            </a:r>
          </a:p>
          <a:p>
            <a:r>
              <a:rPr lang="en-US" dirty="0"/>
              <a:t>The program needs to be able to read a file (e.g.: a corpus)</a:t>
            </a:r>
          </a:p>
          <a:p>
            <a:r>
              <a:rPr lang="en-US" dirty="0"/>
              <a:t>The program needs to be able to write to a file (e.g.: to save variables, logs, a modified corpus)</a:t>
            </a:r>
          </a:p>
        </p:txBody>
      </p:sp>
    </p:spTree>
    <p:extLst>
      <p:ext uri="{BB962C8B-B14F-4D97-AF65-F5344CB8AC3E}">
        <p14:creationId xmlns:p14="http://schemas.microsoft.com/office/powerpoint/2010/main" val="36364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9A4-3D25-430A-BFF1-98BDF79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filesystem: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181E-FA4E-4766-8538-379390D4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filesystem is a logical layer that organizes the data stored in the disc into a hierarchy of folders with a name to retrieve them.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21;p19" descr="Sample Files and Directories">
            <a:extLst>
              <a:ext uri="{FF2B5EF4-FFF2-40B4-BE49-F238E27FC236}">
                <a16:creationId xmlns:a16="http://schemas.microsoft.com/office/drawing/2014/main" id="{632FC6C6-0EF7-48DF-8179-D14AFD1BD3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5190" y="3429000"/>
            <a:ext cx="39433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19">
            <a:extLst>
              <a:ext uri="{FF2B5EF4-FFF2-40B4-BE49-F238E27FC236}">
                <a16:creationId xmlns:a16="http://schemas.microsoft.com/office/drawing/2014/main" id="{F7DA6C66-DE0B-4C14-B58D-AD4A13E674C5}"/>
              </a:ext>
            </a:extLst>
          </p:cNvPr>
          <p:cNvSpPr/>
          <p:nvPr/>
        </p:nvSpPr>
        <p:spPr>
          <a:xfrm>
            <a:off x="4702840" y="3586663"/>
            <a:ext cx="2441125" cy="175600"/>
          </a:xfrm>
          <a:custGeom>
            <a:avLst/>
            <a:gdLst/>
            <a:ahLst/>
            <a:cxnLst/>
            <a:rect l="l" t="t" r="r" b="b"/>
            <a:pathLst>
              <a:path w="97645" h="7024" extrusionOk="0">
                <a:moveTo>
                  <a:pt x="0" y="1620"/>
                </a:moveTo>
                <a:cubicBezTo>
                  <a:pt x="21517" y="-536"/>
                  <a:pt x="43233" y="178"/>
                  <a:pt x="64857" y="178"/>
                </a:cubicBezTo>
                <a:cubicBezTo>
                  <a:pt x="76022" y="178"/>
                  <a:pt x="90499" y="-1555"/>
                  <a:pt x="97645" y="702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" name="Google Shape;123;p19">
            <a:extLst>
              <a:ext uri="{FF2B5EF4-FFF2-40B4-BE49-F238E27FC236}">
                <a16:creationId xmlns:a16="http://schemas.microsoft.com/office/drawing/2014/main" id="{1226F08C-15EF-4583-840B-1DDC70F25A08}"/>
              </a:ext>
            </a:extLst>
          </p:cNvPr>
          <p:cNvSpPr/>
          <p:nvPr/>
        </p:nvSpPr>
        <p:spPr>
          <a:xfrm>
            <a:off x="5693690" y="3951450"/>
            <a:ext cx="1414250" cy="387350"/>
          </a:xfrm>
          <a:custGeom>
            <a:avLst/>
            <a:gdLst/>
            <a:ahLst/>
            <a:cxnLst/>
            <a:rect l="l" t="t" r="r" b="b"/>
            <a:pathLst>
              <a:path w="56570" h="15494" extrusionOk="0">
                <a:moveTo>
                  <a:pt x="0" y="15494"/>
                </a:moveTo>
                <a:cubicBezTo>
                  <a:pt x="13825" y="1669"/>
                  <a:pt x="37019" y="0"/>
                  <a:pt x="56570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B878DE17-4174-4244-B0AD-51844417DC4F}"/>
              </a:ext>
            </a:extLst>
          </p:cNvPr>
          <p:cNvSpPr txBox="1"/>
          <p:nvPr/>
        </p:nvSpPr>
        <p:spPr>
          <a:xfrm>
            <a:off x="7148840" y="3591125"/>
            <a:ext cx="3125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Folders == Directories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25;p19">
            <a:extLst>
              <a:ext uri="{FF2B5EF4-FFF2-40B4-BE49-F238E27FC236}">
                <a16:creationId xmlns:a16="http://schemas.microsoft.com/office/drawing/2014/main" id="{D2359BBF-5A30-4746-B7C7-D913D888F931}"/>
              </a:ext>
            </a:extLst>
          </p:cNvPr>
          <p:cNvSpPr/>
          <p:nvPr/>
        </p:nvSpPr>
        <p:spPr>
          <a:xfrm>
            <a:off x="5666690" y="5212550"/>
            <a:ext cx="1324150" cy="419625"/>
          </a:xfrm>
          <a:custGeom>
            <a:avLst/>
            <a:gdLst/>
            <a:ahLst/>
            <a:cxnLst/>
            <a:rect l="l" t="t" r="r" b="b"/>
            <a:pathLst>
              <a:path w="52966" h="16785" extrusionOk="0">
                <a:moveTo>
                  <a:pt x="0" y="9008"/>
                </a:moveTo>
                <a:cubicBezTo>
                  <a:pt x="7322" y="13192"/>
                  <a:pt x="15750" y="17416"/>
                  <a:pt x="24141" y="16575"/>
                </a:cubicBezTo>
                <a:cubicBezTo>
                  <a:pt x="35169" y="15470"/>
                  <a:pt x="45129" y="7837"/>
                  <a:pt x="52966" y="0"/>
                </a:cubicBezTo>
              </a:path>
            </a:pathLst>
          </a:cu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" name="Google Shape;126;p19">
            <a:extLst>
              <a:ext uri="{FF2B5EF4-FFF2-40B4-BE49-F238E27FC236}">
                <a16:creationId xmlns:a16="http://schemas.microsoft.com/office/drawing/2014/main" id="{7E97B53D-FCA2-4FDF-B702-B793BD12619F}"/>
              </a:ext>
            </a:extLst>
          </p:cNvPr>
          <p:cNvSpPr/>
          <p:nvPr/>
        </p:nvSpPr>
        <p:spPr>
          <a:xfrm>
            <a:off x="4558715" y="4600025"/>
            <a:ext cx="2333025" cy="495425"/>
          </a:xfrm>
          <a:custGeom>
            <a:avLst/>
            <a:gdLst/>
            <a:ahLst/>
            <a:cxnLst/>
            <a:rect l="l" t="t" r="r" b="b"/>
            <a:pathLst>
              <a:path w="93321" h="19817" extrusionOk="0">
                <a:moveTo>
                  <a:pt x="0" y="0"/>
                </a:moveTo>
                <a:cubicBezTo>
                  <a:pt x="3714" y="3714"/>
                  <a:pt x="10240" y="2882"/>
                  <a:pt x="15493" y="2882"/>
                </a:cubicBezTo>
                <a:cubicBezTo>
                  <a:pt x="24742" y="2882"/>
                  <a:pt x="34045" y="3542"/>
                  <a:pt x="43238" y="2522"/>
                </a:cubicBezTo>
                <a:cubicBezTo>
                  <a:pt x="57061" y="987"/>
                  <a:pt x="72107" y="6066"/>
                  <a:pt x="83233" y="14412"/>
                </a:cubicBezTo>
                <a:cubicBezTo>
                  <a:pt x="86285" y="16701"/>
                  <a:pt x="90625" y="17118"/>
                  <a:pt x="93321" y="19817"/>
                </a:cubicBezTo>
              </a:path>
            </a:pathLst>
          </a:cu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" name="Google Shape;127;p19">
            <a:extLst>
              <a:ext uri="{FF2B5EF4-FFF2-40B4-BE49-F238E27FC236}">
                <a16:creationId xmlns:a16="http://schemas.microsoft.com/office/drawing/2014/main" id="{3FB528D2-5167-4652-B150-7299C1512EAB}"/>
              </a:ext>
            </a:extLst>
          </p:cNvPr>
          <p:cNvSpPr txBox="1"/>
          <p:nvPr/>
        </p:nvSpPr>
        <p:spPr>
          <a:xfrm>
            <a:off x="6920240" y="4886525"/>
            <a:ext cx="3125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748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E013-9C1C-495B-9F5A-7227B793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file system: Files and Folders (2)</a:t>
            </a:r>
          </a:p>
        </p:txBody>
      </p:sp>
      <p:pic>
        <p:nvPicPr>
          <p:cNvPr id="4" name="Google Shape;133;p20" descr="Sample Files and Directories">
            <a:extLst>
              <a:ext uri="{FF2B5EF4-FFF2-40B4-BE49-F238E27FC236}">
                <a16:creationId xmlns:a16="http://schemas.microsoft.com/office/drawing/2014/main" id="{CDB6019F-8F47-4101-9AD8-40B89F0943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0285" y="2302787"/>
            <a:ext cx="39433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20">
            <a:extLst>
              <a:ext uri="{FF2B5EF4-FFF2-40B4-BE49-F238E27FC236}">
                <a16:creationId xmlns:a16="http://schemas.microsoft.com/office/drawing/2014/main" id="{EADF30D9-12AC-430E-B47B-F0FE22DECD12}"/>
              </a:ext>
            </a:extLst>
          </p:cNvPr>
          <p:cNvSpPr txBox="1"/>
          <p:nvPr/>
        </p:nvSpPr>
        <p:spPr>
          <a:xfrm>
            <a:off x="5908435" y="2249487"/>
            <a:ext cx="3943200" cy="28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vlad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vlad/notes.txt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vlad/data/first.txt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vlad/tools/old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Google Shape;135;p20">
            <a:extLst>
              <a:ext uri="{FF2B5EF4-FFF2-40B4-BE49-F238E27FC236}">
                <a16:creationId xmlns:a16="http://schemas.microsoft.com/office/drawing/2014/main" id="{6D7DD2B3-A730-4C3E-B2FE-DCDDD56A2B3A}"/>
              </a:ext>
            </a:extLst>
          </p:cNvPr>
          <p:cNvCxnSpPr/>
          <p:nvPr/>
        </p:nvCxnSpPr>
        <p:spPr>
          <a:xfrm>
            <a:off x="4196935" y="2473962"/>
            <a:ext cx="1729500" cy="45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36;p20">
            <a:extLst>
              <a:ext uri="{FF2B5EF4-FFF2-40B4-BE49-F238E27FC236}">
                <a16:creationId xmlns:a16="http://schemas.microsoft.com/office/drawing/2014/main" id="{BBE8293F-97F6-46C7-B0E2-0B7397F55B59}"/>
              </a:ext>
            </a:extLst>
          </p:cNvPr>
          <p:cNvSpPr/>
          <p:nvPr/>
        </p:nvSpPr>
        <p:spPr>
          <a:xfrm>
            <a:off x="4259985" y="2699915"/>
            <a:ext cx="1693500" cy="350550"/>
          </a:xfrm>
          <a:custGeom>
            <a:avLst/>
            <a:gdLst/>
            <a:ahLst/>
            <a:cxnLst/>
            <a:rect l="l" t="t" r="r" b="b"/>
            <a:pathLst>
              <a:path w="67740" h="14022" extrusionOk="0">
                <a:moveTo>
                  <a:pt x="0" y="13661"/>
                </a:moveTo>
                <a:cubicBezTo>
                  <a:pt x="3781" y="7993"/>
                  <a:pt x="8749" y="1293"/>
                  <a:pt x="15494" y="330"/>
                </a:cubicBezTo>
                <a:cubicBezTo>
                  <a:pt x="29115" y="-1614"/>
                  <a:pt x="42482" y="6439"/>
                  <a:pt x="55129" y="11860"/>
                </a:cubicBezTo>
                <a:cubicBezTo>
                  <a:pt x="59049" y="13540"/>
                  <a:pt x="63926" y="12113"/>
                  <a:pt x="67740" y="14022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Google Shape;137;p20">
            <a:extLst>
              <a:ext uri="{FF2B5EF4-FFF2-40B4-BE49-F238E27FC236}">
                <a16:creationId xmlns:a16="http://schemas.microsoft.com/office/drawing/2014/main" id="{7E0B8008-F534-415D-AE64-AFC0655F2BD5}"/>
              </a:ext>
            </a:extLst>
          </p:cNvPr>
          <p:cNvSpPr/>
          <p:nvPr/>
        </p:nvSpPr>
        <p:spPr>
          <a:xfrm>
            <a:off x="2017035" y="3491825"/>
            <a:ext cx="3846350" cy="1049425"/>
          </a:xfrm>
          <a:custGeom>
            <a:avLst/>
            <a:gdLst/>
            <a:ahLst/>
            <a:cxnLst/>
            <a:rect l="l" t="t" r="r" b="b"/>
            <a:pathLst>
              <a:path w="153854" h="41977" extrusionOk="0">
                <a:moveTo>
                  <a:pt x="0" y="33509"/>
                </a:moveTo>
                <a:cubicBezTo>
                  <a:pt x="7709" y="41223"/>
                  <a:pt x="22044" y="44291"/>
                  <a:pt x="32068" y="39995"/>
                </a:cubicBezTo>
                <a:cubicBezTo>
                  <a:pt x="47308" y="33463"/>
                  <a:pt x="56151" y="16423"/>
                  <a:pt x="70982" y="9008"/>
                </a:cubicBezTo>
                <a:cubicBezTo>
                  <a:pt x="83168" y="2915"/>
                  <a:pt x="97977" y="5191"/>
                  <a:pt x="111337" y="2522"/>
                </a:cubicBezTo>
                <a:cubicBezTo>
                  <a:pt x="125247" y="-257"/>
                  <a:pt x="141166" y="-2020"/>
                  <a:pt x="153854" y="432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" name="Google Shape;138;p20">
            <a:extLst>
              <a:ext uri="{FF2B5EF4-FFF2-40B4-BE49-F238E27FC236}">
                <a16:creationId xmlns:a16="http://schemas.microsoft.com/office/drawing/2014/main" id="{5DF5F9D9-638B-43AD-9EF5-A709CED1B7ED}"/>
              </a:ext>
            </a:extLst>
          </p:cNvPr>
          <p:cNvSpPr/>
          <p:nvPr/>
        </p:nvSpPr>
        <p:spPr>
          <a:xfrm>
            <a:off x="5737285" y="3933237"/>
            <a:ext cx="207175" cy="162125"/>
          </a:xfrm>
          <a:custGeom>
            <a:avLst/>
            <a:gdLst/>
            <a:ahLst/>
            <a:cxnLst/>
            <a:rect l="l" t="t" r="r" b="b"/>
            <a:pathLst>
              <a:path w="8287" h="6485" extrusionOk="0">
                <a:moveTo>
                  <a:pt x="0" y="0"/>
                </a:moveTo>
                <a:cubicBezTo>
                  <a:pt x="2739" y="2191"/>
                  <a:pt x="5150" y="4916"/>
                  <a:pt x="8287" y="6485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" name="Google Shape;139;p20">
            <a:extLst>
              <a:ext uri="{FF2B5EF4-FFF2-40B4-BE49-F238E27FC236}">
                <a16:creationId xmlns:a16="http://schemas.microsoft.com/office/drawing/2014/main" id="{498E941D-E3F9-441D-8687-8A8973AC5E7C}"/>
              </a:ext>
            </a:extLst>
          </p:cNvPr>
          <p:cNvSpPr txBox="1"/>
          <p:nvPr/>
        </p:nvSpPr>
        <p:spPr>
          <a:xfrm>
            <a:off x="6249260" y="4383612"/>
            <a:ext cx="4071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Paths: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names that work as addresses to locate the files and folders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40;p20">
            <a:extLst>
              <a:ext uri="{FF2B5EF4-FFF2-40B4-BE49-F238E27FC236}">
                <a16:creationId xmlns:a16="http://schemas.microsoft.com/office/drawing/2014/main" id="{76211EAA-B224-4E4B-B1C0-ED784B51F142}"/>
              </a:ext>
            </a:extLst>
          </p:cNvPr>
          <p:cNvSpPr txBox="1"/>
          <p:nvPr/>
        </p:nvSpPr>
        <p:spPr>
          <a:xfrm>
            <a:off x="1558360" y="4519462"/>
            <a:ext cx="44076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Files may have an </a:t>
            </a:r>
            <a:r>
              <a:rPr lang="es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ending</a:t>
            </a: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.txt, .xml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are just a convention, they are part of the file name for all purposes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24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19E-9D1D-4C08-A0FD-D9386417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Path and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CC29-1286-4E2B-B215-E2227E37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hierarchy changes depending on the Operating System:</a:t>
            </a:r>
          </a:p>
          <a:p>
            <a:pPr lvl="1"/>
            <a:r>
              <a:rPr lang="en-US" dirty="0"/>
              <a:t>Windows: C:/, Program Files…</a:t>
            </a:r>
          </a:p>
          <a:p>
            <a:pPr lvl="1"/>
            <a:r>
              <a:rPr lang="en-US" dirty="0"/>
              <a:t>Mac / Linux: /home, /bin…</a:t>
            </a:r>
          </a:p>
          <a:p>
            <a:r>
              <a:rPr lang="en-US" dirty="0"/>
              <a:t>Two ways to define a path:</a:t>
            </a:r>
          </a:p>
          <a:p>
            <a:pPr lvl="1"/>
            <a:r>
              <a:rPr lang="en-US" dirty="0"/>
              <a:t>Absolute: from the root of the filesystem. ‘D:/WPy-3670/notebooks/macbeth.txt’</a:t>
            </a:r>
          </a:p>
          <a:p>
            <a:pPr lvl="1"/>
            <a:r>
              <a:rPr lang="en-US" dirty="0"/>
              <a:t>Relative: from where your program “is”.  ‘macbeth.txt’</a:t>
            </a:r>
          </a:p>
          <a:p>
            <a:r>
              <a:rPr lang="en-US" dirty="0"/>
              <a:t>For the </a:t>
            </a:r>
            <a:r>
              <a:rPr lang="en-US" dirty="0">
                <a:solidFill>
                  <a:srgbClr val="92D050"/>
                </a:solidFill>
              </a:rPr>
              <a:t>course</a:t>
            </a:r>
            <a:r>
              <a:rPr lang="en-US" dirty="0"/>
              <a:t> we’ll just store the files we need in the same folder as our code, using relative paths as simple as ‘macbeth.txt’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3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6D93-4D8A-427F-927B-AF2979AE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DF0-0005-4701-84A6-BCB9C537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inside the files?</a:t>
            </a:r>
          </a:p>
          <a:p>
            <a:r>
              <a:rPr lang="en-US" dirty="0"/>
              <a:t>How can I move from a text file to lists and strings?</a:t>
            </a:r>
          </a:p>
          <a:p>
            <a:endParaRPr lang="en-US" dirty="0"/>
          </a:p>
          <a:p>
            <a:r>
              <a:rPr lang="en-US" dirty="0"/>
              <a:t>For the course, we’ll focus on text files → Files whose content is meant to be read as sequences of characters → txt, csv, xml</a:t>
            </a:r>
          </a:p>
          <a:p>
            <a:r>
              <a:rPr lang="en-US" dirty="0"/>
              <a:t>For now, we’ll assume each file just stores strings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5939-3A03-49DF-992A-47483448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D232-CE94-44D8-9F38-1CA2529F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2854"/>
            <a:ext cx="9905999" cy="3541714"/>
          </a:xfrm>
        </p:spPr>
        <p:txBody>
          <a:bodyPr/>
          <a:lstStyle/>
          <a:p>
            <a:r>
              <a:rPr lang="en-US" dirty="0"/>
              <a:t>In programming, working with files == a set of 4 operations (broadly):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Open</a:t>
            </a:r>
            <a:r>
              <a:rPr lang="en-US" dirty="0"/>
              <a:t>: the program accesses a file and becomes ready to use it.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Read</a:t>
            </a:r>
            <a:r>
              <a:rPr lang="en-US" dirty="0"/>
              <a:t>: the program reads data from the file, in general sequentially.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Write</a:t>
            </a:r>
            <a:r>
              <a:rPr lang="en-US" dirty="0"/>
              <a:t>: the program prints data at the end of the file.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Close</a:t>
            </a:r>
            <a:r>
              <a:rPr lang="en-US" dirty="0"/>
              <a:t>: the program makes sure all operations were written in the filesystem and releases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831-9D90-4D37-91CA-726AC944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A799-6ECF-4B0A-9888-119752B9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files in python follows the syntax: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with open(“</a:t>
            </a:r>
            <a:r>
              <a:rPr lang="en-US" dirty="0" err="1">
                <a:highlight>
                  <a:srgbClr val="000000"/>
                </a:highlight>
              </a:rPr>
              <a:t>filename.txt”,”r</a:t>
            </a:r>
            <a:r>
              <a:rPr lang="en-US" dirty="0">
                <a:highlight>
                  <a:srgbClr val="000000"/>
                </a:highlight>
              </a:rPr>
              <a:t>”) as f:</a:t>
            </a:r>
          </a:p>
          <a:p>
            <a:r>
              <a:rPr lang="en-US" dirty="0"/>
              <a:t>Before we do anything with a file, we need to OPEN it</a:t>
            </a:r>
          </a:p>
          <a:p>
            <a:r>
              <a:rPr lang="en-US" dirty="0"/>
              <a:t>“filename.txt” is the name of the file we open (could be macbeth.txt)</a:t>
            </a:r>
          </a:p>
          <a:p>
            <a:r>
              <a:rPr lang="en-US" dirty="0"/>
              <a:t>“r” means we open the file for READ; if we want to write -&gt; “w”</a:t>
            </a:r>
          </a:p>
          <a:p>
            <a:r>
              <a:rPr lang="en-US" dirty="0"/>
              <a:t>f – is a variable of type “file”, we can use specific methods with it</a:t>
            </a:r>
          </a:p>
        </p:txBody>
      </p:sp>
    </p:spTree>
    <p:extLst>
      <p:ext uri="{BB962C8B-B14F-4D97-AF65-F5344CB8AC3E}">
        <p14:creationId xmlns:p14="http://schemas.microsoft.com/office/powerpoint/2010/main" val="75859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1139</TotalTime>
  <Words>1357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Roboto</vt:lpstr>
      <vt:lpstr>Times New Roman</vt:lpstr>
      <vt:lpstr>Tw Cen MT</vt:lpstr>
      <vt:lpstr>Circuit</vt:lpstr>
      <vt:lpstr>Python for Linguists Reading and Writing Files Encodings</vt:lpstr>
      <vt:lpstr>What we know so far</vt:lpstr>
      <vt:lpstr>Working with files</vt:lpstr>
      <vt:lpstr>The filesystem: Files and Folders</vt:lpstr>
      <vt:lpstr>The file system: Files and Folders (2)</vt:lpstr>
      <vt:lpstr>Filesystem Path and hierarchy</vt:lpstr>
      <vt:lpstr>Contents of a file</vt:lpstr>
      <vt:lpstr>Working with files</vt:lpstr>
      <vt:lpstr>Working with files in python</vt:lpstr>
      <vt:lpstr>Methods for the “file” datatype</vt:lpstr>
      <vt:lpstr>Reading files in python</vt:lpstr>
      <vt:lpstr>Reading files in Python</vt:lpstr>
      <vt:lpstr>Writing files in Python</vt:lpstr>
      <vt:lpstr>Encoding Data</vt:lpstr>
      <vt:lpstr>Text encodings</vt:lpstr>
      <vt:lpstr>Unicode</vt:lpstr>
      <vt:lpstr>Strings and special characters</vt:lpstr>
      <vt:lpstr>Strings and special characters (2)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basics: Data types, Variables</dc:title>
  <dc:creator>Venelin Ornilov Kovatchev</dc:creator>
  <cp:lastModifiedBy>Venelin Ornilov Kovatchev</cp:lastModifiedBy>
  <cp:revision>46</cp:revision>
  <dcterms:created xsi:type="dcterms:W3CDTF">2020-02-10T13:00:08Z</dcterms:created>
  <dcterms:modified xsi:type="dcterms:W3CDTF">2020-02-26T11:21:10Z</dcterms:modified>
</cp:coreProperties>
</file>