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383" r:id="rId3"/>
    <p:sldId id="384" r:id="rId4"/>
    <p:sldId id="385" r:id="rId5"/>
    <p:sldId id="386" r:id="rId6"/>
    <p:sldId id="387" r:id="rId7"/>
    <p:sldId id="388" r:id="rId8"/>
    <p:sldId id="389" r:id="rId9"/>
    <p:sldId id="390" r:id="rId10"/>
    <p:sldId id="391" r:id="rId11"/>
    <p:sldId id="392" r:id="rId12"/>
    <p:sldId id="393" r:id="rId13"/>
    <p:sldId id="394" r:id="rId14"/>
    <p:sldId id="395" r:id="rId15"/>
    <p:sldId id="396" r:id="rId16"/>
    <p:sldId id="31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CF94B-3B11-445E-839B-2F4CCD8702BC}" type="datetimeFigureOut">
              <a:rPr lang="en-US" smtClean="0"/>
              <a:t>3/11/2020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5755A-B116-496D-86BE-0A4853C6E496}" type="slidenum">
              <a:rPr lang="en-US" smtClean="0"/>
              <a:t>‹#›</a:t>
            </a:fld>
            <a:endParaRPr lang="en-US"/>
          </a:p>
        </p:txBody>
      </p:sp>
    </p:spTree>
    <p:extLst>
      <p:ext uri="{BB962C8B-B14F-4D97-AF65-F5344CB8AC3E}">
        <p14:creationId xmlns:p14="http://schemas.microsoft.com/office/powerpoint/2010/main" val="123184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704F-D8EA-435A-9315-EA57D44F77D5}"/>
              </a:ext>
            </a:extLst>
          </p:cNvPr>
          <p:cNvSpPr>
            <a:spLocks noGrp="1"/>
          </p:cNvSpPr>
          <p:nvPr>
            <p:ph type="ctrTitle"/>
          </p:nvPr>
        </p:nvSpPr>
        <p:spPr/>
        <p:txBody>
          <a:bodyPr>
            <a:noAutofit/>
          </a:bodyPr>
          <a:lstStyle/>
          <a:p>
            <a:pPr lvl="0" algn="ctr">
              <a:lnSpc>
                <a:spcPct val="150000"/>
              </a:lnSpc>
              <a:spcBef>
                <a:spcPts val="0"/>
              </a:spcBef>
            </a:pPr>
            <a:r>
              <a:rPr lang="en-US" sz="3600" dirty="0"/>
              <a:t>Python for Linguists</a:t>
            </a:r>
            <a:br>
              <a:rPr lang="en-US" sz="3600" dirty="0"/>
            </a:br>
            <a:r>
              <a:rPr lang="en-US" sz="3600" dirty="0"/>
              <a:t>Part of Speech Tagging</a:t>
            </a:r>
          </a:p>
        </p:txBody>
      </p:sp>
      <p:sp>
        <p:nvSpPr>
          <p:cNvPr id="3" name="Subtitle 2">
            <a:extLst>
              <a:ext uri="{FF2B5EF4-FFF2-40B4-BE49-F238E27FC236}">
                <a16:creationId xmlns:a16="http://schemas.microsoft.com/office/drawing/2014/main" id="{74990135-E8F3-4199-887C-6B33A2800958}"/>
              </a:ext>
            </a:extLst>
          </p:cNvPr>
          <p:cNvSpPr>
            <a:spLocks noGrp="1"/>
          </p:cNvSpPr>
          <p:nvPr>
            <p:ph type="subTitle" idx="1"/>
          </p:nvPr>
        </p:nvSpPr>
        <p:spPr/>
        <p:txBody>
          <a:bodyPr/>
          <a:lstStyle/>
          <a:p>
            <a:r>
              <a:rPr lang="en-US" dirty="0"/>
              <a:t>Venelin Kovatchev</a:t>
            </a:r>
          </a:p>
          <a:p>
            <a:r>
              <a:rPr lang="en-US" dirty="0"/>
              <a:t>Language and computation center</a:t>
            </a:r>
          </a:p>
          <a:p>
            <a:r>
              <a:rPr lang="en-US" dirty="0"/>
              <a:t>University of Barcelona</a:t>
            </a:r>
          </a:p>
          <a:p>
            <a:endParaRPr lang="en-US" dirty="0"/>
          </a:p>
        </p:txBody>
      </p:sp>
    </p:spTree>
    <p:extLst>
      <p:ext uri="{BB962C8B-B14F-4D97-AF65-F5344CB8AC3E}">
        <p14:creationId xmlns:p14="http://schemas.microsoft.com/office/powerpoint/2010/main" val="3770584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F28C-46ED-4AF9-99FF-B0D7FB64234E}"/>
              </a:ext>
            </a:extLst>
          </p:cNvPr>
          <p:cNvSpPr>
            <a:spLocks noGrp="1"/>
          </p:cNvSpPr>
          <p:nvPr>
            <p:ph type="title"/>
          </p:nvPr>
        </p:nvSpPr>
        <p:spPr/>
        <p:txBody>
          <a:bodyPr/>
          <a:lstStyle/>
          <a:p>
            <a:pPr algn="ctr"/>
            <a:r>
              <a:rPr lang="en-US" dirty="0"/>
              <a:t>Training an n-gram POS-Tagger</a:t>
            </a:r>
          </a:p>
        </p:txBody>
      </p:sp>
      <p:sp>
        <p:nvSpPr>
          <p:cNvPr id="3" name="Content Placeholder 2">
            <a:extLst>
              <a:ext uri="{FF2B5EF4-FFF2-40B4-BE49-F238E27FC236}">
                <a16:creationId xmlns:a16="http://schemas.microsoft.com/office/drawing/2014/main" id="{37093DF9-CF21-4822-A4A2-8E3737E76273}"/>
              </a:ext>
            </a:extLst>
          </p:cNvPr>
          <p:cNvSpPr>
            <a:spLocks noGrp="1"/>
          </p:cNvSpPr>
          <p:nvPr>
            <p:ph idx="1"/>
          </p:nvPr>
        </p:nvSpPr>
        <p:spPr/>
        <p:txBody>
          <a:bodyPr/>
          <a:lstStyle/>
          <a:p>
            <a:r>
              <a:rPr lang="en-US" dirty="0"/>
              <a:t>You need a corpus that is already POS-tagged</a:t>
            </a:r>
          </a:p>
          <a:p>
            <a:r>
              <a:rPr lang="en-US" dirty="0"/>
              <a:t>You choose the size of n-grams</a:t>
            </a:r>
          </a:p>
          <a:p>
            <a:r>
              <a:rPr lang="en-US" dirty="0"/>
              <a:t>You “train” the POS-tagger</a:t>
            </a:r>
          </a:p>
          <a:p>
            <a:pPr lvl="1"/>
            <a:r>
              <a:rPr lang="en-US" dirty="0"/>
              <a:t>The POS-tagger “counts” all n-grams in the corpus and their pos tags</a:t>
            </a:r>
          </a:p>
          <a:p>
            <a:pPr lvl="1"/>
            <a:r>
              <a:rPr lang="en-US" dirty="0"/>
              <a:t>The POS-tagger calculates probabilities for the pos tags for all n-gram</a:t>
            </a:r>
          </a:p>
          <a:p>
            <a:r>
              <a:rPr lang="en-US" dirty="0"/>
              <a:t>You use the POS-tagger on another un-tagged corpus</a:t>
            </a:r>
          </a:p>
          <a:p>
            <a:pPr lvl="1"/>
            <a:r>
              <a:rPr lang="en-US" dirty="0"/>
              <a:t>You can also “test” the POS-tagger on a held-out portion of the training corpus</a:t>
            </a:r>
          </a:p>
        </p:txBody>
      </p:sp>
    </p:spTree>
    <p:extLst>
      <p:ext uri="{BB962C8B-B14F-4D97-AF65-F5344CB8AC3E}">
        <p14:creationId xmlns:p14="http://schemas.microsoft.com/office/powerpoint/2010/main" val="216929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46C2-8104-4959-AF65-13002D5717A1}"/>
              </a:ext>
            </a:extLst>
          </p:cNvPr>
          <p:cNvSpPr>
            <a:spLocks noGrp="1"/>
          </p:cNvSpPr>
          <p:nvPr>
            <p:ph type="title"/>
          </p:nvPr>
        </p:nvSpPr>
        <p:spPr/>
        <p:txBody>
          <a:bodyPr/>
          <a:lstStyle/>
          <a:p>
            <a:pPr algn="ctr"/>
            <a:r>
              <a:rPr lang="en-US" dirty="0"/>
              <a:t>(Potential) problems with the training</a:t>
            </a:r>
          </a:p>
        </p:txBody>
      </p:sp>
      <p:sp>
        <p:nvSpPr>
          <p:cNvPr id="3" name="Content Placeholder 2">
            <a:extLst>
              <a:ext uri="{FF2B5EF4-FFF2-40B4-BE49-F238E27FC236}">
                <a16:creationId xmlns:a16="http://schemas.microsoft.com/office/drawing/2014/main" id="{7E5D7115-1A0E-4ED3-BBE7-F00275919A7E}"/>
              </a:ext>
            </a:extLst>
          </p:cNvPr>
          <p:cNvSpPr>
            <a:spLocks noGrp="1"/>
          </p:cNvSpPr>
          <p:nvPr>
            <p:ph idx="1"/>
          </p:nvPr>
        </p:nvSpPr>
        <p:spPr/>
        <p:txBody>
          <a:bodyPr>
            <a:normAutofit/>
          </a:bodyPr>
          <a:lstStyle/>
          <a:p>
            <a:r>
              <a:rPr lang="en-US" dirty="0"/>
              <a:t>The POS-tagger is as good as the corpus that it is trained on</a:t>
            </a:r>
          </a:p>
          <a:p>
            <a:pPr lvl="1"/>
            <a:r>
              <a:rPr lang="en-US" dirty="0"/>
              <a:t>If “book” is always a verb in your training corpus, the POS-tagger will also always predict that it is a “verb”</a:t>
            </a:r>
          </a:p>
          <a:p>
            <a:pPr lvl="1"/>
            <a:r>
              <a:rPr lang="en-US" dirty="0"/>
              <a:t>If “book” never appears in your training corpus, the POS-tagger will not be able to assign any tag to it. This problem is called the problem of “data sparsity”.</a:t>
            </a:r>
          </a:p>
          <a:p>
            <a:r>
              <a:rPr lang="en-US" dirty="0"/>
              <a:t> Data sparsity is a huge problem when working with higher </a:t>
            </a:r>
            <a:r>
              <a:rPr lang="en-US" dirty="0" err="1"/>
              <a:t>ngrams</a:t>
            </a:r>
            <a:r>
              <a:rPr lang="en-US" dirty="0"/>
              <a:t> (3,4,5):</a:t>
            </a:r>
          </a:p>
          <a:p>
            <a:pPr lvl="1"/>
            <a:r>
              <a:rPr lang="en-US" dirty="0"/>
              <a:t>It’s highly unlikely that the training corpus would have “mouse or book”</a:t>
            </a:r>
          </a:p>
          <a:p>
            <a:pPr lvl="1"/>
            <a:r>
              <a:rPr lang="en-US" dirty="0"/>
              <a:t>In order to solve that problem, we will use a technique called “</a:t>
            </a:r>
            <a:r>
              <a:rPr lang="en-US" dirty="0" err="1"/>
              <a:t>backoff</a:t>
            </a:r>
            <a:r>
              <a:rPr lang="en-US" dirty="0"/>
              <a:t>”</a:t>
            </a:r>
          </a:p>
        </p:txBody>
      </p:sp>
    </p:spTree>
    <p:extLst>
      <p:ext uri="{BB962C8B-B14F-4D97-AF65-F5344CB8AC3E}">
        <p14:creationId xmlns:p14="http://schemas.microsoft.com/office/powerpoint/2010/main" val="3088563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43C3B-F784-41DD-9E6E-E3C033613700}"/>
              </a:ext>
            </a:extLst>
          </p:cNvPr>
          <p:cNvSpPr>
            <a:spLocks noGrp="1"/>
          </p:cNvSpPr>
          <p:nvPr>
            <p:ph type="title"/>
          </p:nvPr>
        </p:nvSpPr>
        <p:spPr/>
        <p:txBody>
          <a:bodyPr/>
          <a:lstStyle/>
          <a:p>
            <a:pPr algn="ctr"/>
            <a:r>
              <a:rPr lang="en-US" dirty="0"/>
              <a:t>POS-Tagging with NLTK</a:t>
            </a:r>
          </a:p>
        </p:txBody>
      </p:sp>
      <p:sp>
        <p:nvSpPr>
          <p:cNvPr id="3" name="Content Placeholder 2">
            <a:extLst>
              <a:ext uri="{FF2B5EF4-FFF2-40B4-BE49-F238E27FC236}">
                <a16:creationId xmlns:a16="http://schemas.microsoft.com/office/drawing/2014/main" id="{FEF7A614-5103-484D-9CF9-E04F79833F76}"/>
              </a:ext>
            </a:extLst>
          </p:cNvPr>
          <p:cNvSpPr>
            <a:spLocks noGrp="1"/>
          </p:cNvSpPr>
          <p:nvPr>
            <p:ph idx="1"/>
          </p:nvPr>
        </p:nvSpPr>
        <p:spPr/>
        <p:txBody>
          <a:bodyPr/>
          <a:lstStyle/>
          <a:p>
            <a:r>
              <a:rPr lang="en-US" dirty="0"/>
              <a:t>NLTK has both annotated corpora and functions for pos tagging</a:t>
            </a:r>
          </a:p>
          <a:p>
            <a:r>
              <a:rPr lang="en-US" dirty="0"/>
              <a:t>To train a tagger with NLTK you need to:</a:t>
            </a:r>
          </a:p>
          <a:p>
            <a:pPr lvl="1"/>
            <a:r>
              <a:rPr lang="en-US" dirty="0"/>
              <a:t>Import a pos-tagged corpus</a:t>
            </a:r>
          </a:p>
          <a:p>
            <a:pPr lvl="1"/>
            <a:r>
              <a:rPr lang="en-US" dirty="0"/>
              <a:t>Choose a tagger</a:t>
            </a:r>
          </a:p>
          <a:p>
            <a:pPr lvl="1"/>
            <a:r>
              <a:rPr lang="en-US" dirty="0"/>
              <a:t>Train the tagger</a:t>
            </a:r>
          </a:p>
          <a:p>
            <a:r>
              <a:rPr lang="en-US" dirty="0"/>
              <a:t>Then you can either evaluate the tagger or tag a new corpus</a:t>
            </a:r>
          </a:p>
        </p:txBody>
      </p:sp>
    </p:spTree>
    <p:extLst>
      <p:ext uri="{BB962C8B-B14F-4D97-AF65-F5344CB8AC3E}">
        <p14:creationId xmlns:p14="http://schemas.microsoft.com/office/powerpoint/2010/main" val="4226413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321B-AE02-42CE-99BF-ABB602159F48}"/>
              </a:ext>
            </a:extLst>
          </p:cNvPr>
          <p:cNvSpPr>
            <a:spLocks noGrp="1"/>
          </p:cNvSpPr>
          <p:nvPr>
            <p:ph type="title"/>
          </p:nvPr>
        </p:nvSpPr>
        <p:spPr/>
        <p:txBody>
          <a:bodyPr/>
          <a:lstStyle/>
          <a:p>
            <a:pPr algn="ctr"/>
            <a:r>
              <a:rPr lang="en-US" dirty="0"/>
              <a:t>Learning from Data:</a:t>
            </a:r>
            <a:br>
              <a:rPr lang="en-US" dirty="0"/>
            </a:br>
            <a:r>
              <a:rPr lang="en-US" dirty="0"/>
              <a:t>Training and Evaluation</a:t>
            </a:r>
          </a:p>
        </p:txBody>
      </p:sp>
      <p:sp>
        <p:nvSpPr>
          <p:cNvPr id="3" name="Content Placeholder 2">
            <a:extLst>
              <a:ext uri="{FF2B5EF4-FFF2-40B4-BE49-F238E27FC236}">
                <a16:creationId xmlns:a16="http://schemas.microsoft.com/office/drawing/2014/main" id="{FC2F11C6-CF06-4A28-BA0D-147B5FFC4D8A}"/>
              </a:ext>
            </a:extLst>
          </p:cNvPr>
          <p:cNvSpPr>
            <a:spLocks noGrp="1"/>
          </p:cNvSpPr>
          <p:nvPr>
            <p:ph idx="1"/>
          </p:nvPr>
        </p:nvSpPr>
        <p:spPr/>
        <p:txBody>
          <a:bodyPr>
            <a:normAutofit fontScale="92500" lnSpcReduction="20000"/>
          </a:bodyPr>
          <a:lstStyle/>
          <a:p>
            <a:r>
              <a:rPr lang="en-US" dirty="0"/>
              <a:t>POS-tagging is an example of “learning from data”, or in particular “supervised learning”.</a:t>
            </a:r>
          </a:p>
          <a:p>
            <a:pPr lvl="1"/>
            <a:r>
              <a:rPr lang="en-US" dirty="0"/>
              <a:t>we create examples of the desired result (in this case – a corpus with correct POS tags)</a:t>
            </a:r>
          </a:p>
          <a:p>
            <a:pPr lvl="1"/>
            <a:r>
              <a:rPr lang="en-US" dirty="0"/>
              <a:t>we train a system to “learn” something from the examples (relation between words/n-grams and the corresponding pos tags)</a:t>
            </a:r>
          </a:p>
          <a:p>
            <a:pPr lvl="1"/>
            <a:r>
              <a:rPr lang="en-US" dirty="0"/>
              <a:t>typically we “evaluate” the system. That is, we ask the system to POS tag a corpus, for which we already have the “correct answers” and we see how good does it work</a:t>
            </a:r>
          </a:p>
          <a:p>
            <a:pPr lvl="1"/>
            <a:r>
              <a:rPr lang="en-US" dirty="0"/>
              <a:t>typically the “test” corpus is similar to the “train” corpus (often they are even parts of the same bigger corpus). However you should not test on the same corpus that you trained.</a:t>
            </a:r>
          </a:p>
          <a:p>
            <a:pPr lvl="1"/>
            <a:r>
              <a:rPr lang="en-US" dirty="0"/>
              <a:t>“Supervised learning” is similar to how we learn and test in schools and university</a:t>
            </a:r>
          </a:p>
          <a:p>
            <a:endParaRPr lang="en-US" dirty="0"/>
          </a:p>
        </p:txBody>
      </p:sp>
    </p:spTree>
    <p:extLst>
      <p:ext uri="{BB962C8B-B14F-4D97-AF65-F5344CB8AC3E}">
        <p14:creationId xmlns:p14="http://schemas.microsoft.com/office/powerpoint/2010/main" val="14597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06F9-2041-4985-A36A-BD3AFDC23770}"/>
              </a:ext>
            </a:extLst>
          </p:cNvPr>
          <p:cNvSpPr>
            <a:spLocks noGrp="1"/>
          </p:cNvSpPr>
          <p:nvPr>
            <p:ph type="title"/>
          </p:nvPr>
        </p:nvSpPr>
        <p:spPr/>
        <p:txBody>
          <a:bodyPr/>
          <a:lstStyle/>
          <a:p>
            <a:pPr algn="ctr"/>
            <a:r>
              <a:rPr lang="en-US" dirty="0" err="1"/>
              <a:t>Backoff</a:t>
            </a:r>
            <a:endParaRPr lang="en-US" dirty="0"/>
          </a:p>
        </p:txBody>
      </p:sp>
      <p:sp>
        <p:nvSpPr>
          <p:cNvPr id="3" name="Content Placeholder 2">
            <a:extLst>
              <a:ext uri="{FF2B5EF4-FFF2-40B4-BE49-F238E27FC236}">
                <a16:creationId xmlns:a16="http://schemas.microsoft.com/office/drawing/2014/main" id="{12B79A29-BF18-484C-A361-12FD667CAB2F}"/>
              </a:ext>
            </a:extLst>
          </p:cNvPr>
          <p:cNvSpPr>
            <a:spLocks noGrp="1"/>
          </p:cNvSpPr>
          <p:nvPr>
            <p:ph idx="1"/>
          </p:nvPr>
        </p:nvSpPr>
        <p:spPr/>
        <p:txBody>
          <a:bodyPr>
            <a:normAutofit fontScale="92500" lnSpcReduction="10000"/>
          </a:bodyPr>
          <a:lstStyle/>
          <a:p>
            <a:r>
              <a:rPr lang="en-US" dirty="0" err="1"/>
              <a:t>Backoff</a:t>
            </a:r>
            <a:r>
              <a:rPr lang="en-US" dirty="0"/>
              <a:t> is a technique for dealing with data sparsity</a:t>
            </a:r>
          </a:p>
          <a:p>
            <a:pPr lvl="1"/>
            <a:r>
              <a:rPr lang="en-US" dirty="0"/>
              <a:t>Remember, data sparsity is when you have never seen a n-gram such as “mouse or book”</a:t>
            </a:r>
          </a:p>
          <a:p>
            <a:r>
              <a:rPr lang="en-US" dirty="0"/>
              <a:t>The “</a:t>
            </a:r>
            <a:r>
              <a:rPr lang="en-US" dirty="0" err="1"/>
              <a:t>backoff</a:t>
            </a:r>
            <a:r>
              <a:rPr lang="en-US" dirty="0"/>
              <a:t>” combines multiple individual taggers to work together:</a:t>
            </a:r>
          </a:p>
          <a:p>
            <a:pPr lvl="1"/>
            <a:r>
              <a:rPr lang="en-US" dirty="0"/>
              <a:t>If a trigram tagger tags “mouse or book”, all is good</a:t>
            </a:r>
          </a:p>
          <a:p>
            <a:pPr lvl="1"/>
            <a:r>
              <a:rPr lang="en-US" dirty="0"/>
              <a:t>If not, we ask a bigram tagger to tag “mouse or” and “or book”</a:t>
            </a:r>
          </a:p>
          <a:p>
            <a:pPr lvl="1"/>
            <a:r>
              <a:rPr lang="en-US" dirty="0"/>
              <a:t>If a bigram tagger also fails (let’s say on “mouse or”, we ask a unigram tagger to tag “mouse” and “or”</a:t>
            </a:r>
          </a:p>
          <a:p>
            <a:pPr lvl="1"/>
            <a:r>
              <a:rPr lang="en-US" dirty="0"/>
              <a:t>If the unigram tagger fails to tag (let’s say “mouse” is not in the corpus), we choose a default tag of “noun”</a:t>
            </a:r>
          </a:p>
          <a:p>
            <a:pPr lvl="1"/>
            <a:endParaRPr lang="en-US" dirty="0"/>
          </a:p>
          <a:p>
            <a:endParaRPr lang="en-US" dirty="0"/>
          </a:p>
          <a:p>
            <a:endParaRPr lang="en-US" dirty="0"/>
          </a:p>
        </p:txBody>
      </p:sp>
    </p:spTree>
    <p:extLst>
      <p:ext uri="{BB962C8B-B14F-4D97-AF65-F5344CB8AC3E}">
        <p14:creationId xmlns:p14="http://schemas.microsoft.com/office/powerpoint/2010/main" val="4008503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C7E0-3B04-447F-BAE9-25498AD8D27D}"/>
              </a:ext>
            </a:extLst>
          </p:cNvPr>
          <p:cNvSpPr>
            <a:spLocks noGrp="1"/>
          </p:cNvSpPr>
          <p:nvPr>
            <p:ph type="title"/>
          </p:nvPr>
        </p:nvSpPr>
        <p:spPr/>
        <p:txBody>
          <a:bodyPr/>
          <a:lstStyle/>
          <a:p>
            <a:pPr algn="ctr"/>
            <a:r>
              <a:rPr lang="en-US" dirty="0"/>
              <a:t>Today’s Practice</a:t>
            </a:r>
          </a:p>
        </p:txBody>
      </p:sp>
      <p:sp>
        <p:nvSpPr>
          <p:cNvPr id="3" name="Content Placeholder 2">
            <a:extLst>
              <a:ext uri="{FF2B5EF4-FFF2-40B4-BE49-F238E27FC236}">
                <a16:creationId xmlns:a16="http://schemas.microsoft.com/office/drawing/2014/main" id="{32DED70F-A083-4A25-A0B7-7F8397C102C2}"/>
              </a:ext>
            </a:extLst>
          </p:cNvPr>
          <p:cNvSpPr>
            <a:spLocks noGrp="1"/>
          </p:cNvSpPr>
          <p:nvPr>
            <p:ph idx="1"/>
          </p:nvPr>
        </p:nvSpPr>
        <p:spPr/>
        <p:txBody>
          <a:bodyPr/>
          <a:lstStyle/>
          <a:p>
            <a:r>
              <a:rPr lang="en-US" dirty="0"/>
              <a:t>In today’s practice we will explore different part of speech taggers</a:t>
            </a:r>
          </a:p>
          <a:p>
            <a:r>
              <a:rPr lang="en-US" dirty="0"/>
              <a:t>We will see the performance of different taggers</a:t>
            </a:r>
          </a:p>
          <a:p>
            <a:r>
              <a:rPr lang="en-US" dirty="0"/>
              <a:t>We will see the importance of </a:t>
            </a:r>
            <a:r>
              <a:rPr lang="en-US" dirty="0" err="1"/>
              <a:t>backoff</a:t>
            </a:r>
            <a:endParaRPr lang="en-US" dirty="0"/>
          </a:p>
          <a:p>
            <a:r>
              <a:rPr lang="en-US" dirty="0"/>
              <a:t>We will see the importance of the choice of training corpus</a:t>
            </a:r>
          </a:p>
        </p:txBody>
      </p:sp>
    </p:spTree>
    <p:extLst>
      <p:ext uri="{BB962C8B-B14F-4D97-AF65-F5344CB8AC3E}">
        <p14:creationId xmlns:p14="http://schemas.microsoft.com/office/powerpoint/2010/main" val="3458422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A49D-FBAB-4303-A89C-FE4D60B952CC}"/>
              </a:ext>
            </a:extLst>
          </p:cNvPr>
          <p:cNvSpPr>
            <a:spLocks noGrp="1"/>
          </p:cNvSpPr>
          <p:nvPr>
            <p:ph type="title"/>
          </p:nvPr>
        </p:nvSpPr>
        <p:spPr/>
        <p:txBody>
          <a:bodyPr/>
          <a:lstStyle/>
          <a:p>
            <a:pPr algn="ctr"/>
            <a:r>
              <a:rPr lang="en-US" dirty="0"/>
              <a:t>Thanks!</a:t>
            </a:r>
            <a:br>
              <a:rPr lang="en-US" dirty="0"/>
            </a:br>
            <a:r>
              <a:rPr lang="en-US" dirty="0"/>
              <a:t>Questions?</a:t>
            </a:r>
          </a:p>
        </p:txBody>
      </p:sp>
      <p:sp>
        <p:nvSpPr>
          <p:cNvPr id="3" name="Text Placeholder 2">
            <a:extLst>
              <a:ext uri="{FF2B5EF4-FFF2-40B4-BE49-F238E27FC236}">
                <a16:creationId xmlns:a16="http://schemas.microsoft.com/office/drawing/2014/main" id="{776513E4-BEB1-4FB8-952E-76B06240B1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005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A3699-82FE-4888-9A2F-C5F61B4AE3C0}"/>
              </a:ext>
            </a:extLst>
          </p:cNvPr>
          <p:cNvSpPr>
            <a:spLocks noGrp="1"/>
          </p:cNvSpPr>
          <p:nvPr>
            <p:ph type="title"/>
          </p:nvPr>
        </p:nvSpPr>
        <p:spPr/>
        <p:txBody>
          <a:bodyPr/>
          <a:lstStyle/>
          <a:p>
            <a:pPr algn="ctr"/>
            <a:r>
              <a:rPr lang="en-US" dirty="0"/>
              <a:t>What we know so far</a:t>
            </a:r>
          </a:p>
        </p:txBody>
      </p:sp>
      <p:sp>
        <p:nvSpPr>
          <p:cNvPr id="3" name="Content Placeholder 2">
            <a:extLst>
              <a:ext uri="{FF2B5EF4-FFF2-40B4-BE49-F238E27FC236}">
                <a16:creationId xmlns:a16="http://schemas.microsoft.com/office/drawing/2014/main" id="{F40A1CB8-0E78-4CD9-BB53-81A871743C28}"/>
              </a:ext>
            </a:extLst>
          </p:cNvPr>
          <p:cNvSpPr>
            <a:spLocks noGrp="1"/>
          </p:cNvSpPr>
          <p:nvPr>
            <p:ph idx="1"/>
          </p:nvPr>
        </p:nvSpPr>
        <p:spPr/>
        <p:txBody>
          <a:bodyPr>
            <a:normAutofit fontScale="92500" lnSpcReduction="20000"/>
          </a:bodyPr>
          <a:lstStyle/>
          <a:p>
            <a:r>
              <a:rPr lang="en-US" dirty="0"/>
              <a:t>Core programming: </a:t>
            </a:r>
          </a:p>
          <a:p>
            <a:pPr lvl="1"/>
            <a:r>
              <a:rPr lang="en-US" dirty="0"/>
              <a:t>Data types and variables</a:t>
            </a:r>
          </a:p>
          <a:p>
            <a:pPr lvl="1"/>
            <a:r>
              <a:rPr lang="en-US" dirty="0"/>
              <a:t>Functions and Methods</a:t>
            </a:r>
          </a:p>
          <a:p>
            <a:pPr lvl="1"/>
            <a:r>
              <a:rPr lang="en-US" dirty="0"/>
              <a:t>Decision structures</a:t>
            </a:r>
          </a:p>
          <a:p>
            <a:pPr lvl="1"/>
            <a:r>
              <a:rPr lang="en-US" dirty="0"/>
              <a:t>Loops</a:t>
            </a:r>
          </a:p>
          <a:p>
            <a:r>
              <a:rPr lang="en-US" dirty="0"/>
              <a:t>Basic corpus preprocessing:</a:t>
            </a:r>
          </a:p>
          <a:p>
            <a:pPr lvl="1"/>
            <a:r>
              <a:rPr lang="en-US" dirty="0"/>
              <a:t>Cleaning</a:t>
            </a:r>
          </a:p>
          <a:p>
            <a:pPr lvl="1"/>
            <a:r>
              <a:rPr lang="en-US" dirty="0"/>
              <a:t>Tokenization and sentence segmentation</a:t>
            </a:r>
          </a:p>
          <a:p>
            <a:pPr lvl="1"/>
            <a:r>
              <a:rPr lang="en-US" dirty="0"/>
              <a:t>Corpus statistics and n-grams</a:t>
            </a:r>
          </a:p>
        </p:txBody>
      </p:sp>
    </p:spTree>
    <p:extLst>
      <p:ext uri="{BB962C8B-B14F-4D97-AF65-F5344CB8AC3E}">
        <p14:creationId xmlns:p14="http://schemas.microsoft.com/office/powerpoint/2010/main" val="333328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07DA-1D0C-4D1C-A608-DEA18E8D9C94}"/>
              </a:ext>
            </a:extLst>
          </p:cNvPr>
          <p:cNvSpPr>
            <a:spLocks noGrp="1"/>
          </p:cNvSpPr>
          <p:nvPr>
            <p:ph type="title"/>
          </p:nvPr>
        </p:nvSpPr>
        <p:spPr/>
        <p:txBody>
          <a:bodyPr/>
          <a:lstStyle/>
          <a:p>
            <a:pPr algn="ctr"/>
            <a:r>
              <a:rPr lang="en-US" dirty="0"/>
              <a:t>Last Portion of the course: </a:t>
            </a:r>
            <a:br>
              <a:rPr lang="en-US" dirty="0"/>
            </a:br>
            <a:r>
              <a:rPr lang="en-US" dirty="0"/>
              <a:t>Linguistic Tasks</a:t>
            </a:r>
          </a:p>
        </p:txBody>
      </p:sp>
      <p:sp>
        <p:nvSpPr>
          <p:cNvPr id="3" name="Content Placeholder 2">
            <a:extLst>
              <a:ext uri="{FF2B5EF4-FFF2-40B4-BE49-F238E27FC236}">
                <a16:creationId xmlns:a16="http://schemas.microsoft.com/office/drawing/2014/main" id="{9F6AC78F-2A43-48C2-B92E-98CE55B2F9BE}"/>
              </a:ext>
            </a:extLst>
          </p:cNvPr>
          <p:cNvSpPr>
            <a:spLocks noGrp="1"/>
          </p:cNvSpPr>
          <p:nvPr>
            <p:ph idx="1"/>
          </p:nvPr>
        </p:nvSpPr>
        <p:spPr/>
        <p:txBody>
          <a:bodyPr/>
          <a:lstStyle/>
          <a:p>
            <a:r>
              <a:rPr lang="en-US" dirty="0"/>
              <a:t>In the next few classes we will explore few different tasks related to </a:t>
            </a:r>
            <a:r>
              <a:rPr lang="en-US" dirty="0" err="1"/>
              <a:t>lingusitics</a:t>
            </a:r>
            <a:endParaRPr lang="en-US" dirty="0"/>
          </a:p>
          <a:p>
            <a:r>
              <a:rPr lang="en-US" dirty="0"/>
              <a:t>Part of Speech Tagging</a:t>
            </a:r>
          </a:p>
          <a:p>
            <a:r>
              <a:rPr lang="en-US" dirty="0"/>
              <a:t>Syntactic Parsing</a:t>
            </a:r>
          </a:p>
          <a:p>
            <a:r>
              <a:rPr lang="en-US" dirty="0"/>
              <a:t>General text classification</a:t>
            </a:r>
          </a:p>
        </p:txBody>
      </p:sp>
    </p:spTree>
    <p:extLst>
      <p:ext uri="{BB962C8B-B14F-4D97-AF65-F5344CB8AC3E}">
        <p14:creationId xmlns:p14="http://schemas.microsoft.com/office/powerpoint/2010/main" val="396427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14A5-C167-45BB-B434-1D9543264B1A}"/>
              </a:ext>
            </a:extLst>
          </p:cNvPr>
          <p:cNvSpPr>
            <a:spLocks noGrp="1"/>
          </p:cNvSpPr>
          <p:nvPr>
            <p:ph type="title"/>
          </p:nvPr>
        </p:nvSpPr>
        <p:spPr/>
        <p:txBody>
          <a:bodyPr/>
          <a:lstStyle/>
          <a:p>
            <a:pPr algn="ctr"/>
            <a:r>
              <a:rPr lang="en-US" dirty="0"/>
              <a:t>Parts of </a:t>
            </a:r>
            <a:r>
              <a:rPr lang="en-US" dirty="0" err="1"/>
              <a:t>SpeecH</a:t>
            </a:r>
            <a:endParaRPr lang="en-US" dirty="0"/>
          </a:p>
        </p:txBody>
      </p:sp>
      <p:sp>
        <p:nvSpPr>
          <p:cNvPr id="3" name="Content Placeholder 2">
            <a:extLst>
              <a:ext uri="{FF2B5EF4-FFF2-40B4-BE49-F238E27FC236}">
                <a16:creationId xmlns:a16="http://schemas.microsoft.com/office/drawing/2014/main" id="{AAFCF0A6-4B09-4F55-B973-0B7F882D77DD}"/>
              </a:ext>
            </a:extLst>
          </p:cNvPr>
          <p:cNvSpPr>
            <a:spLocks noGrp="1"/>
          </p:cNvSpPr>
          <p:nvPr>
            <p:ph idx="1"/>
          </p:nvPr>
        </p:nvSpPr>
        <p:spPr/>
        <p:txBody>
          <a:bodyPr>
            <a:normAutofit/>
          </a:bodyPr>
          <a:lstStyle/>
          <a:p>
            <a:r>
              <a:rPr lang="en-US" dirty="0"/>
              <a:t>The “part of speech” is a category that is assigned to each word in accordance to its functions</a:t>
            </a:r>
          </a:p>
          <a:p>
            <a:r>
              <a:rPr lang="en-US" dirty="0"/>
              <a:t>There exist different “</a:t>
            </a:r>
            <a:r>
              <a:rPr lang="en-US" dirty="0" err="1"/>
              <a:t>tagsets</a:t>
            </a:r>
            <a:r>
              <a:rPr lang="en-US" dirty="0"/>
              <a:t>”:</a:t>
            </a:r>
          </a:p>
          <a:p>
            <a:pPr lvl="1"/>
            <a:r>
              <a:rPr lang="en-US" dirty="0"/>
              <a:t>Simplified </a:t>
            </a:r>
            <a:r>
              <a:rPr lang="en-US" dirty="0" err="1"/>
              <a:t>tagsets</a:t>
            </a:r>
            <a:r>
              <a:rPr lang="en-US" dirty="0"/>
              <a:t> mark only the main category: “noun”, “verb”, “adjective”…</a:t>
            </a:r>
          </a:p>
          <a:p>
            <a:pPr lvl="1"/>
            <a:r>
              <a:rPr lang="en-US" dirty="0"/>
              <a:t>More complex </a:t>
            </a:r>
            <a:r>
              <a:rPr lang="en-US" dirty="0" err="1"/>
              <a:t>tagsets</a:t>
            </a:r>
            <a:r>
              <a:rPr lang="en-US" dirty="0"/>
              <a:t> contain a variety of grammatical features: number, person, tense</a:t>
            </a:r>
          </a:p>
          <a:p>
            <a:pPr lvl="1"/>
            <a:r>
              <a:rPr lang="en-US" dirty="0"/>
              <a:t>Originally </a:t>
            </a:r>
            <a:r>
              <a:rPr lang="en-US" dirty="0" err="1"/>
              <a:t>tagsets</a:t>
            </a:r>
            <a:r>
              <a:rPr lang="en-US" dirty="0"/>
              <a:t> were language specific</a:t>
            </a:r>
          </a:p>
          <a:p>
            <a:pPr lvl="1"/>
            <a:r>
              <a:rPr lang="en-US" dirty="0"/>
              <a:t>With the development of CL and NLP, universal </a:t>
            </a:r>
            <a:r>
              <a:rPr lang="en-US" dirty="0" err="1"/>
              <a:t>tagsets</a:t>
            </a:r>
            <a:r>
              <a:rPr lang="en-US" dirty="0"/>
              <a:t> were </a:t>
            </a:r>
            <a:r>
              <a:rPr lang="en-US" dirty="0" err="1"/>
              <a:t>introdused</a:t>
            </a:r>
            <a:endParaRPr lang="en-US" dirty="0"/>
          </a:p>
        </p:txBody>
      </p:sp>
    </p:spTree>
    <p:extLst>
      <p:ext uri="{BB962C8B-B14F-4D97-AF65-F5344CB8AC3E}">
        <p14:creationId xmlns:p14="http://schemas.microsoft.com/office/powerpoint/2010/main" val="425271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2C64-8A22-40A0-8101-79A10E3CA982}"/>
              </a:ext>
            </a:extLst>
          </p:cNvPr>
          <p:cNvSpPr>
            <a:spLocks noGrp="1"/>
          </p:cNvSpPr>
          <p:nvPr>
            <p:ph type="title"/>
          </p:nvPr>
        </p:nvSpPr>
        <p:spPr/>
        <p:txBody>
          <a:bodyPr/>
          <a:lstStyle/>
          <a:p>
            <a:pPr algn="ctr"/>
            <a:r>
              <a:rPr lang="en-US" dirty="0"/>
              <a:t>Part of speech Tagging</a:t>
            </a:r>
          </a:p>
        </p:txBody>
      </p:sp>
      <p:sp>
        <p:nvSpPr>
          <p:cNvPr id="3" name="Content Placeholder 2">
            <a:extLst>
              <a:ext uri="{FF2B5EF4-FFF2-40B4-BE49-F238E27FC236}">
                <a16:creationId xmlns:a16="http://schemas.microsoft.com/office/drawing/2014/main" id="{1AD20AB9-69FC-48A1-A91D-D69F451A0295}"/>
              </a:ext>
            </a:extLst>
          </p:cNvPr>
          <p:cNvSpPr>
            <a:spLocks noGrp="1"/>
          </p:cNvSpPr>
          <p:nvPr>
            <p:ph idx="1"/>
          </p:nvPr>
        </p:nvSpPr>
        <p:spPr/>
        <p:txBody>
          <a:bodyPr>
            <a:normAutofit/>
          </a:bodyPr>
          <a:lstStyle/>
          <a:p>
            <a:r>
              <a:rPr lang="en-US" dirty="0"/>
              <a:t>Part of speech tagging (or POS-tagging) is a process that assigns a POS tag to each word in a given text:</a:t>
            </a:r>
          </a:p>
          <a:p>
            <a:pPr lvl="1"/>
            <a:r>
              <a:rPr lang="en-US" dirty="0"/>
              <a:t>playing: verb, statue: noun, address: ?</a:t>
            </a:r>
          </a:p>
          <a:p>
            <a:endParaRPr lang="en-US" dirty="0"/>
          </a:p>
          <a:p>
            <a:r>
              <a:rPr lang="en-US" dirty="0"/>
              <a:t>A problem with the automatic POS tagging is the ambiguity of words	</a:t>
            </a:r>
          </a:p>
          <a:p>
            <a:pPr lvl="1"/>
            <a:r>
              <a:rPr lang="en-US" dirty="0"/>
              <a:t>Many words can be assigned more than one potential POS tag</a:t>
            </a:r>
          </a:p>
          <a:p>
            <a:pPr lvl="1"/>
            <a:r>
              <a:rPr lang="en-US" dirty="0"/>
              <a:t>(to) address (VB) someone		vs		someone’s address (NN)</a:t>
            </a:r>
          </a:p>
          <a:p>
            <a:pPr lvl="1"/>
            <a:endParaRPr lang="en-US" dirty="0"/>
          </a:p>
          <a:p>
            <a:endParaRPr lang="en-US" dirty="0"/>
          </a:p>
          <a:p>
            <a:endParaRPr lang="en-US" dirty="0"/>
          </a:p>
        </p:txBody>
      </p:sp>
    </p:spTree>
    <p:extLst>
      <p:ext uri="{BB962C8B-B14F-4D97-AF65-F5344CB8AC3E}">
        <p14:creationId xmlns:p14="http://schemas.microsoft.com/office/powerpoint/2010/main" val="358091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230D-1C1C-4536-B2F9-65EF50A474C2}"/>
              </a:ext>
            </a:extLst>
          </p:cNvPr>
          <p:cNvSpPr>
            <a:spLocks noGrp="1"/>
          </p:cNvSpPr>
          <p:nvPr>
            <p:ph type="title"/>
          </p:nvPr>
        </p:nvSpPr>
        <p:spPr/>
        <p:txBody>
          <a:bodyPr/>
          <a:lstStyle/>
          <a:p>
            <a:pPr algn="ctr"/>
            <a:r>
              <a:rPr lang="en-US" dirty="0"/>
              <a:t>POS Disambiguation</a:t>
            </a:r>
          </a:p>
        </p:txBody>
      </p:sp>
      <p:sp>
        <p:nvSpPr>
          <p:cNvPr id="3" name="Content Placeholder 2">
            <a:extLst>
              <a:ext uri="{FF2B5EF4-FFF2-40B4-BE49-F238E27FC236}">
                <a16:creationId xmlns:a16="http://schemas.microsoft.com/office/drawing/2014/main" id="{3853FE3D-9C88-4AB3-A473-297BB3260C2D}"/>
              </a:ext>
            </a:extLst>
          </p:cNvPr>
          <p:cNvSpPr>
            <a:spLocks noGrp="1"/>
          </p:cNvSpPr>
          <p:nvPr>
            <p:ph idx="1"/>
          </p:nvPr>
        </p:nvSpPr>
        <p:spPr/>
        <p:txBody>
          <a:bodyPr>
            <a:normAutofit lnSpcReduction="10000"/>
          </a:bodyPr>
          <a:lstStyle/>
          <a:p>
            <a:r>
              <a:rPr lang="en-US" dirty="0"/>
              <a:t>To disambiguate between multiple possible tags, we need to look at the context:</a:t>
            </a:r>
          </a:p>
          <a:p>
            <a:pPr lvl="1"/>
            <a:r>
              <a:rPr lang="en-US" dirty="0"/>
              <a:t>The reason why I address you today is that...</a:t>
            </a:r>
          </a:p>
          <a:p>
            <a:pPr lvl="1"/>
            <a:r>
              <a:rPr lang="en-US" dirty="0"/>
              <a:t>The courier delivered the gift to the address.</a:t>
            </a:r>
          </a:p>
          <a:p>
            <a:r>
              <a:rPr lang="en-US" dirty="0"/>
              <a:t>What is the context? </a:t>
            </a:r>
          </a:p>
          <a:p>
            <a:pPr lvl="1"/>
            <a:r>
              <a:rPr lang="en-US" dirty="0"/>
              <a:t>Linear – a fixed number of words before and after (remember n-grams and </a:t>
            </a:r>
            <a:r>
              <a:rPr lang="en-US" dirty="0" err="1"/>
              <a:t>markov</a:t>
            </a:r>
            <a:r>
              <a:rPr lang="en-US" dirty="0"/>
              <a:t>)</a:t>
            </a:r>
          </a:p>
          <a:p>
            <a:pPr lvl="1"/>
            <a:r>
              <a:rPr lang="en-US" dirty="0"/>
              <a:t>Why not syntactic? – syntactic parsing is harder than POS tagging; you often need POS tagging before you do syntactic parsing;</a:t>
            </a:r>
          </a:p>
        </p:txBody>
      </p:sp>
      <p:sp>
        <p:nvSpPr>
          <p:cNvPr id="4" name="Google Shape;112;p20">
            <a:extLst>
              <a:ext uri="{FF2B5EF4-FFF2-40B4-BE49-F238E27FC236}">
                <a16:creationId xmlns:a16="http://schemas.microsoft.com/office/drawing/2014/main" id="{D73BDDEC-D400-49A2-85B0-8D4F7BA7EEBD}"/>
              </a:ext>
            </a:extLst>
          </p:cNvPr>
          <p:cNvSpPr/>
          <p:nvPr/>
        </p:nvSpPr>
        <p:spPr>
          <a:xfrm>
            <a:off x="3053917" y="3188184"/>
            <a:ext cx="2547891" cy="378434"/>
          </a:xfrm>
          <a:prstGeom prst="bracketPair">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112;p20">
            <a:extLst>
              <a:ext uri="{FF2B5EF4-FFF2-40B4-BE49-F238E27FC236}">
                <a16:creationId xmlns:a16="http://schemas.microsoft.com/office/drawing/2014/main" id="{87DB3A81-900D-400A-B4CD-CF0871EBAAEF}"/>
              </a:ext>
            </a:extLst>
          </p:cNvPr>
          <p:cNvSpPr/>
          <p:nvPr/>
        </p:nvSpPr>
        <p:spPr>
          <a:xfrm>
            <a:off x="3080549" y="3585849"/>
            <a:ext cx="3346884" cy="342531"/>
          </a:xfrm>
          <a:prstGeom prst="bracketPair">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226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4BEF-C0D2-4591-80D7-10E2514C82D8}"/>
              </a:ext>
            </a:extLst>
          </p:cNvPr>
          <p:cNvSpPr>
            <a:spLocks noGrp="1"/>
          </p:cNvSpPr>
          <p:nvPr>
            <p:ph type="title"/>
          </p:nvPr>
        </p:nvSpPr>
        <p:spPr/>
        <p:txBody>
          <a:bodyPr/>
          <a:lstStyle/>
          <a:p>
            <a:pPr algn="ctr"/>
            <a:r>
              <a:rPr lang="en-US" dirty="0"/>
              <a:t>N-Gram Based POS Tagging</a:t>
            </a:r>
          </a:p>
        </p:txBody>
      </p:sp>
      <p:sp>
        <p:nvSpPr>
          <p:cNvPr id="3" name="Content Placeholder 2">
            <a:extLst>
              <a:ext uri="{FF2B5EF4-FFF2-40B4-BE49-F238E27FC236}">
                <a16:creationId xmlns:a16="http://schemas.microsoft.com/office/drawing/2014/main" id="{234A0FC9-AC66-4E29-BC3D-0629877430D7}"/>
              </a:ext>
            </a:extLst>
          </p:cNvPr>
          <p:cNvSpPr>
            <a:spLocks noGrp="1"/>
          </p:cNvSpPr>
          <p:nvPr>
            <p:ph idx="1"/>
          </p:nvPr>
        </p:nvSpPr>
        <p:spPr/>
        <p:txBody>
          <a:bodyPr/>
          <a:lstStyle/>
          <a:p>
            <a:r>
              <a:rPr lang="en-US" dirty="0"/>
              <a:t>The key idea: predict a word’s POS tag based on the word itself and a predefined context of surrounding words</a:t>
            </a:r>
          </a:p>
          <a:p>
            <a:pPr lvl="1"/>
            <a:r>
              <a:rPr lang="en-US" dirty="0"/>
              <a:t>Remember the language models – predict the next word, given the history</a:t>
            </a:r>
          </a:p>
          <a:p>
            <a:endParaRPr lang="en-US" dirty="0"/>
          </a:p>
          <a:p>
            <a:r>
              <a:rPr lang="en-US" dirty="0"/>
              <a:t>How many words in the context?</a:t>
            </a:r>
          </a:p>
          <a:p>
            <a:r>
              <a:rPr lang="en-US" dirty="0"/>
              <a:t>How exactly to make predictions?</a:t>
            </a:r>
          </a:p>
        </p:txBody>
      </p:sp>
    </p:spTree>
    <p:extLst>
      <p:ext uri="{BB962C8B-B14F-4D97-AF65-F5344CB8AC3E}">
        <p14:creationId xmlns:p14="http://schemas.microsoft.com/office/powerpoint/2010/main" val="152743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FD0F0-0D60-4456-944C-167E9DA8B053}"/>
              </a:ext>
            </a:extLst>
          </p:cNvPr>
          <p:cNvSpPr>
            <a:spLocks noGrp="1"/>
          </p:cNvSpPr>
          <p:nvPr>
            <p:ph type="title"/>
          </p:nvPr>
        </p:nvSpPr>
        <p:spPr/>
        <p:txBody>
          <a:bodyPr/>
          <a:lstStyle/>
          <a:p>
            <a:pPr algn="ctr"/>
            <a:r>
              <a:rPr lang="en-US" dirty="0"/>
              <a:t>Choosing the n-gram</a:t>
            </a:r>
          </a:p>
        </p:txBody>
      </p:sp>
      <p:sp>
        <p:nvSpPr>
          <p:cNvPr id="3" name="Content Placeholder 2">
            <a:extLst>
              <a:ext uri="{FF2B5EF4-FFF2-40B4-BE49-F238E27FC236}">
                <a16:creationId xmlns:a16="http://schemas.microsoft.com/office/drawing/2014/main" id="{73198E0B-7B7C-4C21-BA9F-8F670B2687B9}"/>
              </a:ext>
            </a:extLst>
          </p:cNvPr>
          <p:cNvSpPr>
            <a:spLocks noGrp="1"/>
          </p:cNvSpPr>
          <p:nvPr>
            <p:ph idx="1"/>
          </p:nvPr>
        </p:nvSpPr>
        <p:spPr/>
        <p:txBody>
          <a:bodyPr>
            <a:normAutofit fontScale="92500" lnSpcReduction="10000"/>
          </a:bodyPr>
          <a:lstStyle/>
          <a:p>
            <a:r>
              <a:rPr lang="en-US" dirty="0"/>
              <a:t>Unigram model predicts the tag only based on the word (i.e.: “book” will always be a noun)</a:t>
            </a:r>
          </a:p>
          <a:p>
            <a:r>
              <a:rPr lang="en-US" dirty="0"/>
              <a:t>Bigram model predicts the tag based on one neighboring word (“the book” will assign “noun” to “book”; “I book” will assign “verb”)</a:t>
            </a:r>
          </a:p>
          <a:p>
            <a:r>
              <a:rPr lang="en-US" dirty="0"/>
              <a:t>Trigram model predicts the tag based on two neighboring words (“mouse or book” vs “cancel or book”)</a:t>
            </a:r>
          </a:p>
          <a:p>
            <a:r>
              <a:rPr lang="en-US" dirty="0"/>
              <a:t>Higher n-grams are more powerful, however they are harder to compute and face the problem of “data sparsity” (later in this lecture)</a:t>
            </a:r>
          </a:p>
        </p:txBody>
      </p:sp>
    </p:spTree>
    <p:extLst>
      <p:ext uri="{BB962C8B-B14F-4D97-AF65-F5344CB8AC3E}">
        <p14:creationId xmlns:p14="http://schemas.microsoft.com/office/powerpoint/2010/main" val="3143815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FCC2-5E0F-4180-BA12-93FBA74845B6}"/>
              </a:ext>
            </a:extLst>
          </p:cNvPr>
          <p:cNvSpPr>
            <a:spLocks noGrp="1"/>
          </p:cNvSpPr>
          <p:nvPr>
            <p:ph type="title"/>
          </p:nvPr>
        </p:nvSpPr>
        <p:spPr/>
        <p:txBody>
          <a:bodyPr/>
          <a:lstStyle/>
          <a:p>
            <a:pPr algn="ctr"/>
            <a:r>
              <a:rPr lang="en-US" dirty="0"/>
              <a:t>N-Gram Taggers: Learning to tag</a:t>
            </a:r>
          </a:p>
        </p:txBody>
      </p:sp>
      <p:sp>
        <p:nvSpPr>
          <p:cNvPr id="3" name="Content Placeholder 2">
            <a:extLst>
              <a:ext uri="{FF2B5EF4-FFF2-40B4-BE49-F238E27FC236}">
                <a16:creationId xmlns:a16="http://schemas.microsoft.com/office/drawing/2014/main" id="{1B688E29-D019-404A-8E1F-3BC0F109F526}"/>
              </a:ext>
            </a:extLst>
          </p:cNvPr>
          <p:cNvSpPr>
            <a:spLocks noGrp="1"/>
          </p:cNvSpPr>
          <p:nvPr>
            <p:ph idx="1"/>
          </p:nvPr>
        </p:nvSpPr>
        <p:spPr/>
        <p:txBody>
          <a:bodyPr/>
          <a:lstStyle/>
          <a:p>
            <a:r>
              <a:rPr lang="en-US" dirty="0"/>
              <a:t>N-gram taggers look at the “most likely” tag for a certain word (or n-gram) based on occurrence in a corpus</a:t>
            </a:r>
          </a:p>
          <a:p>
            <a:r>
              <a:rPr lang="en-US" dirty="0"/>
              <a:t>A unigram tagger will count in a corpus the number of times “book” is a “noun” and the number of times it is verb. It will then predict the tag that appeared more often.</a:t>
            </a:r>
          </a:p>
          <a:p>
            <a:r>
              <a:rPr lang="en-US" dirty="0"/>
              <a:t>A bigram tagger will count in a corpus the number of times “book” in “the book” is a “noun” and will predict accordingly.</a:t>
            </a:r>
          </a:p>
          <a:p>
            <a:endParaRPr lang="en-US" dirty="0"/>
          </a:p>
        </p:txBody>
      </p:sp>
    </p:spTree>
    <p:extLst>
      <p:ext uri="{BB962C8B-B14F-4D97-AF65-F5344CB8AC3E}">
        <p14:creationId xmlns:p14="http://schemas.microsoft.com/office/powerpoint/2010/main" val="1712896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1734</TotalTime>
  <Words>1112</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 Cen MT</vt:lpstr>
      <vt:lpstr>Circuit</vt:lpstr>
      <vt:lpstr>Python for Linguists Part of Speech Tagging</vt:lpstr>
      <vt:lpstr>What we know so far</vt:lpstr>
      <vt:lpstr>Last Portion of the course:  Linguistic Tasks</vt:lpstr>
      <vt:lpstr>Parts of SpeecH</vt:lpstr>
      <vt:lpstr>Part of speech Tagging</vt:lpstr>
      <vt:lpstr>POS Disambiguation</vt:lpstr>
      <vt:lpstr>N-Gram Based POS Tagging</vt:lpstr>
      <vt:lpstr>Choosing the n-gram</vt:lpstr>
      <vt:lpstr>N-Gram Taggers: Learning to tag</vt:lpstr>
      <vt:lpstr>Training an n-gram POS-Tagger</vt:lpstr>
      <vt:lpstr>(Potential) problems with the training</vt:lpstr>
      <vt:lpstr>POS-Tagging with NLTK</vt:lpstr>
      <vt:lpstr>Learning from Data: Training and Evaluation</vt:lpstr>
      <vt:lpstr>Backoff</vt:lpstr>
      <vt:lpstr>Today’s Practice</vt:lpstr>
      <vt:lpstr>Thanks!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Linguists Python basics: Data types, Variables</dc:title>
  <dc:creator>Venelin Ornilov Kovatchev</dc:creator>
  <cp:lastModifiedBy>Venelin Ornilov Kovatchev</cp:lastModifiedBy>
  <cp:revision>72</cp:revision>
  <dcterms:created xsi:type="dcterms:W3CDTF">2020-02-10T13:00:08Z</dcterms:created>
  <dcterms:modified xsi:type="dcterms:W3CDTF">2020-03-11T13:46:15Z</dcterms:modified>
</cp:coreProperties>
</file>