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4" r:id="rId4"/>
    <p:sldId id="325" r:id="rId5"/>
    <p:sldId id="326" r:id="rId6"/>
    <p:sldId id="327" r:id="rId7"/>
    <p:sldId id="329" r:id="rId8"/>
    <p:sldId id="328" r:id="rId9"/>
    <p:sldId id="330" r:id="rId10"/>
    <p:sldId id="331" r:id="rId11"/>
    <p:sldId id="332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F94B-3B11-445E-839B-2F4CCD8702B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755A-B116-496D-86BE-0A4853C6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cheatsheet.org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04F-D8EA-435A-9315-EA57D44F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Python for Linguists</a:t>
            </a:r>
            <a:br>
              <a:rPr lang="en-US" sz="3600" dirty="0"/>
            </a:br>
            <a:r>
              <a:rPr lang="en-US" sz="3600" dirty="0"/>
              <a:t>Strings, Lists,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0135-E8F3-4199-887C-6B33A280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7E8-27D9-4F6B-9AC1-45206624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Strings, Lists,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D006-7A5A-4BB7-B941-4AB38046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Strings, lists, and dictionaries will be used throughout the whole course</a:t>
            </a:r>
          </a:p>
          <a:p>
            <a:r>
              <a:rPr lang="en-US" dirty="0"/>
              <a:t>You need to feel comfortable with them and know when to choose over another</a:t>
            </a:r>
          </a:p>
          <a:p>
            <a:r>
              <a:rPr lang="en-US" dirty="0"/>
              <a:t>Occam’s razor principle</a:t>
            </a:r>
          </a:p>
          <a:p>
            <a:r>
              <a:rPr lang="en-US" dirty="0"/>
              <a:t>Know your data and your objective before you choose the data type and algorithm</a:t>
            </a:r>
          </a:p>
        </p:txBody>
      </p:sp>
    </p:spTree>
    <p:extLst>
      <p:ext uri="{BB962C8B-B14F-4D97-AF65-F5344CB8AC3E}">
        <p14:creationId xmlns:p14="http://schemas.microsoft.com/office/powerpoint/2010/main" val="420918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431-65B3-4D96-8054-0B01BE43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76CC-8AA4-49E1-AF81-EF9FBABC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Python documentation is available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https://docs.python.org/3/</a:t>
            </a:r>
            <a:r>
              <a:rPr lang="en-US" dirty="0"/>
              <a:t> </a:t>
            </a:r>
          </a:p>
          <a:p>
            <a:r>
              <a:rPr lang="en-US" dirty="0"/>
              <a:t>You should also check the python cheat sheet for hints and reminders: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https://www.pythoncheatsheet.org/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1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49D-FBAB-4303-A89C-FE4D60B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3E4-BEB1-4FB8-952E-76B06240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D99-9DDC-415A-985A-C36BDB0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8D-BFF6-4EE6-A190-840E94D6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string is a sequence of characters of any length</a:t>
            </a:r>
          </a:p>
          <a:p>
            <a:r>
              <a:rPr lang="en-US" dirty="0"/>
              <a:t>A string can represent a character, a morpheme, a word, a phrase, a sentence, or a whole book</a:t>
            </a:r>
          </a:p>
          <a:p>
            <a:r>
              <a:rPr lang="en-US" dirty="0"/>
              <a:t>A string has no complex structure and no meaningful “units”</a:t>
            </a:r>
          </a:p>
          <a:p>
            <a:r>
              <a:rPr lang="en-US" dirty="0"/>
              <a:t>The two most simple operations with strings are concatenation and slicing</a:t>
            </a:r>
          </a:p>
          <a:p>
            <a:r>
              <a:rPr lang="en-US" dirty="0"/>
              <a:t>Strings are useful, but are often not sufficient for a more complex program</a:t>
            </a:r>
          </a:p>
        </p:txBody>
      </p:sp>
    </p:spTree>
    <p:extLst>
      <p:ext uri="{BB962C8B-B14F-4D97-AF65-F5344CB8AC3E}">
        <p14:creationId xmlns:p14="http://schemas.microsoft.com/office/powerpoint/2010/main" val="20258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E3ED-D6E9-42BB-BA44-7EF77C1A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ECC4-2077-4699-9AE8-04953E09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list is a sequence of objects of any length</a:t>
            </a:r>
          </a:p>
          <a:p>
            <a:r>
              <a:rPr lang="en-US" dirty="0"/>
              <a:t>Unlike strings, the elements of a list can be “meaningful things”</a:t>
            </a:r>
          </a:p>
          <a:p>
            <a:pPr lvl="1"/>
            <a:r>
              <a:rPr lang="en-US" dirty="0"/>
              <a:t>Compare: “This is a sentence” – elements “t”, “h”, “</a:t>
            </a:r>
            <a:r>
              <a:rPr lang="en-US" dirty="0" err="1"/>
              <a:t>i</a:t>
            </a:r>
            <a:r>
              <a:rPr lang="en-US" dirty="0"/>
              <a:t>”, “s”…</a:t>
            </a:r>
          </a:p>
          <a:p>
            <a:pPr lvl="1"/>
            <a:r>
              <a:rPr lang="en-US" dirty="0"/>
              <a:t>[“This”, ”is”, “a”, “sentence”] – elements “This”, “is”, “a”, “sentence”</a:t>
            </a:r>
          </a:p>
          <a:p>
            <a:r>
              <a:rPr lang="en-US" dirty="0"/>
              <a:t>Lists are much more useful for processing text</a:t>
            </a:r>
          </a:p>
          <a:p>
            <a:r>
              <a:rPr lang="en-US" dirty="0"/>
              <a:t>We as programmers, decide what are the “things” that we put in a list</a:t>
            </a:r>
          </a:p>
          <a:p>
            <a:r>
              <a:rPr lang="en-US" dirty="0"/>
              <a:t>Lists can contain multiple data types [“This”, “is”, 1, “sentence”] – int and string</a:t>
            </a:r>
          </a:p>
          <a:p>
            <a:r>
              <a:rPr lang="en-US" dirty="0"/>
              <a:t>Lists have order – normally new elements are added to the right of the list</a:t>
            </a:r>
          </a:p>
        </p:txBody>
      </p:sp>
    </p:spTree>
    <p:extLst>
      <p:ext uri="{BB962C8B-B14F-4D97-AF65-F5344CB8AC3E}">
        <p14:creationId xmlns:p14="http://schemas.microsoft.com/office/powerpoint/2010/main" val="5528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98C7-E01C-41D8-AC44-2376CB75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7079-C2BF-46C4-BB1A-55BDC21F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 are more complex than strings, but can be more powerful tools as well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</a:t>
            </a:r>
            <a:r>
              <a:rPr lang="en-US" dirty="0">
                <a:highlight>
                  <a:srgbClr val="000000"/>
                </a:highlight>
              </a:rPr>
              <a:t> = []</a:t>
            </a:r>
            <a:r>
              <a:rPr lang="en-US" dirty="0"/>
              <a:t>     – creates empty list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</a:t>
            </a:r>
            <a:r>
              <a:rPr lang="en-US" dirty="0">
                <a:highlight>
                  <a:srgbClr val="000000"/>
                </a:highlight>
              </a:rPr>
              <a:t> = list()</a:t>
            </a:r>
            <a:r>
              <a:rPr lang="en-US" dirty="0"/>
              <a:t> – creates empty list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</a:t>
            </a:r>
            <a:r>
              <a:rPr lang="en-US" dirty="0">
                <a:highlight>
                  <a:srgbClr val="000000"/>
                </a:highlight>
              </a:rPr>
              <a:t> = [“some”, “text”]</a:t>
            </a:r>
            <a:r>
              <a:rPr lang="en-US" dirty="0"/>
              <a:t> – creates a list with two elements: “some” and “text”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my_list_1 + my_list_2</a:t>
            </a:r>
            <a:r>
              <a:rPr lang="en-US" dirty="0"/>
              <a:t> 	     – concatenates two lists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</a:t>
            </a:r>
            <a:r>
              <a:rPr lang="en-US" dirty="0">
                <a:highlight>
                  <a:srgbClr val="000000"/>
                </a:highlight>
              </a:rPr>
              <a:t>[1]</a:t>
            </a:r>
            <a:r>
              <a:rPr lang="en-US" dirty="0"/>
              <a:t>       – the second element of a list (“text”)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</a:t>
            </a:r>
            <a:r>
              <a:rPr lang="en-US" dirty="0">
                <a:highlight>
                  <a:srgbClr val="000000"/>
                </a:highlight>
              </a:rPr>
              <a:t>[1:3]</a:t>
            </a:r>
            <a:r>
              <a:rPr lang="en-US" dirty="0"/>
              <a:t>   – all elements between the second (1) and fourth (3), excluding the fourth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48A-5F4A-41C8-8AAF-88E01AC1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lists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BB26-DA77-4FE2-A1C1-3711574F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type is an object and has some list specific methods: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my_list.append</a:t>
            </a:r>
            <a:r>
              <a:rPr lang="en-US" dirty="0">
                <a:highlight>
                  <a:srgbClr val="000000"/>
                </a:highlight>
              </a:rPr>
              <a:t>(“here”)</a:t>
            </a:r>
            <a:r>
              <a:rPr lang="en-US" dirty="0"/>
              <a:t> – adds “here” as an element at the end of the list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my_list.extend</a:t>
            </a:r>
            <a:r>
              <a:rPr lang="en-US" dirty="0">
                <a:highlight>
                  <a:srgbClr val="000000"/>
                </a:highlight>
              </a:rPr>
              <a:t>([“here”, “now”])</a:t>
            </a:r>
            <a:r>
              <a:rPr lang="en-US" dirty="0"/>
              <a:t> – adds all elements at the end of the list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my_list.remove</a:t>
            </a:r>
            <a:r>
              <a:rPr lang="en-US" dirty="0">
                <a:highlight>
                  <a:srgbClr val="000000"/>
                </a:highlight>
              </a:rPr>
              <a:t>(“here”)</a:t>
            </a:r>
            <a:r>
              <a:rPr lang="en-US" dirty="0"/>
              <a:t> – remove the first element with value “here”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my_list.index</a:t>
            </a:r>
            <a:r>
              <a:rPr lang="en-US" dirty="0">
                <a:highlight>
                  <a:srgbClr val="000000"/>
                </a:highlight>
              </a:rPr>
              <a:t>(“here”)</a:t>
            </a:r>
            <a:r>
              <a:rPr lang="en-US" dirty="0"/>
              <a:t> – give the id of the first element with value “here”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9B86-CB7D-4C6D-B1B9-592B1797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“in”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D16A-8D05-4DDE-A883-B216A9B7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“in” operator is important in many python programs</a:t>
            </a:r>
          </a:p>
          <a:p>
            <a:r>
              <a:rPr lang="en-US" dirty="0"/>
              <a:t>The “in” operator checks the values of certain data types (strings, lists, dictionaries)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“some” in </a:t>
            </a:r>
            <a:r>
              <a:rPr lang="en-US" dirty="0" err="1">
                <a:highlight>
                  <a:srgbClr val="000000"/>
                </a:highlight>
              </a:rPr>
              <a:t>my_list</a:t>
            </a:r>
            <a:r>
              <a:rPr lang="en-US" dirty="0"/>
              <a:t>     – True if </a:t>
            </a:r>
            <a:r>
              <a:rPr lang="en-US" dirty="0" err="1"/>
              <a:t>my_list</a:t>
            </a:r>
            <a:r>
              <a:rPr lang="en-US" dirty="0"/>
              <a:t> has element with value “some”</a:t>
            </a:r>
          </a:p>
          <a:p>
            <a:r>
              <a:rPr lang="en-US" dirty="0"/>
              <a:t>Remember, the “in” operator is also part of the “for” loop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for </a:t>
            </a:r>
            <a:r>
              <a:rPr lang="en-US" dirty="0" err="1">
                <a:highlight>
                  <a:srgbClr val="000000"/>
                </a:highlight>
              </a:rPr>
              <a:t>my_element</a:t>
            </a:r>
            <a:r>
              <a:rPr lang="en-US" dirty="0">
                <a:highlight>
                  <a:srgbClr val="000000"/>
                </a:highlight>
              </a:rPr>
              <a:t> in </a:t>
            </a:r>
            <a:r>
              <a:rPr lang="en-US" dirty="0" err="1">
                <a:highlight>
                  <a:srgbClr val="000000"/>
                </a:highlight>
              </a:rPr>
              <a:t>my_list</a:t>
            </a:r>
            <a:r>
              <a:rPr lang="en-US" dirty="0">
                <a:highlight>
                  <a:srgbClr val="000000"/>
                </a:highlight>
              </a:rPr>
              <a:t>:</a:t>
            </a:r>
            <a:r>
              <a:rPr lang="en-US" dirty="0"/>
              <a:t>  – does something for every element in the list </a:t>
            </a:r>
          </a:p>
        </p:txBody>
      </p:sp>
    </p:spTree>
    <p:extLst>
      <p:ext uri="{BB962C8B-B14F-4D97-AF65-F5344CB8AC3E}">
        <p14:creationId xmlns:p14="http://schemas.microsoft.com/office/powerpoint/2010/main" val="78885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E415-4A1F-4FF8-A6BC-FBB3351A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of the list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BE45-399C-475D-8DA0-EFE9C18D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data type is much more powerful than the string data type</a:t>
            </a:r>
          </a:p>
          <a:p>
            <a:r>
              <a:rPr lang="en-US" dirty="0"/>
              <a:t>The string data type contains only characters as its elements</a:t>
            </a:r>
          </a:p>
          <a:p>
            <a:r>
              <a:rPr lang="en-US" dirty="0"/>
              <a:t>The list data type can contain various data types as elements</a:t>
            </a:r>
          </a:p>
          <a:p>
            <a:r>
              <a:rPr lang="en-US" dirty="0"/>
              <a:t>One important limitation of the list is that elements can only be accessed by their numeric sequence id:</a:t>
            </a:r>
          </a:p>
          <a:p>
            <a:endParaRPr lang="en-US" dirty="0"/>
          </a:p>
        </p:txBody>
      </p:sp>
      <p:sp>
        <p:nvSpPr>
          <p:cNvPr id="22" name="Google Shape;266;p28">
            <a:extLst>
              <a:ext uri="{FF2B5EF4-FFF2-40B4-BE49-F238E27FC236}">
                <a16:creationId xmlns:a16="http://schemas.microsoft.com/office/drawing/2014/main" id="{8B53A53D-D915-43BF-ADEC-91F65E34162F}"/>
              </a:ext>
            </a:extLst>
          </p:cNvPr>
          <p:cNvSpPr/>
          <p:nvPr/>
        </p:nvSpPr>
        <p:spPr>
          <a:xfrm>
            <a:off x="5155408" y="5041328"/>
            <a:ext cx="609600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‘the’</a:t>
            </a:r>
            <a:endParaRPr dirty="0"/>
          </a:p>
        </p:txBody>
      </p:sp>
      <p:sp>
        <p:nvSpPr>
          <p:cNvPr id="23" name="Google Shape;267;p28">
            <a:extLst>
              <a:ext uri="{FF2B5EF4-FFF2-40B4-BE49-F238E27FC236}">
                <a16:creationId xmlns:a16="http://schemas.microsoft.com/office/drawing/2014/main" id="{439485F8-0524-4435-AA32-35F4B5461A45}"/>
              </a:ext>
            </a:extLst>
          </p:cNvPr>
          <p:cNvSpPr/>
          <p:nvPr/>
        </p:nvSpPr>
        <p:spPr>
          <a:xfrm>
            <a:off x="5765008" y="5041328"/>
            <a:ext cx="609600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‘cat’</a:t>
            </a:r>
            <a:endParaRPr dirty="0"/>
          </a:p>
        </p:txBody>
      </p:sp>
      <p:sp>
        <p:nvSpPr>
          <p:cNvPr id="24" name="Google Shape;268;p28">
            <a:extLst>
              <a:ext uri="{FF2B5EF4-FFF2-40B4-BE49-F238E27FC236}">
                <a16:creationId xmlns:a16="http://schemas.microsoft.com/office/drawing/2014/main" id="{CAD7AE09-B72B-4471-A4CF-81F8B7B4DC51}"/>
              </a:ext>
            </a:extLst>
          </p:cNvPr>
          <p:cNvSpPr/>
          <p:nvPr/>
        </p:nvSpPr>
        <p:spPr>
          <a:xfrm>
            <a:off x="6374607" y="5041328"/>
            <a:ext cx="703855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‘eats’</a:t>
            </a:r>
            <a:endParaRPr dirty="0"/>
          </a:p>
        </p:txBody>
      </p:sp>
      <p:sp>
        <p:nvSpPr>
          <p:cNvPr id="25" name="Google Shape;269;p28">
            <a:extLst>
              <a:ext uri="{FF2B5EF4-FFF2-40B4-BE49-F238E27FC236}">
                <a16:creationId xmlns:a16="http://schemas.microsoft.com/office/drawing/2014/main" id="{26C6C060-A097-4BD4-B76D-59F41AEBA115}"/>
              </a:ext>
            </a:extLst>
          </p:cNvPr>
          <p:cNvSpPr/>
          <p:nvPr/>
        </p:nvSpPr>
        <p:spPr>
          <a:xfrm>
            <a:off x="7078462" y="5041328"/>
            <a:ext cx="609600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‘fish’</a:t>
            </a:r>
            <a:endParaRPr dirty="0"/>
          </a:p>
        </p:txBody>
      </p:sp>
      <p:sp>
        <p:nvSpPr>
          <p:cNvPr id="26" name="Google Shape;270;p28">
            <a:extLst>
              <a:ext uri="{FF2B5EF4-FFF2-40B4-BE49-F238E27FC236}">
                <a16:creationId xmlns:a16="http://schemas.microsoft.com/office/drawing/2014/main" id="{0F689B27-33F1-45E8-A2AD-2AE01460F764}"/>
              </a:ext>
            </a:extLst>
          </p:cNvPr>
          <p:cNvSpPr txBox="1"/>
          <p:nvPr/>
        </p:nvSpPr>
        <p:spPr>
          <a:xfrm>
            <a:off x="4969858" y="4387669"/>
            <a:ext cx="3119546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0	       1	   2	      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271;p28">
            <a:extLst>
              <a:ext uri="{FF2B5EF4-FFF2-40B4-BE49-F238E27FC236}">
                <a16:creationId xmlns:a16="http://schemas.microsoft.com/office/drawing/2014/main" id="{46CED449-0820-44C6-9264-915EE34FCE66}"/>
              </a:ext>
            </a:extLst>
          </p:cNvPr>
          <p:cNvCxnSpPr>
            <a:cxnSpLocks/>
          </p:cNvCxnSpPr>
          <p:nvPr/>
        </p:nvCxnSpPr>
        <p:spPr>
          <a:xfrm>
            <a:off x="5428933" y="4798028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2;p28">
            <a:extLst>
              <a:ext uri="{FF2B5EF4-FFF2-40B4-BE49-F238E27FC236}">
                <a16:creationId xmlns:a16="http://schemas.microsoft.com/office/drawing/2014/main" id="{E6409822-52B5-4B93-A67C-B7A249DD2492}"/>
              </a:ext>
            </a:extLst>
          </p:cNvPr>
          <p:cNvCxnSpPr>
            <a:cxnSpLocks/>
          </p:cNvCxnSpPr>
          <p:nvPr/>
        </p:nvCxnSpPr>
        <p:spPr>
          <a:xfrm>
            <a:off x="6038533" y="4798028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73;p28">
            <a:extLst>
              <a:ext uri="{FF2B5EF4-FFF2-40B4-BE49-F238E27FC236}">
                <a16:creationId xmlns:a16="http://schemas.microsoft.com/office/drawing/2014/main" id="{95E4711E-A10C-4BD0-ADC7-F2F2C170B8F1}"/>
              </a:ext>
            </a:extLst>
          </p:cNvPr>
          <p:cNvCxnSpPr>
            <a:cxnSpLocks/>
          </p:cNvCxnSpPr>
          <p:nvPr/>
        </p:nvCxnSpPr>
        <p:spPr>
          <a:xfrm>
            <a:off x="6648133" y="4798028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74;p28">
            <a:extLst>
              <a:ext uri="{FF2B5EF4-FFF2-40B4-BE49-F238E27FC236}">
                <a16:creationId xmlns:a16="http://schemas.microsoft.com/office/drawing/2014/main" id="{17A16F14-0A4C-4D04-993F-29D13C150ADE}"/>
              </a:ext>
            </a:extLst>
          </p:cNvPr>
          <p:cNvCxnSpPr>
            <a:cxnSpLocks/>
          </p:cNvCxnSpPr>
          <p:nvPr/>
        </p:nvCxnSpPr>
        <p:spPr>
          <a:xfrm>
            <a:off x="7333933" y="4798028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876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B358-BC63-494A-AE86-38620DEA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E8DC-FC42-4DEA-9227-23D7BDDE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 dictionary data type is similar to the list, however it allows us to “name” each variable in the list instead of using its 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access elements of a dictionary using their “key” 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my_dict</a:t>
            </a:r>
            <a:r>
              <a:rPr lang="en-US" dirty="0">
                <a:highlight>
                  <a:srgbClr val="000000"/>
                </a:highlight>
              </a:rPr>
              <a:t>[“name”]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this is “Venelin”)</a:t>
            </a:r>
          </a:p>
        </p:txBody>
      </p:sp>
      <p:sp>
        <p:nvSpPr>
          <p:cNvPr id="4" name="Google Shape;277;p28">
            <a:extLst>
              <a:ext uri="{FF2B5EF4-FFF2-40B4-BE49-F238E27FC236}">
                <a16:creationId xmlns:a16="http://schemas.microsoft.com/office/drawing/2014/main" id="{76C0AFDB-2839-4858-9348-5B06A3CF3C46}"/>
              </a:ext>
            </a:extLst>
          </p:cNvPr>
          <p:cNvSpPr/>
          <p:nvPr/>
        </p:nvSpPr>
        <p:spPr>
          <a:xfrm>
            <a:off x="3764138" y="3898050"/>
            <a:ext cx="937912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‘Venelin’</a:t>
            </a:r>
            <a:endParaRPr dirty="0"/>
          </a:p>
        </p:txBody>
      </p:sp>
      <p:sp>
        <p:nvSpPr>
          <p:cNvPr id="5" name="Google Shape;278;p28">
            <a:extLst>
              <a:ext uri="{FF2B5EF4-FFF2-40B4-BE49-F238E27FC236}">
                <a16:creationId xmlns:a16="http://schemas.microsoft.com/office/drawing/2014/main" id="{05AC9097-F7A2-4CB9-B0A6-1873458D4924}"/>
              </a:ext>
            </a:extLst>
          </p:cNvPr>
          <p:cNvSpPr/>
          <p:nvPr/>
        </p:nvSpPr>
        <p:spPr>
          <a:xfrm>
            <a:off x="4702050" y="3898050"/>
            <a:ext cx="696975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</a:t>
            </a:r>
            <a:r>
              <a:rPr lang="en-US" dirty="0"/>
              <a:t>b</a:t>
            </a:r>
            <a:r>
              <a:rPr lang="es" dirty="0"/>
              <a:t>’</a:t>
            </a:r>
            <a:endParaRPr dirty="0"/>
          </a:p>
        </p:txBody>
      </p:sp>
      <p:sp>
        <p:nvSpPr>
          <p:cNvPr id="6" name="Google Shape;279;p28">
            <a:extLst>
              <a:ext uri="{FF2B5EF4-FFF2-40B4-BE49-F238E27FC236}">
                <a16:creationId xmlns:a16="http://schemas.microsoft.com/office/drawing/2014/main" id="{EEADDD62-5EB5-4613-B188-54E332498B6F}"/>
              </a:ext>
            </a:extLst>
          </p:cNvPr>
          <p:cNvSpPr/>
          <p:nvPr/>
        </p:nvSpPr>
        <p:spPr>
          <a:xfrm>
            <a:off x="5399026" y="3898050"/>
            <a:ext cx="750822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10</a:t>
            </a:r>
            <a:endParaRPr dirty="0"/>
          </a:p>
        </p:txBody>
      </p:sp>
      <p:sp>
        <p:nvSpPr>
          <p:cNvPr id="7" name="Google Shape;280;p28">
            <a:extLst>
              <a:ext uri="{FF2B5EF4-FFF2-40B4-BE49-F238E27FC236}">
                <a16:creationId xmlns:a16="http://schemas.microsoft.com/office/drawing/2014/main" id="{97F29A95-0443-42A4-AD3F-F6729D26EB88}"/>
              </a:ext>
            </a:extLst>
          </p:cNvPr>
          <p:cNvSpPr/>
          <p:nvPr/>
        </p:nvSpPr>
        <p:spPr>
          <a:xfrm>
            <a:off x="6149850" y="3898050"/>
            <a:ext cx="801509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9</a:t>
            </a:r>
            <a:endParaRPr dirty="0"/>
          </a:p>
        </p:txBody>
      </p:sp>
      <p:sp>
        <p:nvSpPr>
          <p:cNvPr id="8" name="Google Shape;281;p28">
            <a:extLst>
              <a:ext uri="{FF2B5EF4-FFF2-40B4-BE49-F238E27FC236}">
                <a16:creationId xmlns:a16="http://schemas.microsoft.com/office/drawing/2014/main" id="{8D9CFEB6-E3BD-4E89-844A-F8C0A245C0A6}"/>
              </a:ext>
            </a:extLst>
          </p:cNvPr>
          <p:cNvSpPr/>
          <p:nvPr/>
        </p:nvSpPr>
        <p:spPr>
          <a:xfrm>
            <a:off x="3764137" y="3212250"/>
            <a:ext cx="937907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</a:t>
            </a:r>
            <a:r>
              <a:rPr lang="en-US" dirty="0"/>
              <a:t>name</a:t>
            </a:r>
            <a:r>
              <a:rPr lang="es" dirty="0"/>
              <a:t>’</a:t>
            </a:r>
            <a:endParaRPr dirty="0"/>
          </a:p>
        </p:txBody>
      </p:sp>
      <p:sp>
        <p:nvSpPr>
          <p:cNvPr id="9" name="Google Shape;282;p28">
            <a:extLst>
              <a:ext uri="{FF2B5EF4-FFF2-40B4-BE49-F238E27FC236}">
                <a16:creationId xmlns:a16="http://schemas.microsoft.com/office/drawing/2014/main" id="{031045B4-0F8D-42C0-938F-818232DF98CD}"/>
              </a:ext>
            </a:extLst>
          </p:cNvPr>
          <p:cNvSpPr/>
          <p:nvPr/>
        </p:nvSpPr>
        <p:spPr>
          <a:xfrm>
            <a:off x="4702044" y="3212250"/>
            <a:ext cx="696981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</a:t>
            </a:r>
            <a:r>
              <a:rPr lang="en-US" dirty="0"/>
              <a:t>grp</a:t>
            </a:r>
            <a:r>
              <a:rPr lang="es" dirty="0"/>
              <a:t>’</a:t>
            </a:r>
            <a:endParaRPr dirty="0"/>
          </a:p>
        </p:txBody>
      </p:sp>
      <p:sp>
        <p:nvSpPr>
          <p:cNvPr id="10" name="Google Shape;283;p28">
            <a:extLst>
              <a:ext uri="{FF2B5EF4-FFF2-40B4-BE49-F238E27FC236}">
                <a16:creationId xmlns:a16="http://schemas.microsoft.com/office/drawing/2014/main" id="{1C9BD11F-8893-44CC-9849-37D4A30DD319}"/>
              </a:ext>
            </a:extLst>
          </p:cNvPr>
          <p:cNvSpPr/>
          <p:nvPr/>
        </p:nvSpPr>
        <p:spPr>
          <a:xfrm>
            <a:off x="5399025" y="3212250"/>
            <a:ext cx="696975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</a:t>
            </a:r>
            <a:r>
              <a:rPr lang="en-US" dirty="0"/>
              <a:t>test</a:t>
            </a:r>
            <a:r>
              <a:rPr lang="es" dirty="0"/>
              <a:t>’</a:t>
            </a:r>
            <a:endParaRPr dirty="0"/>
          </a:p>
        </p:txBody>
      </p:sp>
      <p:sp>
        <p:nvSpPr>
          <p:cNvPr id="11" name="Google Shape;284;p28">
            <a:extLst>
              <a:ext uri="{FF2B5EF4-FFF2-40B4-BE49-F238E27FC236}">
                <a16:creationId xmlns:a16="http://schemas.microsoft.com/office/drawing/2014/main" id="{9856F7DD-DF8B-421A-852B-B7AEB7EED046}"/>
              </a:ext>
            </a:extLst>
          </p:cNvPr>
          <p:cNvSpPr/>
          <p:nvPr/>
        </p:nvSpPr>
        <p:spPr>
          <a:xfrm>
            <a:off x="6096000" y="3212250"/>
            <a:ext cx="801509" cy="43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‘</a:t>
            </a:r>
            <a:r>
              <a:rPr lang="en-US" dirty="0"/>
              <a:t>essay</a:t>
            </a:r>
            <a:r>
              <a:rPr lang="es" dirty="0"/>
              <a:t>’</a:t>
            </a:r>
            <a:endParaRPr dirty="0"/>
          </a:p>
        </p:txBody>
      </p:sp>
      <p:cxnSp>
        <p:nvCxnSpPr>
          <p:cNvPr id="12" name="Google Shape;285;p28">
            <a:extLst>
              <a:ext uri="{FF2B5EF4-FFF2-40B4-BE49-F238E27FC236}">
                <a16:creationId xmlns:a16="http://schemas.microsoft.com/office/drawing/2014/main" id="{67D89BA7-F303-4343-A5F8-67E38EA6E368}"/>
              </a:ext>
            </a:extLst>
          </p:cNvPr>
          <p:cNvCxnSpPr>
            <a:cxnSpLocks/>
          </p:cNvCxnSpPr>
          <p:nvPr/>
        </p:nvCxnSpPr>
        <p:spPr>
          <a:xfrm>
            <a:off x="4365976" y="3654750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86;p28">
            <a:extLst>
              <a:ext uri="{FF2B5EF4-FFF2-40B4-BE49-F238E27FC236}">
                <a16:creationId xmlns:a16="http://schemas.microsoft.com/office/drawing/2014/main" id="{CAFDD0F2-20B7-423D-BC92-DD5096EF97AE}"/>
              </a:ext>
            </a:extLst>
          </p:cNvPr>
          <p:cNvCxnSpPr>
            <a:cxnSpLocks/>
          </p:cNvCxnSpPr>
          <p:nvPr/>
        </p:nvCxnSpPr>
        <p:spPr>
          <a:xfrm>
            <a:off x="5051776" y="3654750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7;p28">
            <a:extLst>
              <a:ext uri="{FF2B5EF4-FFF2-40B4-BE49-F238E27FC236}">
                <a16:creationId xmlns:a16="http://schemas.microsoft.com/office/drawing/2014/main" id="{81D69451-C53A-4309-A203-70360F27B830}"/>
              </a:ext>
            </a:extLst>
          </p:cNvPr>
          <p:cNvCxnSpPr>
            <a:cxnSpLocks/>
          </p:cNvCxnSpPr>
          <p:nvPr/>
        </p:nvCxnSpPr>
        <p:spPr>
          <a:xfrm>
            <a:off x="5737576" y="3654750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88;p28">
            <a:extLst>
              <a:ext uri="{FF2B5EF4-FFF2-40B4-BE49-F238E27FC236}">
                <a16:creationId xmlns:a16="http://schemas.microsoft.com/office/drawing/2014/main" id="{9F7F1E8D-5CEB-4423-9618-3022BF255936}"/>
              </a:ext>
            </a:extLst>
          </p:cNvPr>
          <p:cNvCxnSpPr>
            <a:cxnSpLocks/>
          </p:cNvCxnSpPr>
          <p:nvPr/>
        </p:nvCxnSpPr>
        <p:spPr>
          <a:xfrm>
            <a:off x="6423376" y="3654750"/>
            <a:ext cx="0" cy="2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1962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6917-4296-4605-99F7-7F775BB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with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01D8-4C31-4AB9-BA9E-134FD282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Working with dictionaries is fairly straightforward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my_dict</a:t>
            </a:r>
            <a:r>
              <a:rPr lang="en-US" dirty="0">
                <a:highlight>
                  <a:srgbClr val="000000"/>
                </a:highlight>
              </a:rPr>
              <a:t> = {}</a:t>
            </a:r>
            <a:r>
              <a:rPr lang="en-US" dirty="0"/>
              <a:t> – creates new empty dictionary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my_dict</a:t>
            </a:r>
            <a:r>
              <a:rPr lang="en-US" dirty="0">
                <a:highlight>
                  <a:srgbClr val="000000"/>
                </a:highlight>
              </a:rPr>
              <a:t>[“name”] = “Venelin”</a:t>
            </a:r>
            <a:r>
              <a:rPr lang="en-US" dirty="0"/>
              <a:t> – assigns “Venelin” as the value to key “name”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print(</a:t>
            </a:r>
            <a:r>
              <a:rPr lang="en-US" dirty="0" err="1">
                <a:highlight>
                  <a:srgbClr val="000000"/>
                </a:highlight>
              </a:rPr>
              <a:t>my_dict</a:t>
            </a:r>
            <a:r>
              <a:rPr lang="en-US" dirty="0">
                <a:highlight>
                  <a:srgbClr val="000000"/>
                </a:highlight>
              </a:rPr>
              <a:t>[“age”])</a:t>
            </a:r>
            <a:r>
              <a:rPr lang="en-US" dirty="0"/>
              <a:t> – if the dictionary has a key “age”, will print it</a:t>
            </a:r>
          </a:p>
          <a:p>
            <a:pPr marL="0" indent="0">
              <a:buNone/>
            </a:pPr>
            <a:r>
              <a:rPr lang="en-US" dirty="0"/>
              <a:t>                                  if there is no such key, will return an error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my_dict_1 + my_dict_2</a:t>
            </a:r>
            <a:r>
              <a:rPr lang="en-US" dirty="0"/>
              <a:t> – a new dictionary that combines both</a:t>
            </a:r>
          </a:p>
          <a:p>
            <a:r>
              <a:rPr lang="en-US" dirty="0"/>
              <a:t>N.B.: the “keys” for a dictionary are unique, you cannot have 2 keys “name”</a:t>
            </a:r>
          </a:p>
        </p:txBody>
      </p:sp>
    </p:spTree>
    <p:extLst>
      <p:ext uri="{BB962C8B-B14F-4D97-AF65-F5344CB8AC3E}">
        <p14:creationId xmlns:p14="http://schemas.microsoft.com/office/powerpoint/2010/main" val="3851848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1096</TotalTime>
  <Words>841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Tw Cen MT</vt:lpstr>
      <vt:lpstr>Circuit</vt:lpstr>
      <vt:lpstr>Python for Linguists Strings, Lists, dictionaries</vt:lpstr>
      <vt:lpstr>String data type</vt:lpstr>
      <vt:lpstr>List Data Type</vt:lpstr>
      <vt:lpstr>Working with Lists</vt:lpstr>
      <vt:lpstr>Working with lists (2)</vt:lpstr>
      <vt:lpstr>The “in” operator</vt:lpstr>
      <vt:lpstr>Limitations of the list data type</vt:lpstr>
      <vt:lpstr>Dictionary data type</vt:lpstr>
      <vt:lpstr>Working with dictionaries</vt:lpstr>
      <vt:lpstr>Strings, Lists, Dictionaries</vt:lpstr>
      <vt:lpstr>Python Cheat Sheet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Python basics: Data types, Variables</dc:title>
  <dc:creator>Venelin Ornilov Kovatchev</dc:creator>
  <cp:lastModifiedBy>Venelin Ornilov Kovatchev</cp:lastModifiedBy>
  <cp:revision>41</cp:revision>
  <dcterms:created xsi:type="dcterms:W3CDTF">2020-02-10T13:00:08Z</dcterms:created>
  <dcterms:modified xsi:type="dcterms:W3CDTF">2020-02-24T13:35:29Z</dcterms:modified>
</cp:coreProperties>
</file>