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64" r:id="rId4"/>
    <p:sldId id="365" r:id="rId5"/>
    <p:sldId id="366" r:id="rId6"/>
    <p:sldId id="367" r:id="rId7"/>
    <p:sldId id="368" r:id="rId8"/>
    <p:sldId id="369" r:id="rId9"/>
    <p:sldId id="31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CF94B-3B11-445E-839B-2F4CCD8702B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5755A-B116-496D-86BE-0A4853C6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704F-D8EA-435A-9315-EA57D44F7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Python for Linguists</a:t>
            </a:r>
            <a:br>
              <a:rPr lang="en-US" sz="3600" dirty="0"/>
            </a:br>
            <a:r>
              <a:rPr lang="en-US" sz="3600" dirty="0"/>
              <a:t>Introduction to NLTK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90135-E8F3-4199-887C-6B33A2800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Venelin Kovatchev</a:t>
            </a:r>
          </a:p>
          <a:p>
            <a:r>
              <a:rPr lang="en-US" dirty="0"/>
              <a:t>Language and computation center</a:t>
            </a:r>
          </a:p>
          <a:p>
            <a:r>
              <a:rPr lang="en-US" dirty="0"/>
              <a:t>University of Barcelona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7D99-9DDC-415A-985A-C36BDB09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Linguistics and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698D-BFF6-4EE6-A190-840E94D6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Linguistics with Python (so far):</a:t>
            </a:r>
          </a:p>
          <a:p>
            <a:pPr lvl="1"/>
            <a:r>
              <a:rPr lang="en-US" dirty="0"/>
              <a:t>Strings are text data</a:t>
            </a:r>
          </a:p>
          <a:p>
            <a:pPr lvl="1"/>
            <a:r>
              <a:rPr lang="en-US" dirty="0"/>
              <a:t>Lists can store corpora, sentences, words…</a:t>
            </a:r>
          </a:p>
          <a:p>
            <a:pPr lvl="1"/>
            <a:r>
              <a:rPr lang="en-US" dirty="0"/>
              <a:t>Corpora can be read from text files</a:t>
            </a:r>
          </a:p>
          <a:p>
            <a:r>
              <a:rPr lang="en-US" dirty="0"/>
              <a:t>Rest of the course:</a:t>
            </a:r>
          </a:p>
          <a:p>
            <a:pPr lvl="1"/>
            <a:r>
              <a:rPr lang="en-US" dirty="0"/>
              <a:t>Available corpora resources </a:t>
            </a:r>
          </a:p>
          <a:p>
            <a:pPr lvl="1"/>
            <a:r>
              <a:rPr lang="en-US" dirty="0"/>
              <a:t>Functions specialized for text processing</a:t>
            </a:r>
          </a:p>
          <a:p>
            <a:pPr lvl="1"/>
            <a:r>
              <a:rPr lang="en-US" dirty="0"/>
              <a:t>Applications: tagging, parsing, classification</a:t>
            </a:r>
          </a:p>
          <a:p>
            <a:r>
              <a:rPr lang="en-US" dirty="0"/>
              <a:t>These new tools are built on top of what we already know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7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E363-40DD-47E5-90CD-F6297244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NLTK: The Natural Language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2C0B-042F-4FE2-A82F-29A8D2BB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external package:</a:t>
            </a:r>
          </a:p>
          <a:p>
            <a:pPr lvl="1"/>
            <a:r>
              <a:rPr lang="en-US" dirty="0"/>
              <a:t>Third party application</a:t>
            </a:r>
          </a:p>
          <a:p>
            <a:pPr lvl="1"/>
            <a:r>
              <a:rPr lang="en-US" dirty="0"/>
              <a:t>Not included when you install Python</a:t>
            </a:r>
          </a:p>
          <a:p>
            <a:pPr lvl="1"/>
            <a:r>
              <a:rPr lang="en-US" dirty="0"/>
              <a:t>After you install it, you can import it ...as you did with csv, </a:t>
            </a:r>
            <a:r>
              <a:rPr lang="en-US" dirty="0" err="1"/>
              <a:t>collections.Counter</a:t>
            </a:r>
            <a:r>
              <a:rPr lang="en-US" dirty="0"/>
              <a:t>, … 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import nltk</a:t>
            </a:r>
          </a:p>
          <a:p>
            <a:r>
              <a:rPr lang="en-US" dirty="0"/>
              <a:t>You can read more about nltk in the NLTK website http://www.nltk.org/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2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C40D-A66D-45A8-991C-2E5164A4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NLTK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34F3E-8734-44B1-9B9B-A2E54703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use it:</a:t>
            </a:r>
          </a:p>
          <a:p>
            <a:pPr lvl="1"/>
            <a:r>
              <a:rPr lang="en-US" dirty="0"/>
              <a:t>Very well-established package</a:t>
            </a:r>
          </a:p>
          <a:p>
            <a:pPr lvl="1"/>
            <a:r>
              <a:rPr lang="en-US" dirty="0"/>
              <a:t>Very didactical → NLTK Book http://www.nltk.org/book/ </a:t>
            </a:r>
          </a:p>
          <a:p>
            <a:pPr lvl="1"/>
            <a:r>
              <a:rPr lang="en-US" dirty="0"/>
              <a:t>Directed at both CS and Linguistics students, graduates, researchers</a:t>
            </a:r>
          </a:p>
          <a:p>
            <a:r>
              <a:rPr lang="en-US" dirty="0"/>
              <a:t>Some weaknesses:</a:t>
            </a:r>
          </a:p>
          <a:p>
            <a:pPr lvl="1"/>
            <a:r>
              <a:rPr lang="en-US" dirty="0"/>
              <a:t>Slower than more modern tools</a:t>
            </a:r>
          </a:p>
          <a:p>
            <a:pPr lvl="1"/>
            <a:r>
              <a:rPr lang="en-US" dirty="0"/>
              <a:t>Not suited for production</a:t>
            </a:r>
          </a:p>
          <a:p>
            <a:r>
              <a:rPr lang="en-US" dirty="0"/>
              <a:t>Other more modern tools for NLP – Spacy</a:t>
            </a:r>
          </a:p>
        </p:txBody>
      </p:sp>
    </p:spTree>
    <p:extLst>
      <p:ext uri="{BB962C8B-B14F-4D97-AF65-F5344CB8AC3E}">
        <p14:creationId xmlns:p14="http://schemas.microsoft.com/office/powerpoint/2010/main" val="15971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BD19-90C7-4A37-92F1-9A310C9A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NLTK Components</a:t>
            </a:r>
            <a:br>
              <a:rPr lang="en-US" dirty="0"/>
            </a:br>
            <a:r>
              <a:rPr lang="en-US" dirty="0"/>
              <a:t>Downloading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16D22-0C8A-4732-BBE5-CE1E5B690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NLTK is already installed on the computers, you can import it directly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import nltk</a:t>
            </a:r>
          </a:p>
          <a:p>
            <a:r>
              <a:rPr lang="en-US" dirty="0"/>
              <a:t>There are additional resources available with nltk (corpora, dictionaries, pre-trained models)</a:t>
            </a:r>
          </a:p>
          <a:p>
            <a:r>
              <a:rPr lang="en-US" dirty="0"/>
              <a:t>The additional resources need to be downloaded using the downloader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nltk.download</a:t>
            </a:r>
            <a:r>
              <a:rPr lang="en-US" dirty="0">
                <a:highlight>
                  <a:srgbClr val="000000"/>
                </a:highlight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2702-0F52-4C6D-B3A5-EBD2226F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Accessing corpora in NLTK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064B-8B6B-4B80-9F52-F356D40E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NLTK includes a variety of raw and processed corpora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from </a:t>
            </a:r>
            <a:r>
              <a:rPr lang="en-US" dirty="0" err="1">
                <a:highlight>
                  <a:srgbClr val="000000"/>
                </a:highlight>
              </a:rPr>
              <a:t>nltk.corpus</a:t>
            </a:r>
            <a:r>
              <a:rPr lang="en-US" dirty="0">
                <a:highlight>
                  <a:srgbClr val="000000"/>
                </a:highlight>
              </a:rPr>
              <a:t> import </a:t>
            </a:r>
            <a:r>
              <a:rPr lang="en-US" dirty="0" err="1">
                <a:highlight>
                  <a:srgbClr val="000000"/>
                </a:highlight>
              </a:rPr>
              <a:t>reuters</a:t>
            </a:r>
            <a:endParaRPr lang="en-US" dirty="0"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reuters.fileids</a:t>
            </a:r>
            <a:r>
              <a:rPr lang="en-US" dirty="0">
                <a:highlight>
                  <a:srgbClr val="000000"/>
                </a:highlight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reuters.raw</a:t>
            </a:r>
            <a:r>
              <a:rPr lang="en-US" dirty="0">
                <a:highlight>
                  <a:srgbClr val="000000"/>
                </a:highlight>
              </a:rPr>
              <a:t>(id)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reuters.words</a:t>
            </a:r>
            <a:r>
              <a:rPr lang="en-US" dirty="0">
                <a:highlight>
                  <a:srgbClr val="000000"/>
                </a:highlight>
              </a:rPr>
              <a:t>(id)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9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7590-FDE1-487D-BA2B-37C48D1F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Accessing Corpora in NLTK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C87A-F898-4936-A4D8-B15B34651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our practical session:</a:t>
            </a:r>
          </a:p>
          <a:p>
            <a:pPr lvl="1"/>
            <a:r>
              <a:rPr lang="en-US" dirty="0"/>
              <a:t>We’ll use the raw version (just a String of text).</a:t>
            </a:r>
          </a:p>
          <a:p>
            <a:pPr lvl="1"/>
            <a:r>
              <a:rPr lang="en-US" dirty="0"/>
              <a:t>We’ll attempt to preprocess it with the tools learned.</a:t>
            </a:r>
          </a:p>
          <a:p>
            <a:pPr lvl="1"/>
            <a:r>
              <a:rPr lang="en-US" dirty="0"/>
              <a:t>We’ll look at the tokenized version as comparison, to see how good we’re doing and if we can improve it.</a:t>
            </a:r>
          </a:p>
          <a:p>
            <a:r>
              <a:rPr lang="en-US" dirty="0"/>
              <a:t>We will start by using tools that we already have (counting, splitting)</a:t>
            </a:r>
          </a:p>
          <a:p>
            <a:r>
              <a:rPr lang="en-US" dirty="0"/>
              <a:t>We will see how some nltk functions work by looking at results</a:t>
            </a:r>
          </a:p>
          <a:p>
            <a:r>
              <a:rPr lang="en-US" dirty="0"/>
              <a:t>In the next classes we will try to get more in depth in the way functions work</a:t>
            </a:r>
          </a:p>
        </p:txBody>
      </p:sp>
    </p:spTree>
    <p:extLst>
      <p:ext uri="{BB962C8B-B14F-4D97-AF65-F5344CB8AC3E}">
        <p14:creationId xmlns:p14="http://schemas.microsoft.com/office/powerpoint/2010/main" val="36656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11D8-BC3C-461D-9D59-C831C4F7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useful NLTK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E8EA-0A81-44EE-88E4-3AF8ADA12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fd</a:t>
            </a:r>
            <a:r>
              <a:rPr lang="en-US" dirty="0"/>
              <a:t> = </a:t>
            </a:r>
            <a:r>
              <a:rPr lang="en-US" dirty="0" err="1"/>
              <a:t>FreqDist</a:t>
            </a:r>
            <a:r>
              <a:rPr lang="en-US" dirty="0"/>
              <a:t>(sequence) &lt;- counts the frequencies of all “words” in a sentence</a:t>
            </a:r>
          </a:p>
          <a:p>
            <a:r>
              <a:rPr lang="en-US" dirty="0" err="1"/>
              <a:t>fd.plot</a:t>
            </a:r>
            <a:r>
              <a:rPr lang="en-US" dirty="0"/>
              <a:t>(10) &lt;- prints the 10 most frequent words</a:t>
            </a:r>
          </a:p>
          <a:p>
            <a:r>
              <a:rPr lang="en-US" dirty="0" err="1"/>
              <a:t>bigr</a:t>
            </a:r>
            <a:r>
              <a:rPr lang="en-US" dirty="0"/>
              <a:t> = bigrams(sequence) &lt;- converts a list of words into a list of bigrams</a:t>
            </a:r>
          </a:p>
          <a:p>
            <a:r>
              <a:rPr lang="en-US" dirty="0" err="1"/>
              <a:t>trigr</a:t>
            </a:r>
            <a:r>
              <a:rPr lang="en-US" dirty="0"/>
              <a:t> = trigrams(sequence) &lt;- converts a list of words into a list of trigrams</a:t>
            </a:r>
          </a:p>
          <a:p>
            <a:r>
              <a:rPr lang="en-US" dirty="0"/>
              <a:t>sentences = </a:t>
            </a:r>
            <a:r>
              <a:rPr lang="en-US" dirty="0" err="1"/>
              <a:t>sent_tokenize</a:t>
            </a:r>
            <a:r>
              <a:rPr lang="en-US" dirty="0"/>
              <a:t>(sequence) &lt;- converts a string into a list of strings where each string is a sentence</a:t>
            </a:r>
          </a:p>
          <a:p>
            <a:r>
              <a:rPr lang="en-US" dirty="0"/>
              <a:t>words = </a:t>
            </a:r>
            <a:r>
              <a:rPr lang="en-US" dirty="0" err="1"/>
              <a:t>word_tokenizer</a:t>
            </a:r>
            <a:r>
              <a:rPr lang="en-US" dirty="0"/>
              <a:t>(text) &lt;- tokenizes a string into a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0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A49D-FBAB-4303-A89C-FE4D60B9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Thanks!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513E4-BEB1-4FB8-952E-76B06240B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9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1202</TotalTime>
  <Words>482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Python for Linguists Introduction to NLTK</vt:lpstr>
      <vt:lpstr>Linguistics and Python</vt:lpstr>
      <vt:lpstr>NLTK: The Natural Language Toolkit</vt:lpstr>
      <vt:lpstr>NLTK (2)</vt:lpstr>
      <vt:lpstr>NLTK Components Downloading resources</vt:lpstr>
      <vt:lpstr>Accessing corpora in NLTK</vt:lpstr>
      <vt:lpstr>Accessing Corpora in NLTK (2)</vt:lpstr>
      <vt:lpstr>Some useful NLTK tools</vt:lpstr>
      <vt:lpstr>Thanks!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Linguists Python basics: Data types, Variables</dc:title>
  <dc:creator>Venelin Ornilov Kovatchev</dc:creator>
  <cp:lastModifiedBy>Venelin Ornilov Kovatchev</cp:lastModifiedBy>
  <cp:revision>53</cp:revision>
  <dcterms:created xsi:type="dcterms:W3CDTF">2020-02-10T13:00:08Z</dcterms:created>
  <dcterms:modified xsi:type="dcterms:W3CDTF">2020-03-02T12:43:25Z</dcterms:modified>
</cp:coreProperties>
</file>