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93" r:id="rId4"/>
    <p:sldId id="258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1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B0B26A-432F-4399-9A09-16789CAC2FAD}">
  <a:tblStyle styleId="{A8B0B26A-432F-4399-9A09-16789CAC2F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74c3da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74c3da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74c3da0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74c3da0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74c3da0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74c3da0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05069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017001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97082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1482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415818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3245338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566453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605108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14595108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640441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66623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888779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5469750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117606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616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237666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411015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904573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Python for Linguists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Python basics:</a:t>
            </a:r>
            <a:br>
              <a:rPr lang="es" dirty="0"/>
            </a:br>
            <a:r>
              <a:rPr lang="es" dirty="0"/>
              <a:t>Data types, Variables</a:t>
            </a:r>
            <a:endParaRPr sz="24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3435-A516-436A-A22B-3B25F9E5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7135-891D-4F35-B858-4B9AB577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 includes only 2 values: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r>
              <a:rPr lang="en-US" dirty="0"/>
              <a:t> </a:t>
            </a:r>
          </a:p>
          <a:p>
            <a:r>
              <a:rPr lang="en-US" dirty="0"/>
              <a:t>Other data types can have infinite values (e.g.: infinite numbers)</a:t>
            </a:r>
          </a:p>
          <a:p>
            <a:r>
              <a:rPr lang="en-US" dirty="0"/>
              <a:t>Why do we need the Boolean type?</a:t>
            </a:r>
          </a:p>
          <a:p>
            <a:pPr lvl="1"/>
            <a:r>
              <a:rPr lang="en-US" dirty="0"/>
              <a:t>Historical reasons: computers operate in a binary manner; philosophy works with truth</a:t>
            </a:r>
          </a:p>
          <a:p>
            <a:pPr lvl="1"/>
            <a:r>
              <a:rPr lang="en-US" dirty="0"/>
              <a:t>Evaluating truth conditions (e.g.: ``is your soon-to-be-friend at home when you call?’’)</a:t>
            </a:r>
          </a:p>
          <a:p>
            <a:pPr lvl="1"/>
            <a:r>
              <a:rPr lang="en-US" dirty="0"/>
              <a:t>Efficiency of computation and code-writing</a:t>
            </a:r>
          </a:p>
          <a:p>
            <a:pPr lvl="1"/>
            <a:r>
              <a:rPr lang="en-US" dirty="0"/>
              <a:t>There are programming languages that work without explicit Boolean types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942A-B545-4245-A4C5-6019CE5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Operating with Boolean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30A-2D0E-45D0-B356-30AF7EA4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taken courses in formal logic you probably know some operations:</a:t>
            </a:r>
          </a:p>
          <a:p>
            <a:pPr lvl="1"/>
            <a:r>
              <a:rPr lang="en-US" dirty="0"/>
              <a:t>Logical </a:t>
            </a:r>
            <a:r>
              <a:rPr lang="en-US" b="1" dirty="0"/>
              <a:t>AND</a:t>
            </a:r>
            <a:endParaRPr lang="en-US" dirty="0"/>
          </a:p>
          <a:p>
            <a:pPr lvl="1"/>
            <a:r>
              <a:rPr lang="en-US" dirty="0"/>
              <a:t>Logical </a:t>
            </a:r>
            <a:r>
              <a:rPr lang="en-US" b="1" dirty="0"/>
              <a:t>OR</a:t>
            </a:r>
            <a:endParaRPr lang="en-US" dirty="0"/>
          </a:p>
          <a:p>
            <a:pPr lvl="1"/>
            <a:r>
              <a:rPr lang="en-US" dirty="0"/>
              <a:t>Logical </a:t>
            </a:r>
            <a:r>
              <a:rPr lang="en-US" b="1" dirty="0"/>
              <a:t>NOT</a:t>
            </a:r>
            <a:endParaRPr lang="en-US" dirty="0"/>
          </a:p>
          <a:p>
            <a:r>
              <a:rPr lang="en-US" dirty="0"/>
              <a:t>There are many other more complex operators that we will see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429037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B141-CEB0-46DA-AEBE-B8AC2CE9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Types (String)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1099-5A31-41DD-9249-B203BB2F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important types for this course: the ``string’’ type</a:t>
            </a:r>
          </a:p>
          <a:p>
            <a:r>
              <a:rPr lang="en-US" dirty="0"/>
              <a:t>In linguistics, we can distinguish between characters, words, phrases, sentences</a:t>
            </a:r>
          </a:p>
          <a:p>
            <a:r>
              <a:rPr lang="en-US" dirty="0"/>
              <a:t>In Python, we work with ``strings’’</a:t>
            </a:r>
          </a:p>
          <a:p>
            <a:r>
              <a:rPr lang="en-US" dirty="0"/>
              <a:t>A string is a sequence of characters enclosed by quotes:</a:t>
            </a:r>
          </a:p>
          <a:p>
            <a:pPr lvl="1"/>
            <a:r>
              <a:rPr lang="en-US" dirty="0"/>
              <a:t>“s” – a single character string; ‘string’ – a word string; “a string” – a phrase string;</a:t>
            </a:r>
          </a:p>
          <a:p>
            <a:pPr lvl="1"/>
            <a:r>
              <a:rPr lang="en-US" dirty="0"/>
              <a:t>‘This is a string in single quotes!’ – a sentence string;</a:t>
            </a:r>
          </a:p>
          <a:p>
            <a:pPr lvl="1"/>
            <a:r>
              <a:rPr lang="en-US" dirty="0"/>
              <a:t>“And this is another string. It is enclosed by double quotes.” – multiple sentences string;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64B5-5222-4970-A07C-397590CC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 with 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BEFD-ABEE-46C6-BE83-FFCA33C2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basic operations with strings are concatenation and slicing:</a:t>
            </a:r>
          </a:p>
          <a:p>
            <a:r>
              <a:rPr lang="en-US" dirty="0"/>
              <a:t>Concatenation combines two strings into one:</a:t>
            </a:r>
          </a:p>
          <a:p>
            <a:pPr lvl="1"/>
            <a:r>
              <a:rPr lang="en-US" dirty="0"/>
              <a:t>“a ” and “string” can be combined into “a string”</a:t>
            </a:r>
          </a:p>
          <a:p>
            <a:pPr lvl="1"/>
            <a:r>
              <a:rPr lang="en-US" dirty="0"/>
              <a:t>Note the empty space at the end of the first string. “A” and “string” would give “</a:t>
            </a:r>
            <a:r>
              <a:rPr lang="en-US" dirty="0" err="1"/>
              <a:t>Astring</a:t>
            </a:r>
            <a:r>
              <a:rPr lang="en-US" dirty="0"/>
              <a:t>”</a:t>
            </a:r>
          </a:p>
          <a:p>
            <a:r>
              <a:rPr lang="en-US" dirty="0"/>
              <a:t>Slicing is an operation that returns a part of a string:</a:t>
            </a:r>
          </a:p>
          <a:p>
            <a:pPr lvl="1"/>
            <a:r>
              <a:rPr lang="en-US" dirty="0"/>
              <a:t>Using slicing you can take “a string” and extract any sequence of characters, for example: “a”, “ “, “str”, or “string”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2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E146-A75E-4843-A419-A0A80AEF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19CF-5F7F-4D22-ACBC-6B735A1A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Another data type that is very popular for language processing is the ``list’’ type</a:t>
            </a:r>
          </a:p>
          <a:p>
            <a:r>
              <a:rPr lang="en-US" dirty="0"/>
              <a:t>A list is a collection of OTHER data types, surrounded by brackets [] and separated by a comma:</a:t>
            </a:r>
          </a:p>
          <a:p>
            <a:pPr lvl="1"/>
            <a:r>
              <a:rPr lang="en-US" dirty="0"/>
              <a:t>A list of integers: [1, 2, 3, 4, 5]</a:t>
            </a:r>
          </a:p>
          <a:p>
            <a:pPr lvl="1"/>
            <a:r>
              <a:rPr lang="en-US" dirty="0"/>
              <a:t>A list of strings: [“some”, “words”, “in”, “a”, “list”]</a:t>
            </a:r>
          </a:p>
          <a:p>
            <a:pPr lvl="1"/>
            <a:r>
              <a:rPr lang="en-US" dirty="0"/>
              <a:t>A list of integers AND strings: [6, “words”, “and”, 2, “numbers”, “in”, “a”, “list”]</a:t>
            </a:r>
          </a:p>
          <a:p>
            <a:r>
              <a:rPr lang="en-US" dirty="0"/>
              <a:t>The typical operations for lists are concatenation and slicing (like strings)</a:t>
            </a:r>
          </a:p>
        </p:txBody>
      </p:sp>
    </p:spTree>
    <p:extLst>
      <p:ext uri="{BB962C8B-B14F-4D97-AF65-F5344CB8AC3E}">
        <p14:creationId xmlns:p14="http://schemas.microsoft.com/office/powerpoint/2010/main" val="350985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813-C630-45B8-848D-9B190AE3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and Data</a:t>
            </a:r>
            <a:br>
              <a:rPr lang="en-US" dirty="0"/>
            </a:br>
            <a:r>
              <a:rPr lang="en-US" dirty="0"/>
              <a:t>Part II: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8113-BFBE-490C-A1D5-D279FBC7C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5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BCA5-4EC3-4E72-BECF-983673A7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= Data + Algorithms</a:t>
            </a:r>
          </a:p>
        </p:txBody>
      </p:sp>
      <p:pic>
        <p:nvPicPr>
          <p:cNvPr id="4" name="Google Shape;135;p23" descr="https://images.slideplayer.com/31/9745062/slides/slide_2.jpg">
            <a:extLst>
              <a:ext uri="{FF2B5EF4-FFF2-40B4-BE49-F238E27FC236}">
                <a16:creationId xmlns:a16="http://schemas.microsoft.com/office/drawing/2014/main" id="{B1EA97CC-4BB0-48AB-9730-475F08D3AED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17580" r="7063" b="14984"/>
          <a:stretch/>
        </p:blipFill>
        <p:spPr>
          <a:xfrm>
            <a:off x="1880372" y="1572815"/>
            <a:ext cx="5380873" cy="31397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4EE2D-EC82-4EC2-A84C-B28528CE86E8}"/>
              </a:ext>
            </a:extLst>
          </p:cNvPr>
          <p:cNvSpPr txBox="1"/>
          <p:nvPr/>
        </p:nvSpPr>
        <p:spPr>
          <a:xfrm>
            <a:off x="3611166" y="2742863"/>
            <a:ext cx="15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(input)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B2704A-458E-4667-AA3F-13F3F10162E3}"/>
              </a:ext>
            </a:extLst>
          </p:cNvPr>
          <p:cNvSpPr/>
          <p:nvPr/>
        </p:nvSpPr>
        <p:spPr>
          <a:xfrm>
            <a:off x="2071688" y="2093120"/>
            <a:ext cx="3078956" cy="1945818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3F2100-A3AD-4B57-BB2A-F5FDEA4BE0F8}"/>
              </a:ext>
            </a:extLst>
          </p:cNvPr>
          <p:cNvSpPr/>
          <p:nvPr/>
        </p:nvSpPr>
        <p:spPr>
          <a:xfrm>
            <a:off x="2071688" y="4071938"/>
            <a:ext cx="4864893" cy="60767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8AF37-D40B-4B12-B74C-7003F7448ABB}"/>
              </a:ext>
            </a:extLst>
          </p:cNvPr>
          <p:cNvSpPr txBox="1"/>
          <p:nvPr/>
        </p:nvSpPr>
        <p:spPr>
          <a:xfrm>
            <a:off x="3865296" y="4369665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202F6-6069-4D98-9860-010262879BAA}"/>
              </a:ext>
            </a:extLst>
          </p:cNvPr>
          <p:cNvSpPr txBox="1"/>
          <p:nvPr/>
        </p:nvSpPr>
        <p:spPr>
          <a:xfrm>
            <a:off x="5409604" y="1262869"/>
            <a:ext cx="15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(output)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A25226-08AB-4C3C-8B72-25E0B29A776D}"/>
              </a:ext>
            </a:extLst>
          </p:cNvPr>
          <p:cNvSpPr/>
          <p:nvPr/>
        </p:nvSpPr>
        <p:spPr>
          <a:xfrm>
            <a:off x="5204781" y="1200150"/>
            <a:ext cx="2003263" cy="281240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CCF-E905-4752-937D-63EDB1D5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Algorithms: Transforming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728A-4E8E-4A07-9F2C-2BA473AD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very simplified level, algorithm receives some data (input), process it in a specific way and returns different data (output)</a:t>
            </a:r>
          </a:p>
          <a:p>
            <a:r>
              <a:rPr lang="en-US" dirty="0"/>
              <a:t>In the cooking example, the ``cooking’’ algorithm receives raw products as input and returns a cake as output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49;p24" descr="http://ihaz.codes/webpages/programming/interface/inputoutput.jpg">
            <a:extLst>
              <a:ext uri="{FF2B5EF4-FFF2-40B4-BE49-F238E27FC236}">
                <a16:creationId xmlns:a16="http://schemas.microsoft.com/office/drawing/2014/main" id="{60F904BC-4122-4310-B719-871E6AD038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1469" y="3298844"/>
            <a:ext cx="3138679" cy="1044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78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C6DB-9375-4FF7-8E17-404610B0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steps in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3D1-F9E7-48D8-B6AD-6C2D37F0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``transformation’’ from input to output can include intermediate steps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dirty="0"/>
              <a:t>“Mix the sugar, baking powder and flour”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dirty="0"/>
              <a:t>“Mix in beaten eggs”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dirty="0"/>
              <a:t>“Melt the butter”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dirty="0"/>
              <a:t>“Mix in melted butter”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US" dirty="0"/>
              <a:t>“Bake at 325F for 40 mins”</a:t>
            </a:r>
          </a:p>
          <a:p>
            <a:r>
              <a:rPr lang="en-US" dirty="0"/>
              <a:t>Intermediate steps have intermediate ``inputs’’ and ``outputs’’ which can be different from the global ones. We use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to keep track of those.</a:t>
            </a:r>
          </a:p>
        </p:txBody>
      </p:sp>
    </p:spTree>
    <p:extLst>
      <p:ext uri="{BB962C8B-B14F-4D97-AF65-F5344CB8AC3E}">
        <p14:creationId xmlns:p14="http://schemas.microsoft.com/office/powerpoint/2010/main" val="33989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4C1B-355B-419C-B2ED-B87B057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and using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A429-F839-4D9D-B534-10036AC20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4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Getting to know Python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5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Created in 1991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Available for Windows, Mac, Linux...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The current version of Python is Python 3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 can </a:t>
            </a:r>
            <a:r>
              <a:rPr lang="es" dirty="0"/>
              <a:t>still </a:t>
            </a:r>
            <a:r>
              <a:rPr lang="en-US" dirty="0"/>
              <a:t>find</a:t>
            </a:r>
            <a:r>
              <a:rPr lang="es" dirty="0"/>
              <a:t> programs and libraries created with Python 2, but Python 2 is no longer </a:t>
            </a:r>
            <a:r>
              <a:rPr lang="en-US" dirty="0"/>
              <a:t>supported</a:t>
            </a:r>
            <a:endParaRPr dirty="0"/>
          </a:p>
        </p:txBody>
      </p:sp>
      <p:pic>
        <p:nvPicPr>
          <p:cNvPr id="75" name="Google Shape;75;p14" descr="Python-logo-notext.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0" y="1678475"/>
            <a:ext cx="1518750" cy="15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421A-E89B-488E-8AC7-DDD5D3C0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6D36-F7C9-4520-913F-FEFF4DE0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“Variables are used to store information to be referenced and manipulated in a computer program.”</a:t>
            </a:r>
          </a:p>
          <a:p>
            <a:r>
              <a:rPr lang="en-US" dirty="0"/>
              <a:t>“Variables provide a way of labeling data with a descriptive name, so our programs can be understood more clearly by the reader and ourselves.”</a:t>
            </a:r>
          </a:p>
          <a:p>
            <a:r>
              <a:rPr lang="en-US" dirty="0"/>
              <a:t>“It is helpful to think of variables as containers that hold information. Their sole purpose is to label and store data in memory. This data can then be used throughout your program.”</a:t>
            </a:r>
          </a:p>
        </p:txBody>
      </p:sp>
    </p:spTree>
    <p:extLst>
      <p:ext uri="{BB962C8B-B14F-4D97-AF65-F5344CB8AC3E}">
        <p14:creationId xmlns:p14="http://schemas.microsoft.com/office/powerpoint/2010/main" val="70786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663-2E45-41C8-80C8-462E82BD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Cake analogy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13E6-F010-4B2E-9E99-DC1A1771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``variable’’ is the cookware where you mix all your products</a:t>
            </a:r>
          </a:p>
          <a:p>
            <a:r>
              <a:rPr lang="en-US" dirty="0"/>
              <a:t>At the beginning of the programming (cooking) it’s empty</a:t>
            </a:r>
          </a:p>
          <a:p>
            <a:r>
              <a:rPr lang="en-US" dirty="0"/>
              <a:t>After step 1, it contains `` the sugar, baking powder and flour’’</a:t>
            </a:r>
          </a:p>
          <a:p>
            <a:r>
              <a:rPr lang="en-US" dirty="0"/>
              <a:t>After step 2: ``sugar, baking powder, flour, and beaten eggs’’</a:t>
            </a:r>
          </a:p>
          <a:p>
            <a:r>
              <a:rPr lang="en-US" dirty="0"/>
              <a:t>After step 4: ``sugar, baking powder, flour, beaten eggs, and butter’’</a:t>
            </a:r>
          </a:p>
          <a:p>
            <a:r>
              <a:rPr lang="en-US" dirty="0"/>
              <a:t>At the end of the programming (cooking) it contains a cake</a:t>
            </a:r>
          </a:p>
        </p:txBody>
      </p:sp>
    </p:spTree>
    <p:extLst>
      <p:ext uri="{BB962C8B-B14F-4D97-AF65-F5344CB8AC3E}">
        <p14:creationId xmlns:p14="http://schemas.microsoft.com/office/powerpoint/2010/main" val="376079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9F1-7A48-47F2-AB5E-F6F22E61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a variable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29F8-AB77-4663-92EB-22FD353C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variable in Python has a very simple syntax: </a:t>
            </a:r>
            <a:r>
              <a:rPr lang="en-US" dirty="0">
                <a:solidFill>
                  <a:schemeClr val="accent1"/>
                </a:solidFill>
                <a:highlight>
                  <a:srgbClr val="000000"/>
                </a:highlight>
              </a:rPr>
              <a:t>variable</a:t>
            </a:r>
            <a:r>
              <a:rPr lang="en-US" dirty="0">
                <a:highlight>
                  <a:srgbClr val="000000"/>
                </a:highlight>
              </a:rPr>
              <a:t> = value</a:t>
            </a:r>
          </a:p>
          <a:p>
            <a:r>
              <a:rPr lang="en-US" dirty="0"/>
              <a:t>Defining a string: </a:t>
            </a:r>
            <a:r>
              <a:rPr lang="en-US" dirty="0">
                <a:highlight>
                  <a:srgbClr val="000000"/>
                </a:highlight>
              </a:rPr>
              <a:t>sentence = “This is a string.”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r>
              <a:rPr lang="en-US" dirty="0"/>
              <a:t>Defining a Boolean: </a:t>
            </a:r>
            <a:r>
              <a:rPr lang="en-US" dirty="0">
                <a:highlight>
                  <a:srgbClr val="000000"/>
                </a:highlight>
              </a:rPr>
              <a:t>beer = True</a:t>
            </a:r>
          </a:p>
          <a:p>
            <a:r>
              <a:rPr lang="en-US" dirty="0"/>
              <a:t>Defining an integer: </a:t>
            </a:r>
            <a:r>
              <a:rPr lang="en-US" dirty="0" err="1">
                <a:highlight>
                  <a:srgbClr val="000000"/>
                </a:highlight>
              </a:rPr>
              <a:t>sentence_length</a:t>
            </a:r>
            <a:r>
              <a:rPr lang="en-US" dirty="0">
                <a:highlight>
                  <a:srgbClr val="000000"/>
                </a:highlight>
              </a:rPr>
              <a:t> = 17</a:t>
            </a:r>
            <a:endParaRPr lang="en-US" dirty="0"/>
          </a:p>
          <a:p>
            <a:r>
              <a:rPr lang="en-US" dirty="0"/>
              <a:t>Values can be defined as an expression. That is, as the ``output’’ of an action:</a:t>
            </a:r>
          </a:p>
          <a:p>
            <a:pPr lvl="1"/>
            <a:r>
              <a:rPr lang="en-US" dirty="0" err="1">
                <a:highlight>
                  <a:srgbClr val="000000"/>
                </a:highlight>
              </a:rPr>
              <a:t>pi_number</a:t>
            </a:r>
            <a:r>
              <a:rPr lang="en-US" dirty="0">
                <a:highlight>
                  <a:srgbClr val="000000"/>
                </a:highlight>
              </a:rPr>
              <a:t> = 3.0 + 0.1 + 0.04</a:t>
            </a:r>
          </a:p>
        </p:txBody>
      </p:sp>
    </p:spTree>
    <p:extLst>
      <p:ext uri="{BB962C8B-B14F-4D97-AF65-F5344CB8AC3E}">
        <p14:creationId xmlns:p14="http://schemas.microsoft.com/office/powerpoint/2010/main" val="163924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28FF-CBB5-4D17-9882-A2914599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Assigning names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0C0C-9E1A-4D21-A724-2792A1B4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must follow specific conventions, otherwise we get errors:</a:t>
            </a:r>
          </a:p>
          <a:p>
            <a:pPr lvl="1"/>
            <a:r>
              <a:rPr lang="en-US" dirty="0"/>
              <a:t>UPPERCASE (A-Z) and lowercase (a-z) letters are allowed</a:t>
            </a:r>
          </a:p>
          <a:p>
            <a:pPr lvl="1"/>
            <a:r>
              <a:rPr lang="en-US" dirty="0"/>
              <a:t>Numbers (0-9) are allowed, </a:t>
            </a:r>
            <a:r>
              <a:rPr lang="en-US" b="1" dirty="0"/>
              <a:t>except as the first character </a:t>
            </a:r>
            <a:r>
              <a:rPr lang="en-US" dirty="0"/>
              <a:t>of the variable name</a:t>
            </a:r>
          </a:p>
          <a:p>
            <a:pPr lvl="1"/>
            <a:r>
              <a:rPr lang="en-US" dirty="0"/>
              <a:t>Special characters are </a:t>
            </a:r>
            <a:r>
              <a:rPr lang="en-US" b="1" dirty="0"/>
              <a:t>NOT</a:t>
            </a:r>
            <a:r>
              <a:rPr lang="en-US" dirty="0"/>
              <a:t> allowed, with the exception of underscore </a:t>
            </a:r>
            <a:r>
              <a:rPr lang="en-US" b="1" dirty="0"/>
              <a:t>(_)</a:t>
            </a:r>
          </a:p>
          <a:p>
            <a:pPr lvl="1"/>
            <a:r>
              <a:rPr lang="en-US" dirty="0"/>
              <a:t>Some words are reserved for python specific commands</a:t>
            </a:r>
          </a:p>
          <a:p>
            <a:r>
              <a:rPr lang="en-US" dirty="0"/>
              <a:t>The good practice is to use names that make sense. For example if you are counting something, you can name your variable ``count’’. </a:t>
            </a:r>
          </a:p>
        </p:txBody>
      </p:sp>
    </p:spTree>
    <p:extLst>
      <p:ext uri="{BB962C8B-B14F-4D97-AF65-F5344CB8AC3E}">
        <p14:creationId xmlns:p14="http://schemas.microsoft.com/office/powerpoint/2010/main" val="22031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8A24-E309-4238-BB02-5B372E5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0A59-525B-4094-AFD3-8DD2BECF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practice for the course, we will go through some examples on variables and data types and we will use some of the basic operations</a:t>
            </a:r>
          </a:p>
          <a:p>
            <a:r>
              <a:rPr lang="en-US" dirty="0"/>
              <a:t>We will make use of a few pre-defined functions in python:</a:t>
            </a:r>
          </a:p>
          <a:p>
            <a:pPr lvl="1"/>
            <a:r>
              <a:rPr lang="en-US" dirty="0"/>
              <a:t>print() – prints a specific value or the value of a variable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 – counts the number of characters in a string or the number of elements in a list</a:t>
            </a:r>
          </a:p>
          <a:p>
            <a:r>
              <a:rPr lang="en-US" dirty="0"/>
              <a:t>We will learn more about functions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399403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695F-395C-4847-BAFF-F5385B37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8310-6930-4366-BDD8-1A5087A7E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B952-F445-460B-B182-92A8FDE9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66AA-DB90-47A7-BD21-415D954BE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should be pre-installed on all computers in the auditory</a:t>
            </a:r>
          </a:p>
          <a:p>
            <a:r>
              <a:rPr lang="en-US" dirty="0"/>
              <a:t>If you want to install python, I recommend using Anaconda</a:t>
            </a:r>
          </a:p>
          <a:p>
            <a:r>
              <a:rPr lang="en-US" dirty="0"/>
              <a:t>For the purpose of this course, we will need the following packages:</a:t>
            </a:r>
          </a:p>
          <a:p>
            <a:pPr lvl="1"/>
            <a:r>
              <a:rPr lang="en-US" dirty="0"/>
              <a:t>matplotlib, collections, csv, nltk, pandas</a:t>
            </a:r>
          </a:p>
          <a:p>
            <a:pPr lvl="1"/>
            <a:r>
              <a:rPr lang="en-US" dirty="0"/>
              <a:t>numpy, scipy, scikit-learn, genism, spacy</a:t>
            </a:r>
          </a:p>
          <a:p>
            <a:pPr lvl="1"/>
            <a:r>
              <a:rPr lang="en-US" dirty="0"/>
              <a:t>nltk.data</a:t>
            </a:r>
          </a:p>
        </p:txBody>
      </p:sp>
    </p:spTree>
    <p:extLst>
      <p:ext uri="{BB962C8B-B14F-4D97-AF65-F5344CB8AC3E}">
        <p14:creationId xmlns:p14="http://schemas.microsoft.com/office/powerpoint/2010/main" val="192632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Running Python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There are various ways to run python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If you have a program, you can run it with</a:t>
            </a:r>
            <a:r>
              <a:rPr lang="es" dirty="0"/>
              <a:t>: </a:t>
            </a:r>
            <a:r>
              <a:rPr lang="es" dirty="0">
                <a:highlight>
                  <a:srgbClr val="000000"/>
                </a:highlight>
              </a:rPr>
              <a:t>python3 myprogram.py</a:t>
            </a:r>
            <a:endParaRPr dirty="0"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You can start pyt</a:t>
            </a:r>
            <a:r>
              <a:rPr lang="en-US" dirty="0"/>
              <a:t>hon as</a:t>
            </a:r>
            <a:r>
              <a:rPr lang="es" dirty="0"/>
              <a:t> an interpreter </a:t>
            </a:r>
            <a:r>
              <a:rPr lang="en-US" dirty="0"/>
              <a:t>and run commands</a:t>
            </a:r>
            <a:r>
              <a:rPr lang="es" dirty="0"/>
              <a:t>: </a:t>
            </a:r>
            <a:r>
              <a:rPr lang="es" dirty="0">
                <a:highlight>
                  <a:srgbClr val="000000"/>
                </a:highlight>
              </a:rPr>
              <a:t>python3</a:t>
            </a:r>
            <a:endParaRPr dirty="0">
              <a:highlight>
                <a:srgbClr val="000000"/>
              </a:highlight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 b="1" dirty="0">
                <a:solidFill>
                  <a:schemeClr val="dk1"/>
                </a:solidFill>
              </a:rPr>
              <a:t>Jupyter Notebook</a:t>
            </a:r>
            <a:r>
              <a:rPr lang="es" dirty="0"/>
              <a:t>: an application that allows you to create “notebooks”, a special file consisting of cells, which are containers of code.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You can run each container separately and get its results.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User-friendly and good for experiments, exploratory analysis, teaching.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Popular for researchers.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b="1" dirty="0">
                <a:solidFill>
                  <a:schemeClr val="dk1"/>
                </a:solidFill>
              </a:rPr>
              <a:t>We’ll mainly use </a:t>
            </a:r>
            <a:r>
              <a:rPr lang="en-US" b="1" dirty="0">
                <a:solidFill>
                  <a:schemeClr val="dk1"/>
                </a:solidFill>
              </a:rPr>
              <a:t>notebooks</a:t>
            </a:r>
            <a:r>
              <a:rPr lang="es" b="1" dirty="0">
                <a:solidFill>
                  <a:schemeClr val="dk1"/>
                </a:solidFill>
              </a:rPr>
              <a:t> for the course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813-C630-45B8-848D-9B190AE3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and Data</a:t>
            </a:r>
            <a:br>
              <a:rPr lang="en-US" dirty="0"/>
            </a:br>
            <a:r>
              <a:rPr lang="en-US" dirty="0"/>
              <a:t>Part I: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8113-BFBE-490C-A1D5-D279FBC7C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BCA5-4EC3-4E72-BECF-983673A7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Computing = Data + Algorithms</a:t>
            </a:r>
          </a:p>
        </p:txBody>
      </p:sp>
      <p:pic>
        <p:nvPicPr>
          <p:cNvPr id="4" name="Google Shape;135;p23" descr="https://images.slideplayer.com/31/9745062/slides/slide_2.jpg">
            <a:extLst>
              <a:ext uri="{FF2B5EF4-FFF2-40B4-BE49-F238E27FC236}">
                <a16:creationId xmlns:a16="http://schemas.microsoft.com/office/drawing/2014/main" id="{B1EA97CC-4BB0-48AB-9730-475F08D3AED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17580" r="7063" b="14984"/>
          <a:stretch/>
        </p:blipFill>
        <p:spPr>
          <a:xfrm>
            <a:off x="1880372" y="1572815"/>
            <a:ext cx="5380873" cy="31397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4EE2D-EC82-4EC2-A84C-B28528CE86E8}"/>
              </a:ext>
            </a:extLst>
          </p:cNvPr>
          <p:cNvSpPr txBox="1"/>
          <p:nvPr/>
        </p:nvSpPr>
        <p:spPr>
          <a:xfrm>
            <a:off x="3611166" y="2742863"/>
            <a:ext cx="15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(input)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B2704A-458E-4667-AA3F-13F3F10162E3}"/>
              </a:ext>
            </a:extLst>
          </p:cNvPr>
          <p:cNvSpPr/>
          <p:nvPr/>
        </p:nvSpPr>
        <p:spPr>
          <a:xfrm>
            <a:off x="2071688" y="2093120"/>
            <a:ext cx="3078956" cy="1945818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3F2100-A3AD-4B57-BB2A-F5FDEA4BE0F8}"/>
              </a:ext>
            </a:extLst>
          </p:cNvPr>
          <p:cNvSpPr/>
          <p:nvPr/>
        </p:nvSpPr>
        <p:spPr>
          <a:xfrm>
            <a:off x="2071688" y="4071938"/>
            <a:ext cx="4864893" cy="607674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8AF37-D40B-4B12-B74C-7003F7448ABB}"/>
              </a:ext>
            </a:extLst>
          </p:cNvPr>
          <p:cNvSpPr txBox="1"/>
          <p:nvPr/>
        </p:nvSpPr>
        <p:spPr>
          <a:xfrm>
            <a:off x="3865296" y="4369665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202F6-6069-4D98-9860-010262879BAA}"/>
              </a:ext>
            </a:extLst>
          </p:cNvPr>
          <p:cNvSpPr txBox="1"/>
          <p:nvPr/>
        </p:nvSpPr>
        <p:spPr>
          <a:xfrm>
            <a:off x="5409604" y="1262869"/>
            <a:ext cx="15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(output)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A25226-08AB-4C3C-8B72-25E0B29A776D}"/>
              </a:ext>
            </a:extLst>
          </p:cNvPr>
          <p:cNvSpPr/>
          <p:nvPr/>
        </p:nvSpPr>
        <p:spPr>
          <a:xfrm>
            <a:off x="5204781" y="1200150"/>
            <a:ext cx="2003263" cy="2812403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D00C-30CA-45BD-8453-0E5F4B05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B606-A422-48F3-B513-430750DF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are the ``ingredients’’ of our </a:t>
            </a:r>
            <a:r>
              <a:rPr lang="en-US" strike="sngStrike" dirty="0"/>
              <a:t>cake</a:t>
            </a:r>
            <a:r>
              <a:rPr lang="en-US" dirty="0"/>
              <a:t> program</a:t>
            </a:r>
          </a:p>
          <a:p>
            <a:r>
              <a:rPr lang="en-US" dirty="0"/>
              <a:t>There are different ``types’’ of data in python</a:t>
            </a:r>
          </a:p>
          <a:p>
            <a:r>
              <a:rPr lang="en-US" dirty="0"/>
              <a:t>Each data type has specific characteristics and operations</a:t>
            </a:r>
          </a:p>
          <a:p>
            <a:r>
              <a:rPr lang="en-US" dirty="0"/>
              <a:t>Often the data types correspond to real world ``types’’ which makes it easier to understand and process</a:t>
            </a:r>
          </a:p>
        </p:txBody>
      </p:sp>
    </p:spTree>
    <p:extLst>
      <p:ext uri="{BB962C8B-B14F-4D97-AF65-F5344CB8AC3E}">
        <p14:creationId xmlns:p14="http://schemas.microsoft.com/office/powerpoint/2010/main" val="206311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14F4-EAC3-4124-9335-D0EC844D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6483-7154-48B4-B549-C47E490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 data types are essential for any programming</a:t>
            </a:r>
          </a:p>
          <a:p>
            <a:r>
              <a:rPr lang="en-US" dirty="0"/>
              <a:t>In python we distinguish between two numeric data types:</a:t>
            </a:r>
          </a:p>
          <a:p>
            <a:pPr lvl="1"/>
            <a:r>
              <a:rPr lang="en-US" dirty="0"/>
              <a:t>Integer: 1, 2, 3, 4, … 100, … 1337, …</a:t>
            </a:r>
          </a:p>
          <a:p>
            <a:pPr lvl="1"/>
            <a:r>
              <a:rPr lang="en-US" dirty="0"/>
              <a:t>Float: 3.1415, 66.667, 91.5, …</a:t>
            </a:r>
          </a:p>
          <a:p>
            <a:r>
              <a:rPr lang="en-US" dirty="0"/>
              <a:t>The two types are very similar in their properties</a:t>
            </a:r>
          </a:p>
          <a:p>
            <a:r>
              <a:rPr lang="en-US" dirty="0"/>
              <a:t>Why make the distinction between the two? It’s related to the way computers store and process numbers</a:t>
            </a:r>
          </a:p>
        </p:txBody>
      </p:sp>
    </p:spTree>
    <p:extLst>
      <p:ext uri="{BB962C8B-B14F-4D97-AF65-F5344CB8AC3E}">
        <p14:creationId xmlns:p14="http://schemas.microsoft.com/office/powerpoint/2010/main" val="60159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B557-C5F1-45A5-9920-CE618A57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Operating with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E0F6-0FED-4B82-AC16-C36BE872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operations for numeric data are what you would expect in a math class:</a:t>
            </a:r>
          </a:p>
          <a:p>
            <a:pPr lvl="1"/>
            <a:r>
              <a:rPr lang="en-US" dirty="0"/>
              <a:t>Addition / Sum 	</a:t>
            </a:r>
            <a:r>
              <a:rPr lang="en-US" b="1" dirty="0"/>
              <a:t>( + )</a:t>
            </a:r>
            <a:r>
              <a:rPr lang="en-US" dirty="0"/>
              <a:t> : 	2 + 3 = 5</a:t>
            </a:r>
          </a:p>
          <a:p>
            <a:pPr lvl="1"/>
            <a:r>
              <a:rPr lang="en-US" dirty="0"/>
              <a:t>Subtraction 	</a:t>
            </a:r>
            <a:r>
              <a:rPr lang="en-US" b="1" dirty="0"/>
              <a:t>( – )</a:t>
            </a:r>
            <a:r>
              <a:rPr lang="en-US" dirty="0"/>
              <a:t> :	3 – 2 = 1</a:t>
            </a:r>
          </a:p>
          <a:p>
            <a:pPr lvl="1"/>
            <a:r>
              <a:rPr lang="en-US" dirty="0"/>
              <a:t>Multiplication 	</a:t>
            </a:r>
            <a:r>
              <a:rPr lang="en-US" b="1" dirty="0"/>
              <a:t>( * )</a:t>
            </a:r>
            <a:r>
              <a:rPr lang="en-US" dirty="0"/>
              <a:t> :	2 * 3 = 3 * 2 = 6</a:t>
            </a:r>
          </a:p>
          <a:p>
            <a:pPr lvl="1"/>
            <a:r>
              <a:rPr lang="en-US" dirty="0"/>
              <a:t>(True) Division 	</a:t>
            </a:r>
            <a:r>
              <a:rPr lang="en-US" b="1" dirty="0"/>
              <a:t>( / ) </a:t>
            </a:r>
            <a:r>
              <a:rPr lang="en-US" dirty="0"/>
              <a:t>: 	5 / 2 = 2.5</a:t>
            </a:r>
          </a:p>
          <a:p>
            <a:pPr lvl="1"/>
            <a:r>
              <a:rPr lang="en-US" dirty="0"/>
              <a:t>(Integer) Division	</a:t>
            </a:r>
            <a:r>
              <a:rPr lang="en-US" b="1" dirty="0"/>
              <a:t>( // ) </a:t>
            </a:r>
            <a:r>
              <a:rPr lang="en-US" dirty="0"/>
              <a:t>:	5 // 2 = 2</a:t>
            </a:r>
          </a:p>
          <a:p>
            <a:pPr lvl="1"/>
            <a:r>
              <a:rPr lang="en-US" dirty="0"/>
              <a:t>Power		</a:t>
            </a:r>
            <a:r>
              <a:rPr lang="en-US" b="1" dirty="0"/>
              <a:t>( ** ) </a:t>
            </a:r>
            <a:r>
              <a:rPr lang="en-US" dirty="0"/>
              <a:t>:	5 ** 2 = 25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299</TotalTime>
  <Words>1418</Words>
  <Application>Microsoft Office PowerPoint</Application>
  <PresentationFormat>On-screen Show (16:9)</PresentationFormat>
  <Paragraphs>138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Tw Cen MT</vt:lpstr>
      <vt:lpstr>Courier New</vt:lpstr>
      <vt:lpstr>Circuit</vt:lpstr>
      <vt:lpstr>Python for Linguists Python basics: Data types, Variables</vt:lpstr>
      <vt:lpstr>Getting to know Python</vt:lpstr>
      <vt:lpstr>Installing Python</vt:lpstr>
      <vt:lpstr>Running Python</vt:lpstr>
      <vt:lpstr>Algorithms and Data Part I: Data</vt:lpstr>
      <vt:lpstr>Computing = Data + Algorithms</vt:lpstr>
      <vt:lpstr>Data and Data Types</vt:lpstr>
      <vt:lpstr>Numeric Data Types</vt:lpstr>
      <vt:lpstr>Operating with Numeric Data</vt:lpstr>
      <vt:lpstr>Boolean Data Type</vt:lpstr>
      <vt:lpstr>Operating with Boolean Types</vt:lpstr>
      <vt:lpstr>Text Types (String)</vt:lpstr>
      <vt:lpstr>Operations with string types</vt:lpstr>
      <vt:lpstr>List type</vt:lpstr>
      <vt:lpstr>Algorithms and Data Part II: Algorithms</vt:lpstr>
      <vt:lpstr>Computing = Data + Algorithms</vt:lpstr>
      <vt:lpstr>Algorithms: Transforming the data</vt:lpstr>
      <vt:lpstr>Intermediate steps in algorithms</vt:lpstr>
      <vt:lpstr>Defining and using Variables</vt:lpstr>
      <vt:lpstr>What are Variables</vt:lpstr>
      <vt:lpstr>A Cake analogy for variables</vt:lpstr>
      <vt:lpstr>Defining a variable in Python</vt:lpstr>
      <vt:lpstr>Assigning names to variables</vt:lpstr>
      <vt:lpstr>Using variables and data types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 </dc:title>
  <cp:lastModifiedBy>Venelin Ornilov Kovatchev</cp:lastModifiedBy>
  <cp:revision>19</cp:revision>
  <dcterms:modified xsi:type="dcterms:W3CDTF">2020-02-10T13:20:33Z</dcterms:modified>
</cp:coreProperties>
</file>