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64" r:id="rId4"/>
    <p:sldId id="365" r:id="rId5"/>
    <p:sldId id="366" r:id="rId6"/>
    <p:sldId id="367" r:id="rId7"/>
    <p:sldId id="370" r:id="rId8"/>
    <p:sldId id="371" r:id="rId9"/>
    <p:sldId id="373" r:id="rId10"/>
    <p:sldId id="372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1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CF94B-3B11-445E-839B-2F4CCD8702B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5755A-B116-496D-86BE-0A4853C6E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704F-D8EA-435A-9315-EA57D44F7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Python for Linguists</a:t>
            </a:r>
            <a:br>
              <a:rPr lang="en-US" sz="3600" dirty="0"/>
            </a:br>
            <a:r>
              <a:rPr lang="en-US" sz="3600" dirty="0"/>
              <a:t>Introduction to NLTK:</a:t>
            </a:r>
            <a:br>
              <a:rPr lang="en-US" sz="3600" dirty="0"/>
            </a:br>
            <a:r>
              <a:rPr lang="en-US" sz="3600" dirty="0"/>
              <a:t>Basic corpus processing. Tokenization.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0135-E8F3-4199-887C-6B33A2800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Venelin Kovatchev</a:t>
            </a:r>
          </a:p>
          <a:p>
            <a:r>
              <a:rPr lang="en-US" dirty="0"/>
              <a:t>Language and computation center</a:t>
            </a:r>
          </a:p>
          <a:p>
            <a:r>
              <a:rPr lang="en-US" dirty="0"/>
              <a:t>University of Barcelona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DF23-D44F-41FD-90DF-CF140FBF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corpus processing:</a:t>
            </a:r>
            <a:br>
              <a:rPr lang="en-US" dirty="0"/>
            </a:br>
            <a:r>
              <a:rPr lang="en-US" dirty="0"/>
              <a:t>Cleaning the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6417-51AB-4F65-AA0A-0E188CFC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in processing a (text) corpus is cleaning</a:t>
            </a:r>
          </a:p>
          <a:p>
            <a:r>
              <a:rPr lang="en-US" dirty="0"/>
              <a:t>Very often corpora come from the internet. They include html or xml tags, unreadable characters, images, links, hashtags.</a:t>
            </a:r>
          </a:p>
          <a:p>
            <a:r>
              <a:rPr lang="en-US" dirty="0"/>
              <a:t>The first step in corpus processing, the corpus cleaning:</a:t>
            </a:r>
          </a:p>
          <a:p>
            <a:pPr lvl="1"/>
            <a:r>
              <a:rPr lang="en-US" dirty="0"/>
              <a:t>removes unnecessary information (</a:t>
            </a:r>
            <a:r>
              <a:rPr lang="en-US" dirty="0" err="1"/>
              <a:t>n.b.</a:t>
            </a:r>
            <a:r>
              <a:rPr lang="en-US" dirty="0"/>
              <a:t>: the necessary information depends on the task)</a:t>
            </a:r>
          </a:p>
          <a:p>
            <a:pPr lvl="1"/>
            <a:r>
              <a:rPr lang="en-US" dirty="0"/>
              <a:t>converts the corpus to proper encoding (utf8) and removes unreadable data</a:t>
            </a:r>
          </a:p>
          <a:p>
            <a:r>
              <a:rPr lang="en-US" dirty="0"/>
              <a:t>The corpora that we use is already cleaned, so we won’t need to do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5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387F-48A8-4F4D-8A13-AABDEC10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Corpus Processing:</a:t>
            </a:r>
            <a:br>
              <a:rPr lang="en-US" dirty="0"/>
            </a:br>
            <a:r>
              <a:rPr lang="en-US" dirty="0"/>
              <a:t>Tokenization. Sentence Segmentation.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6EDE-27EA-4133-91AD-D7FB50A7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 list of characters, it does not contain any explicit linguistic units</a:t>
            </a:r>
          </a:p>
          <a:p>
            <a:r>
              <a:rPr lang="en-US" dirty="0"/>
              <a:t>Typically, in language processing, we want to work with linguistic units rather than with characters: words, multi-word expressions, phrases, sentences</a:t>
            </a:r>
          </a:p>
          <a:p>
            <a:r>
              <a:rPr lang="en-US" dirty="0"/>
              <a:t>Tokenization: converting a </a:t>
            </a:r>
            <a:r>
              <a:rPr lang="en-US" b="1" u="sng" dirty="0"/>
              <a:t>string</a:t>
            </a:r>
            <a:r>
              <a:rPr lang="en-US" dirty="0"/>
              <a:t> of characters into a </a:t>
            </a:r>
            <a:r>
              <a:rPr lang="en-US" b="1" u="sng" dirty="0"/>
              <a:t>list</a:t>
            </a:r>
            <a:r>
              <a:rPr lang="en-US" dirty="0"/>
              <a:t> of tokens</a:t>
            </a:r>
          </a:p>
          <a:p>
            <a:r>
              <a:rPr lang="en-US" dirty="0"/>
              <a:t>Sentence Segmentation: identifying the start and end of each sentence. Converting a </a:t>
            </a:r>
            <a:r>
              <a:rPr lang="en-US" b="1" u="sng" dirty="0"/>
              <a:t>list</a:t>
            </a:r>
            <a:r>
              <a:rPr lang="en-US" dirty="0"/>
              <a:t> of tokens into a </a:t>
            </a:r>
            <a:r>
              <a:rPr lang="en-US" b="1" u="sng" dirty="0"/>
              <a:t>list of lists </a:t>
            </a:r>
            <a:r>
              <a:rPr lang="en-US" dirty="0"/>
              <a:t>of tokens</a:t>
            </a:r>
          </a:p>
        </p:txBody>
      </p:sp>
    </p:spTree>
    <p:extLst>
      <p:ext uri="{BB962C8B-B14F-4D97-AF65-F5344CB8AC3E}">
        <p14:creationId xmlns:p14="http://schemas.microsoft.com/office/powerpoint/2010/main" val="231618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5FFA-6411-4CC5-AD8D-52A167FB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Tokenization. </a:t>
            </a:r>
            <a:br>
              <a:rPr lang="en-US" dirty="0"/>
            </a:br>
            <a:r>
              <a:rPr lang="en-US" dirty="0"/>
              <a:t>Naïve splitting. Multi-word Expressions.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7972-7D49-4DE5-89E6-29A7323E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already experimented with the most basic tokenization tool - .split()</a:t>
            </a:r>
          </a:p>
          <a:p>
            <a:r>
              <a:rPr lang="en-US" dirty="0"/>
              <a:t>The .split() method can be used with any string to convert it to a list</a:t>
            </a:r>
          </a:p>
          <a:p>
            <a:r>
              <a:rPr lang="en-US" dirty="0"/>
              <a:t>The default behavior of .split() is to separate text by whitespaces</a:t>
            </a:r>
          </a:p>
          <a:p>
            <a:r>
              <a:rPr lang="en-US" dirty="0"/>
              <a:t>However, tokenization (even in English) is not so simple:</a:t>
            </a:r>
          </a:p>
          <a:p>
            <a:pPr lvl="1"/>
            <a:r>
              <a:rPr lang="en-US" dirty="0"/>
              <a:t>“New York” – “New guy”, “12:54” – “he said: hello!”, </a:t>
            </a:r>
          </a:p>
          <a:p>
            <a:pPr lvl="1"/>
            <a:r>
              <a:rPr lang="en-US" dirty="0"/>
              <a:t>“09/03/2020” – “not recommended for cats/dogs/rabbits”, “O’Neil” – “John’s”</a:t>
            </a:r>
          </a:p>
          <a:p>
            <a:r>
              <a:rPr lang="en-US" dirty="0"/>
              <a:t>NLTK provides a function </a:t>
            </a:r>
            <a:r>
              <a:rPr lang="en-US" dirty="0" err="1">
                <a:highlight>
                  <a:srgbClr val="000000"/>
                </a:highlight>
              </a:rPr>
              <a:t>word_tokenize</a:t>
            </a:r>
            <a:r>
              <a:rPr lang="en-US" dirty="0">
                <a:highlight>
                  <a:srgbClr val="000000"/>
                </a:highlight>
              </a:rPr>
              <a:t>() </a:t>
            </a:r>
            <a:r>
              <a:rPr lang="en-US" dirty="0"/>
              <a:t>which handles a lot of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152464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B537-115B-462A-AC35-4EE48216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corpus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782D-6544-4F2C-95A7-8EFF50CF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simple thing we can do with a corpus is count:</a:t>
            </a:r>
          </a:p>
          <a:p>
            <a:pPr lvl="1"/>
            <a:r>
              <a:rPr lang="en-US" dirty="0"/>
              <a:t>Count the number of tokens in the corpus</a:t>
            </a:r>
          </a:p>
          <a:p>
            <a:pPr lvl="1"/>
            <a:r>
              <a:rPr lang="en-US" dirty="0"/>
              <a:t>Count the number of types (unique tokens) in the corpus</a:t>
            </a:r>
          </a:p>
          <a:p>
            <a:pPr lvl="1"/>
            <a:r>
              <a:rPr lang="en-US" dirty="0"/>
              <a:t>Count the frequency of types (case sensitive or not)</a:t>
            </a:r>
          </a:p>
          <a:p>
            <a:r>
              <a:rPr lang="en-US" dirty="0"/>
              <a:t>This information can be helpful for many tasks</a:t>
            </a:r>
          </a:p>
          <a:p>
            <a:r>
              <a:rPr lang="en-US" dirty="0"/>
              <a:t>We already did the “counting” of types using a simple loop</a:t>
            </a:r>
          </a:p>
          <a:p>
            <a:r>
              <a:rPr lang="en-US" dirty="0"/>
              <a:t>NLTK provides a better tool: the </a:t>
            </a:r>
            <a:r>
              <a:rPr lang="en-US" dirty="0" err="1">
                <a:highlight>
                  <a:srgbClr val="000000"/>
                </a:highlight>
              </a:rPr>
              <a:t>FreqDist</a:t>
            </a:r>
            <a:r>
              <a:rPr lang="en-US" dirty="0">
                <a:highlight>
                  <a:srgbClr val="000000"/>
                </a:highlight>
              </a:rPr>
              <a:t>() </a:t>
            </a:r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96562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8119-0760-4CBF-B20D-2DAF4904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6178-AAF6-47BD-A903-8383D1601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N-Grams are a very popular notion in NLP and CL</a:t>
            </a:r>
          </a:p>
          <a:p>
            <a:r>
              <a:rPr lang="en-US" dirty="0"/>
              <a:t>N-Grams are sequences of tokens with a predefined length. For example, a bi-gram is a sequence of two tokens, a tri-gram is a sequence of three.</a:t>
            </a:r>
          </a:p>
          <a:p>
            <a:r>
              <a:rPr lang="en-US" dirty="0"/>
              <a:t>For example: “This is a short sentence” contains the following bigrams:</a:t>
            </a:r>
          </a:p>
          <a:p>
            <a:pPr marL="0" indent="0">
              <a:buNone/>
            </a:pPr>
            <a:r>
              <a:rPr lang="en-US" dirty="0"/>
              <a:t>(“This”, “is”), (“is”, “a”), (“a”, “short”), (“short”, “sentence”)</a:t>
            </a:r>
          </a:p>
          <a:p>
            <a:r>
              <a:rPr lang="en-US" dirty="0"/>
              <a:t>We can get lists of n-grams using NLTK functions </a:t>
            </a:r>
            <a:r>
              <a:rPr lang="en-US" dirty="0">
                <a:highlight>
                  <a:srgbClr val="000000"/>
                </a:highlight>
              </a:rPr>
              <a:t>bigrams() trigrams() </a:t>
            </a:r>
            <a:r>
              <a:rPr lang="en-US" dirty="0" err="1">
                <a:highlight>
                  <a:srgbClr val="000000"/>
                </a:highlight>
              </a:rPr>
              <a:t>ngrams</a:t>
            </a:r>
            <a:r>
              <a:rPr lang="en-US" dirty="0">
                <a:highlight>
                  <a:srgbClr val="000000"/>
                </a:highligh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528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01D1-E73D-4C14-95B0-7C18F569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A2F7-4CA8-4F9C-9C82-45CE8BF23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“John goes to the dentist when he has pain </a:t>
            </a:r>
            <a:r>
              <a:rPr lang="en-US" dirty="0" err="1"/>
              <a:t>pain</a:t>
            </a:r>
            <a:r>
              <a:rPr lang="en-US" dirty="0"/>
              <a:t> in his …”</a:t>
            </a:r>
          </a:p>
          <a:p>
            <a:r>
              <a:rPr lang="en-US" dirty="0"/>
              <a:t>Hypothesis: If we have enough context, we can “predict” what someone is </a:t>
            </a:r>
            <a:r>
              <a:rPr lang="en-US" u="sng" dirty="0"/>
              <a:t>most likely</a:t>
            </a:r>
            <a:r>
              <a:rPr lang="en-US" dirty="0"/>
              <a:t> going to say</a:t>
            </a:r>
          </a:p>
          <a:p>
            <a:r>
              <a:rPr lang="en-US" dirty="0"/>
              <a:t>Comedy, </a:t>
            </a:r>
            <a:r>
              <a:rPr lang="en-US" dirty="0" err="1"/>
              <a:t>irony,sarcasm</a:t>
            </a:r>
            <a:r>
              <a:rPr lang="en-US" dirty="0"/>
              <a:t> often “play” with those expectations</a:t>
            </a:r>
          </a:p>
          <a:p>
            <a:r>
              <a:rPr lang="en-US" dirty="0"/>
              <a:t>A “statistical language model” predicts: 1) the probability of a word, given context; or 2) the probability of the whole text</a:t>
            </a:r>
          </a:p>
          <a:p>
            <a:r>
              <a:rPr lang="en-US" dirty="0"/>
              <a:t>Language Models very popular in NLP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6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B786-575B-44C8-A5B2-956A5F08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Markov Assumption. N-Grams.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D403-C0B2-48CA-AB15-4C8D5D2D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for the language models – context size</a:t>
            </a:r>
          </a:p>
          <a:p>
            <a:r>
              <a:rPr lang="en-US" dirty="0"/>
              <a:t>The Markov assumption – you don’t need the “whole” context, you only need a portion of it: “New” -&gt; “York”, “step away” -&gt; “from” …</a:t>
            </a:r>
          </a:p>
          <a:p>
            <a:r>
              <a:rPr lang="en-US" dirty="0"/>
              <a:t>The concept of n-grams comes from the Markov assumption</a:t>
            </a:r>
          </a:p>
          <a:p>
            <a:r>
              <a:rPr lang="en-US" dirty="0"/>
              <a:t>The combination of word and n-gram statistics can give us “probability” </a:t>
            </a:r>
          </a:p>
        </p:txBody>
      </p:sp>
    </p:spTree>
    <p:extLst>
      <p:ext uri="{BB962C8B-B14F-4D97-AF65-F5344CB8AC3E}">
        <p14:creationId xmlns:p14="http://schemas.microsoft.com/office/powerpoint/2010/main" val="83283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F1B7-6276-4DA0-870F-D880C3B7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Processing and Linguistics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EDFC-C850-43D4-ACA4-5FD0AC97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corpus processing (frequency, n-grams, co-occurrence) is mainly applying tools from statistics and basic programming to extract information</a:t>
            </a:r>
          </a:p>
          <a:p>
            <a:r>
              <a:rPr lang="en-US" dirty="0"/>
              <a:t>It does not make use of too much linguistic information (except tokenization)</a:t>
            </a:r>
          </a:p>
          <a:p>
            <a:r>
              <a:rPr lang="en-US" dirty="0"/>
              <a:t>For some tasks and some languages, basic processing is enough</a:t>
            </a:r>
          </a:p>
          <a:p>
            <a:r>
              <a:rPr lang="en-US" dirty="0"/>
              <a:t>For many other tasks and languages it is not</a:t>
            </a:r>
          </a:p>
          <a:p>
            <a:r>
              <a:rPr lang="en-US" dirty="0"/>
              <a:t>Some of these tasks (e.g.: tokenization) can be much more challenging in languages other than English</a:t>
            </a:r>
          </a:p>
        </p:txBody>
      </p:sp>
    </p:spTree>
    <p:extLst>
      <p:ext uri="{BB962C8B-B14F-4D97-AF65-F5344CB8AC3E}">
        <p14:creationId xmlns:p14="http://schemas.microsoft.com/office/powerpoint/2010/main" val="77552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F092-B414-4205-AB90-FF73920F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Advanced tokenization.</a:t>
            </a:r>
            <a:br>
              <a:rPr lang="en-US" dirty="0"/>
            </a:br>
            <a:r>
              <a:rPr lang="en-US" dirty="0"/>
              <a:t>Regular Expressions.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0538-AE6A-4A9E-B621-546FE4753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common way to perform tokenization is using regular expressions</a:t>
            </a:r>
          </a:p>
          <a:p>
            <a:r>
              <a:rPr lang="en-US" dirty="0"/>
              <a:t>Regular expressions are a language to match specific patterns:</a:t>
            </a:r>
          </a:p>
          <a:p>
            <a:pPr marL="0" indent="0">
              <a:buNone/>
            </a:pPr>
            <a:r>
              <a:rPr lang="en-US" dirty="0"/>
              <a:t>[a-</a:t>
            </a:r>
            <a:r>
              <a:rPr lang="en-US" dirty="0" err="1"/>
              <a:t>zA</a:t>
            </a:r>
            <a:r>
              <a:rPr lang="en-US" dirty="0"/>
              <a:t>-Z]+ – any sequence of characters consisting of letters a-z and A-Z</a:t>
            </a:r>
          </a:p>
          <a:p>
            <a:pPr marL="0" indent="0">
              <a:buNone/>
            </a:pPr>
            <a:r>
              <a:rPr lang="en-US" dirty="0"/>
              <a:t>[0-9]* – a sequence of 0 or more digits</a:t>
            </a:r>
          </a:p>
          <a:p>
            <a:pPr marL="0" indent="0">
              <a:buNone/>
            </a:pPr>
            <a:r>
              <a:rPr lang="en-US" dirty="0"/>
              <a:t>e-?mail – either “e-mail” or “email”</a:t>
            </a:r>
          </a:p>
          <a:p>
            <a:pPr marL="0" indent="0">
              <a:buNone/>
            </a:pPr>
            <a:r>
              <a:rPr lang="en-US" dirty="0"/>
              <a:t>([A-Z]\.)+        Abbreviations, e.g. U.S.A.</a:t>
            </a:r>
          </a:p>
        </p:txBody>
      </p:sp>
    </p:spTree>
    <p:extLst>
      <p:ext uri="{BB962C8B-B14F-4D97-AF65-F5344CB8AC3E}">
        <p14:creationId xmlns:p14="http://schemas.microsoft.com/office/powerpoint/2010/main" val="215224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25A8-5D4B-4497-A7D3-60D0C1ED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8272-6B36-4B5A-85D8-2B7247CA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NLTK can use a regular expression tokenizer with </a:t>
            </a:r>
            <a:r>
              <a:rPr lang="en-US" dirty="0" err="1">
                <a:highlight>
                  <a:srgbClr val="000000"/>
                </a:highlight>
              </a:rPr>
              <a:t>RegexpTokenizer</a:t>
            </a:r>
            <a:r>
              <a:rPr lang="en-US" dirty="0">
                <a:highlight>
                  <a:srgbClr val="000000"/>
                </a:highlight>
              </a:rPr>
              <a:t>()</a:t>
            </a:r>
          </a:p>
          <a:p>
            <a:r>
              <a:rPr lang="en-US" dirty="0"/>
              <a:t>An example “simple” regular expression grammar looks like this</a:t>
            </a:r>
          </a:p>
          <a:p>
            <a:pPr marL="0" indent="0">
              <a:buNone/>
            </a:pPr>
            <a:r>
              <a:rPr lang="en-US" dirty="0"/>
              <a:t>([A-Z]\.)+        			# abbreviations, e.g. U.S.A.</a:t>
            </a:r>
            <a:br>
              <a:rPr lang="en-US" dirty="0"/>
            </a:br>
            <a:r>
              <a:rPr lang="en-US" dirty="0"/>
              <a:t>| \w+(-\w+)*        		# words with optional internal hyphens</a:t>
            </a:r>
            <a:br>
              <a:rPr lang="en-US" dirty="0"/>
            </a:br>
            <a:r>
              <a:rPr lang="en-US" dirty="0"/>
              <a:t>| \$?\d+(\.\d+)?%?  		# currency and percentages, e.g. $12.40, 82%</a:t>
            </a:r>
            <a:br>
              <a:rPr lang="en-US" dirty="0"/>
            </a:br>
            <a:r>
              <a:rPr lang="en-US" dirty="0"/>
              <a:t>| \.\.\.            			# ellipsis (...)</a:t>
            </a:r>
            <a:br>
              <a:rPr lang="en-US" dirty="0"/>
            </a:br>
            <a:r>
              <a:rPr lang="en-US" dirty="0"/>
              <a:t>| [][.,;"'?():-_`]  	# some 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359502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7D99-9DDC-415A-985A-C36BDB0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Linguistics and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698D-BFF6-4EE6-A190-840E94D6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Linguistics with Python (so far):</a:t>
            </a:r>
          </a:p>
          <a:p>
            <a:pPr lvl="1"/>
            <a:r>
              <a:rPr lang="en-US" dirty="0"/>
              <a:t>Strings are text data</a:t>
            </a:r>
          </a:p>
          <a:p>
            <a:pPr lvl="1"/>
            <a:r>
              <a:rPr lang="en-US" dirty="0"/>
              <a:t>Lists can store corpora, sentences, words…</a:t>
            </a:r>
          </a:p>
          <a:p>
            <a:pPr lvl="1"/>
            <a:r>
              <a:rPr lang="en-US" dirty="0"/>
              <a:t>Corpora can be read from text files</a:t>
            </a:r>
          </a:p>
          <a:p>
            <a:r>
              <a:rPr lang="en-US" dirty="0"/>
              <a:t>Rest of the course:</a:t>
            </a:r>
          </a:p>
          <a:p>
            <a:pPr lvl="1"/>
            <a:r>
              <a:rPr lang="en-US" dirty="0"/>
              <a:t>Available corpora resources </a:t>
            </a:r>
          </a:p>
          <a:p>
            <a:pPr lvl="1"/>
            <a:r>
              <a:rPr lang="en-US" dirty="0"/>
              <a:t>Functions specialized for text processing</a:t>
            </a:r>
          </a:p>
          <a:p>
            <a:pPr lvl="1"/>
            <a:r>
              <a:rPr lang="en-US" dirty="0"/>
              <a:t>Applications: tagging, parsing, classification</a:t>
            </a:r>
          </a:p>
          <a:p>
            <a:r>
              <a:rPr lang="en-US" dirty="0"/>
              <a:t>These new tools are built on top of what we already know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70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A49D-FBAB-4303-A89C-FE4D60B9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513E4-BEB1-4FB8-952E-76B06240B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E363-40DD-47E5-90CD-F6297244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NLTK: The Natural Language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2C0B-042F-4FE2-A82F-29A8D2BB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external package:</a:t>
            </a:r>
          </a:p>
          <a:p>
            <a:pPr lvl="1"/>
            <a:r>
              <a:rPr lang="en-US" dirty="0"/>
              <a:t>Third party application</a:t>
            </a:r>
          </a:p>
          <a:p>
            <a:pPr lvl="1"/>
            <a:r>
              <a:rPr lang="en-US" dirty="0"/>
              <a:t>Not included when you install Python</a:t>
            </a:r>
          </a:p>
          <a:p>
            <a:pPr lvl="1"/>
            <a:r>
              <a:rPr lang="en-US" dirty="0"/>
              <a:t>After you install it, you can import it ...as you did with csv, </a:t>
            </a:r>
            <a:r>
              <a:rPr lang="en-US" dirty="0" err="1"/>
              <a:t>collections.Counter</a:t>
            </a:r>
            <a:r>
              <a:rPr lang="en-US" dirty="0"/>
              <a:t>, … 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import nltk</a:t>
            </a:r>
          </a:p>
          <a:p>
            <a:r>
              <a:rPr lang="en-US" dirty="0"/>
              <a:t>You can read more about nltk in the NLTK website http://www.nltk.org/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2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C40D-A66D-45A8-991C-2E5164A4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NLTK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4F3E-8734-44B1-9B9B-A2E54703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use it:</a:t>
            </a:r>
          </a:p>
          <a:p>
            <a:pPr lvl="1"/>
            <a:r>
              <a:rPr lang="en-US" dirty="0"/>
              <a:t>Very well-established package</a:t>
            </a:r>
          </a:p>
          <a:p>
            <a:pPr lvl="1"/>
            <a:r>
              <a:rPr lang="en-US" dirty="0"/>
              <a:t>Very didactical → NLTK Book http://www.nltk.org/book/ </a:t>
            </a:r>
          </a:p>
          <a:p>
            <a:pPr lvl="1"/>
            <a:r>
              <a:rPr lang="en-US" dirty="0"/>
              <a:t>Directed at both CS and Linguistics students, graduates, researchers</a:t>
            </a:r>
          </a:p>
          <a:p>
            <a:r>
              <a:rPr lang="en-US" dirty="0"/>
              <a:t>Some weaknesses:</a:t>
            </a:r>
          </a:p>
          <a:p>
            <a:pPr lvl="1"/>
            <a:r>
              <a:rPr lang="en-US" dirty="0"/>
              <a:t>Slower than more modern tools</a:t>
            </a:r>
          </a:p>
          <a:p>
            <a:pPr lvl="1"/>
            <a:r>
              <a:rPr lang="en-US" dirty="0"/>
              <a:t>Not suited for production</a:t>
            </a:r>
          </a:p>
          <a:p>
            <a:r>
              <a:rPr lang="en-US" dirty="0"/>
              <a:t>Other more modern tools for NLP – Spacy</a:t>
            </a:r>
          </a:p>
        </p:txBody>
      </p:sp>
    </p:spTree>
    <p:extLst>
      <p:ext uri="{BB962C8B-B14F-4D97-AF65-F5344CB8AC3E}">
        <p14:creationId xmlns:p14="http://schemas.microsoft.com/office/powerpoint/2010/main" val="15971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BD19-90C7-4A37-92F1-9A310C9A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NLTK Components</a:t>
            </a:r>
            <a:br>
              <a:rPr lang="en-US" dirty="0"/>
            </a:br>
            <a:r>
              <a:rPr lang="en-US" dirty="0"/>
              <a:t>Downloading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6D22-0C8A-4732-BBE5-CE1E5B69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NLTK is already installed on the computers, you can import it directly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import nltk</a:t>
            </a:r>
          </a:p>
          <a:p>
            <a:r>
              <a:rPr lang="en-US" dirty="0"/>
              <a:t>There are additional resources available with nltk (corpora, dictionaries, pre-trained models)</a:t>
            </a:r>
          </a:p>
          <a:p>
            <a:r>
              <a:rPr lang="en-US" dirty="0"/>
              <a:t>The additional resources need to be downloaded using the downloader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nltk.download</a:t>
            </a:r>
            <a:r>
              <a:rPr lang="en-US" dirty="0">
                <a:highlight>
                  <a:srgbClr val="000000"/>
                </a:highlight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2702-0F52-4C6D-B3A5-EBD2226F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Accessing corpora in NLTK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064B-8B6B-4B80-9F52-F356D40E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NLTK includes a variety of raw and processed corpora</a:t>
            </a:r>
          </a:p>
          <a:p>
            <a:r>
              <a:rPr lang="en-US" dirty="0"/>
              <a:t>To access a corpus, you use “import” and the name of the corpus:</a:t>
            </a:r>
          </a:p>
          <a:p>
            <a:pPr marL="0" indent="0">
              <a:buNone/>
            </a:pPr>
            <a:r>
              <a:rPr lang="en-US" dirty="0">
                <a:highlight>
                  <a:srgbClr val="000000"/>
                </a:highlight>
              </a:rPr>
              <a:t>from </a:t>
            </a:r>
            <a:r>
              <a:rPr lang="en-US" dirty="0" err="1">
                <a:highlight>
                  <a:srgbClr val="000000"/>
                </a:highlight>
              </a:rPr>
              <a:t>nltk.corpus</a:t>
            </a:r>
            <a:r>
              <a:rPr lang="en-US" dirty="0">
                <a:highlight>
                  <a:srgbClr val="000000"/>
                </a:highlight>
              </a:rPr>
              <a:t> import </a:t>
            </a:r>
            <a:r>
              <a:rPr lang="en-US" dirty="0" err="1">
                <a:highlight>
                  <a:srgbClr val="000000"/>
                </a:highlight>
              </a:rPr>
              <a:t>reuters</a:t>
            </a:r>
            <a:endParaRPr lang="en-US" dirty="0"/>
          </a:p>
          <a:p>
            <a:r>
              <a:rPr lang="en-US" dirty="0"/>
              <a:t>Each corpus is typically a collection of multiple files (e.g.: news articles)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reuters.fileids</a:t>
            </a:r>
            <a:r>
              <a:rPr lang="en-US" dirty="0">
                <a:highlight>
                  <a:srgbClr val="000000"/>
                </a:highlight>
              </a:rPr>
              <a:t>()</a:t>
            </a:r>
          </a:p>
          <a:p>
            <a:r>
              <a:rPr lang="en-US" dirty="0"/>
              <a:t>You can process files one by one (using the file id) or all together. If you don’t provide any file id, NLTK will give the whole corpus.</a:t>
            </a:r>
          </a:p>
        </p:txBody>
      </p:sp>
    </p:spTree>
    <p:extLst>
      <p:ext uri="{BB962C8B-B14F-4D97-AF65-F5344CB8AC3E}">
        <p14:creationId xmlns:p14="http://schemas.microsoft.com/office/powerpoint/2010/main" val="345429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BC04-4FD6-4C51-8294-EE0839D7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Pre-processed 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3A51-D86B-4192-8CA7-95D270E5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NLTK contains both raw and preprocessed corpora for learning purposes</a:t>
            </a:r>
          </a:p>
          <a:p>
            <a:r>
              <a:rPr lang="en-US" dirty="0"/>
              <a:t>Some corpora in NLTK are already tokenized, </a:t>
            </a:r>
            <a:r>
              <a:rPr lang="en-US" dirty="0" err="1"/>
              <a:t>PoS</a:t>
            </a:r>
            <a:r>
              <a:rPr lang="en-US" dirty="0"/>
              <a:t> tagged and/or syntactically parsed</a:t>
            </a:r>
          </a:p>
          <a:p>
            <a:r>
              <a:rPr lang="en-US" dirty="0"/>
              <a:t>The raw corpus is “real world” data – a string of characters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reuters.raw</a:t>
            </a:r>
            <a:r>
              <a:rPr lang="en-US" dirty="0">
                <a:highlight>
                  <a:srgbClr val="000000"/>
                </a:highlight>
              </a:rPr>
              <a:t>(id)</a:t>
            </a:r>
          </a:p>
          <a:p>
            <a:r>
              <a:rPr lang="en-US" dirty="0"/>
              <a:t>A tokenized (words()) version of the corpus already identified the individual tokens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reuters.words</a:t>
            </a:r>
            <a:r>
              <a:rPr lang="en-US" dirty="0">
                <a:highlight>
                  <a:srgbClr val="000000"/>
                </a:highlight>
              </a:rPr>
              <a:t>(id)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3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A06F-5679-496C-9388-95450572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Accessing NLTK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FED1-4F9F-476C-BCE4-44D4674A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NLTK has many useful tools for processing corpora</a:t>
            </a:r>
          </a:p>
          <a:p>
            <a:r>
              <a:rPr lang="en-US" dirty="0"/>
              <a:t>Most of them are accessible in the form of functions</a:t>
            </a:r>
          </a:p>
          <a:p>
            <a:r>
              <a:rPr lang="en-US" dirty="0"/>
              <a:t>After you import nltk, you can access nltk functions using </a:t>
            </a:r>
            <a:r>
              <a:rPr lang="en-US" dirty="0" err="1"/>
              <a:t>nltk.FUNC_NAME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0000"/>
                </a:highlight>
              </a:rPr>
              <a:t>nltk.word_tokenizer</a:t>
            </a:r>
            <a:r>
              <a:rPr lang="en-US" dirty="0">
                <a:highlight>
                  <a:srgbClr val="000000"/>
                </a:highlight>
              </a:rPr>
              <a:t>()</a:t>
            </a:r>
          </a:p>
          <a:p>
            <a:r>
              <a:rPr lang="en-US" dirty="0"/>
              <a:t>Remember: the dot operator (.) allows you to access “things” inside</a:t>
            </a:r>
          </a:p>
        </p:txBody>
      </p:sp>
    </p:spTree>
    <p:extLst>
      <p:ext uri="{BB962C8B-B14F-4D97-AF65-F5344CB8AC3E}">
        <p14:creationId xmlns:p14="http://schemas.microsoft.com/office/powerpoint/2010/main" val="216316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0FE3-6020-4E5E-B4C8-9D009585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Corpus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10C6-4347-4B59-87AB-0DBB803F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class we will learn about “basic corpus processing” pipeline</a:t>
            </a:r>
          </a:p>
          <a:p>
            <a:r>
              <a:rPr lang="en-US" dirty="0"/>
              <a:t>Those are steps that we want to apply to (almost) any corpus</a:t>
            </a:r>
          </a:p>
          <a:p>
            <a:r>
              <a:rPr lang="en-US" dirty="0"/>
              <a:t>We have done some of these tasks before manually</a:t>
            </a:r>
          </a:p>
          <a:p>
            <a:r>
              <a:rPr lang="en-US" dirty="0"/>
              <a:t>We will see the tools in NLTK for those steps</a:t>
            </a:r>
          </a:p>
        </p:txBody>
      </p:sp>
    </p:spTree>
    <p:extLst>
      <p:ext uri="{BB962C8B-B14F-4D97-AF65-F5344CB8AC3E}">
        <p14:creationId xmlns:p14="http://schemas.microsoft.com/office/powerpoint/2010/main" val="4163861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1480</TotalTime>
  <Words>1307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Circuit</vt:lpstr>
      <vt:lpstr>Python for Linguists Introduction to NLTK: Basic corpus processing. Tokenization.</vt:lpstr>
      <vt:lpstr>Linguistics and Python</vt:lpstr>
      <vt:lpstr>NLTK: The Natural Language Toolkit</vt:lpstr>
      <vt:lpstr>NLTK (2)</vt:lpstr>
      <vt:lpstr>NLTK Components Downloading resources</vt:lpstr>
      <vt:lpstr>Accessing corpora in NLTK</vt:lpstr>
      <vt:lpstr>Pre-processed corpora</vt:lpstr>
      <vt:lpstr>Accessing NLTK Tools</vt:lpstr>
      <vt:lpstr>Basic Corpus processing</vt:lpstr>
      <vt:lpstr>Basic corpus processing: Cleaning the corpus</vt:lpstr>
      <vt:lpstr>Basic Corpus Processing: Tokenization. Sentence Segmentation.</vt:lpstr>
      <vt:lpstr>Tokenization.  Naïve splitting. Multi-word Expressions.</vt:lpstr>
      <vt:lpstr>Basic corpus Statistics</vt:lpstr>
      <vt:lpstr>N-Grams</vt:lpstr>
      <vt:lpstr>Language Models</vt:lpstr>
      <vt:lpstr>The Markov Assumption. N-Grams.</vt:lpstr>
      <vt:lpstr>Basic Processing and Linguistics</vt:lpstr>
      <vt:lpstr>Advanced tokenization. Regular Expressions.</vt:lpstr>
      <vt:lpstr>Regular Expression Grammar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Linguists Python basics: Data types, Variables</dc:title>
  <dc:creator>Venelin Ornilov Kovatchev</dc:creator>
  <cp:lastModifiedBy>Venelin Ornilov Kovatchev</cp:lastModifiedBy>
  <cp:revision>63</cp:revision>
  <dcterms:created xsi:type="dcterms:W3CDTF">2020-02-10T13:00:08Z</dcterms:created>
  <dcterms:modified xsi:type="dcterms:W3CDTF">2020-03-09T12:48:53Z</dcterms:modified>
</cp:coreProperties>
</file>