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33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1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Reading and Writing Files</a:t>
            </a:r>
            <a:br>
              <a:rPr lang="en-US" sz="3600" dirty="0"/>
            </a:br>
            <a:r>
              <a:rPr lang="en-US" sz="3600" dirty="0"/>
              <a:t>CSV and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BD27-9BB3-4DDF-9BE1-3F7B04CC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CSV files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16DC-A388-4A24-ACEF-C452A525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csv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open(‘movie_plots.csv’, ‘r’)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reader = </a:t>
            </a:r>
            <a:r>
              <a:rPr lang="en-US" dirty="0" err="1">
                <a:highlight>
                  <a:srgbClr val="000000"/>
                </a:highlight>
              </a:rPr>
              <a:t>csv.DictReader</a:t>
            </a:r>
            <a:r>
              <a:rPr lang="en-US" dirty="0">
                <a:highlight>
                  <a:srgbClr val="000000"/>
                </a:highlight>
              </a:rPr>
              <a:t>(f)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for row in reader: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	print(row[‘Title’])</a:t>
            </a:r>
          </a:p>
          <a:p>
            <a:r>
              <a:rPr lang="en-US" dirty="0"/>
              <a:t>If we use </a:t>
            </a:r>
            <a:r>
              <a:rPr lang="en-US" dirty="0" err="1"/>
              <a:t>DictReader</a:t>
            </a:r>
            <a:r>
              <a:rPr lang="en-US" dirty="0"/>
              <a:t> instead of reader, we get a dictionary instead of a list</a:t>
            </a:r>
          </a:p>
          <a:p>
            <a:r>
              <a:rPr lang="en-US" dirty="0"/>
              <a:t>1st row = column names (by default)</a:t>
            </a:r>
          </a:p>
        </p:txBody>
      </p:sp>
    </p:spTree>
    <p:extLst>
      <p:ext uri="{BB962C8B-B14F-4D97-AF65-F5344CB8AC3E}">
        <p14:creationId xmlns:p14="http://schemas.microsoft.com/office/powerpoint/2010/main" val="112166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102D-3EAF-4D1B-B48A-A63537E0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to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6139-7453-4DBC-B9D1-50FCB0E5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csv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open(‘potter.csv’, ‘w’)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writer = </a:t>
            </a:r>
            <a:r>
              <a:rPr lang="en-US" dirty="0" err="1">
                <a:highlight>
                  <a:srgbClr val="000000"/>
                </a:highlight>
              </a:rPr>
              <a:t>csv.writer</a:t>
            </a:r>
            <a:r>
              <a:rPr lang="en-US" dirty="0">
                <a:highlight>
                  <a:srgbClr val="000000"/>
                </a:highlight>
              </a:rPr>
              <a:t>(f)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</a:t>
            </a:r>
            <a:r>
              <a:rPr lang="en-US" dirty="0" err="1">
                <a:highlight>
                  <a:srgbClr val="000000"/>
                </a:highlight>
              </a:rPr>
              <a:t>writer.writerow</a:t>
            </a: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mylist</a:t>
            </a:r>
            <a:r>
              <a:rPr lang="en-US" dirty="0">
                <a:highlight>
                  <a:srgbClr val="000000"/>
                </a:highlight>
              </a:rPr>
              <a:t>)</a:t>
            </a:r>
          </a:p>
          <a:p>
            <a:endParaRPr lang="en-US" dirty="0"/>
          </a:p>
          <a:p>
            <a:r>
              <a:rPr lang="en-US" dirty="0" err="1"/>
              <a:t>writerow</a:t>
            </a:r>
            <a:r>
              <a:rPr lang="en-US" dirty="0"/>
              <a:t>(List) writes 1 row, using as column values the elements in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6FE-664F-43F9-B846-775569D5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to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9088-6B9D-4871-8651-10E77D14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csv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open(‘potter.csv’, ‘w’)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writer = </a:t>
            </a:r>
            <a:r>
              <a:rPr lang="en-US" dirty="0" err="1">
                <a:highlight>
                  <a:srgbClr val="000000"/>
                </a:highlight>
              </a:rPr>
              <a:t>csv.DictWriter</a:t>
            </a:r>
            <a:r>
              <a:rPr lang="en-US" dirty="0">
                <a:highlight>
                  <a:srgbClr val="000000"/>
                </a:highlight>
              </a:rPr>
              <a:t>(f)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</a:t>
            </a:r>
            <a:r>
              <a:rPr lang="en-US" dirty="0" err="1">
                <a:highlight>
                  <a:srgbClr val="000000"/>
                </a:highlight>
              </a:rPr>
              <a:t>writer.writerow</a:t>
            </a: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mydict</a:t>
            </a:r>
            <a:r>
              <a:rPr lang="en-US" dirty="0">
                <a:highlight>
                  <a:srgbClr val="000000"/>
                </a:highlight>
              </a:rPr>
              <a:t>)</a:t>
            </a:r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writerow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 takes a dictionary, and fills column values based on column names on keys</a:t>
            </a:r>
          </a:p>
        </p:txBody>
      </p:sp>
    </p:spTree>
    <p:extLst>
      <p:ext uri="{BB962C8B-B14F-4D97-AF65-F5344CB8AC3E}">
        <p14:creationId xmlns:p14="http://schemas.microsoft.com/office/powerpoint/2010/main" val="289497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1A5-0619-4649-AE7E-FC4C0439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CSV. More Options.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8B51-B5B3-4EEA-A382-AA619C74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delimiter: comma.</a:t>
            </a:r>
          </a:p>
          <a:p>
            <a:pPr lvl="1"/>
            <a:r>
              <a:rPr lang="en-US" dirty="0"/>
              <a:t>You can specify others (on reading or writing): </a:t>
            </a:r>
            <a:r>
              <a:rPr lang="en-US" dirty="0" err="1"/>
              <a:t>csv.reader</a:t>
            </a:r>
            <a:r>
              <a:rPr lang="en-US" dirty="0"/>
              <a:t>(f, delimiter=’;’)</a:t>
            </a:r>
          </a:p>
          <a:p>
            <a:r>
              <a:rPr lang="en-US" dirty="0"/>
              <a:t>Many possibilities and options. If needed, take a look at:</a:t>
            </a:r>
          </a:p>
          <a:p>
            <a:pPr lvl="1"/>
            <a:r>
              <a:rPr lang="en-US" dirty="0"/>
              <a:t>https://docs.python.org/3/library/csv.html</a:t>
            </a:r>
          </a:p>
          <a:p>
            <a:r>
              <a:rPr lang="en-US" dirty="0"/>
              <a:t>In practical setup we can consider also library Pandas, with functions </a:t>
            </a:r>
            <a:r>
              <a:rPr lang="en-US" dirty="0" err="1"/>
              <a:t>read_csv</a:t>
            </a:r>
            <a:r>
              <a:rPr lang="en-US" dirty="0"/>
              <a:t>() and </a:t>
            </a:r>
            <a:r>
              <a:rPr lang="en-US" dirty="0" err="1"/>
              <a:t>to_csv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0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825-D38B-4B75-B7DD-D7CB00E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  <a:br>
              <a:rPr lang="en-US" dirty="0"/>
            </a:br>
            <a:r>
              <a:rPr lang="en-US" dirty="0"/>
              <a:t>&lt;tag&gt;Extensible Markup Language&lt;/tag&gt;</a:t>
            </a:r>
          </a:p>
        </p:txBody>
      </p:sp>
      <p:pic>
        <p:nvPicPr>
          <p:cNvPr id="4" name="Google Shape;187;p26" descr="https://3.bp.blogspot.com/-SVeOEKBjFLM/VZANEdYrEvI/AAAAAAAAYKQ/j9ZASKxZlCs/w1200-h630-p-k-no-nu/ITBookStore.gif">
            <a:extLst>
              <a:ext uri="{FF2B5EF4-FFF2-40B4-BE49-F238E27FC236}">
                <a16:creationId xmlns:a16="http://schemas.microsoft.com/office/drawing/2014/main" id="{5CCF3F67-13FF-48FD-9C9B-51D297C22C2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2639" y="2097088"/>
            <a:ext cx="676354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4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553F-3904-4781-8A5F-62BE74BD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 Format</a:t>
            </a:r>
          </a:p>
        </p:txBody>
      </p:sp>
      <p:pic>
        <p:nvPicPr>
          <p:cNvPr id="4" name="Google Shape;193;p27" descr="https://3.bp.blogspot.com/-SVeOEKBjFLM/VZANEdYrEvI/AAAAAAAAYKQ/j9ZASKxZlCs/w1200-h630-p-k-no-nu/ITBookStore.gif">
            <a:extLst>
              <a:ext uri="{FF2B5EF4-FFF2-40B4-BE49-F238E27FC236}">
                <a16:creationId xmlns:a16="http://schemas.microsoft.com/office/drawing/2014/main" id="{A6796823-DC27-49DA-9B6B-013C5B5CFA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67656" y="2705788"/>
            <a:ext cx="48958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p27">
            <a:extLst>
              <a:ext uri="{FF2B5EF4-FFF2-40B4-BE49-F238E27FC236}">
                <a16:creationId xmlns:a16="http://schemas.microsoft.com/office/drawing/2014/main" id="{F1142497-CE9E-42C5-9000-98A3505B44D2}"/>
              </a:ext>
            </a:extLst>
          </p:cNvPr>
          <p:cNvSpPr txBox="1">
            <a:spLocks/>
          </p:cNvSpPr>
          <p:nvPr/>
        </p:nvSpPr>
        <p:spPr>
          <a:xfrm>
            <a:off x="1741406" y="2460613"/>
            <a:ext cx="8222100" cy="271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Start tag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/>
              <a:t>End tag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/>
              <a:t>Attribute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/>
              <a:t>Content</a:t>
            </a:r>
          </a:p>
        </p:txBody>
      </p:sp>
      <p:sp>
        <p:nvSpPr>
          <p:cNvPr id="6" name="Google Shape;195;p27">
            <a:extLst>
              <a:ext uri="{FF2B5EF4-FFF2-40B4-BE49-F238E27FC236}">
                <a16:creationId xmlns:a16="http://schemas.microsoft.com/office/drawing/2014/main" id="{F993F91C-5635-4B82-9A6E-F90E18F928E0}"/>
              </a:ext>
            </a:extLst>
          </p:cNvPr>
          <p:cNvSpPr/>
          <p:nvPr/>
        </p:nvSpPr>
        <p:spPr>
          <a:xfrm>
            <a:off x="2799881" y="2688202"/>
            <a:ext cx="2644200" cy="462525"/>
          </a:xfrm>
          <a:custGeom>
            <a:avLst/>
            <a:gdLst/>
            <a:ahLst/>
            <a:cxnLst/>
            <a:rect l="l" t="t" r="r" b="b"/>
            <a:pathLst>
              <a:path w="105768" h="18501" extrusionOk="0">
                <a:moveTo>
                  <a:pt x="0" y="1790"/>
                </a:moveTo>
                <a:cubicBezTo>
                  <a:pt x="19561" y="1790"/>
                  <a:pt x="39762" y="-2464"/>
                  <a:pt x="58679" y="2514"/>
                </a:cubicBezTo>
                <a:cubicBezTo>
                  <a:pt x="64241" y="3978"/>
                  <a:pt x="67150" y="10421"/>
                  <a:pt x="72081" y="13381"/>
                </a:cubicBezTo>
                <a:cubicBezTo>
                  <a:pt x="81817" y="19225"/>
                  <a:pt x="94412" y="18452"/>
                  <a:pt x="105768" y="1845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196;p27">
            <a:extLst>
              <a:ext uri="{FF2B5EF4-FFF2-40B4-BE49-F238E27FC236}">
                <a16:creationId xmlns:a16="http://schemas.microsoft.com/office/drawing/2014/main" id="{A4DD6112-DA97-42DA-BDB0-5E1A4BDCC390}"/>
              </a:ext>
            </a:extLst>
          </p:cNvPr>
          <p:cNvSpPr/>
          <p:nvPr/>
        </p:nvSpPr>
        <p:spPr>
          <a:xfrm>
            <a:off x="2673106" y="3203838"/>
            <a:ext cx="2834295" cy="878383"/>
          </a:xfrm>
          <a:custGeom>
            <a:avLst/>
            <a:gdLst/>
            <a:ahLst/>
            <a:cxnLst/>
            <a:rect l="l" t="t" r="r" b="b"/>
            <a:pathLst>
              <a:path w="109390" h="36222" extrusionOk="0">
                <a:moveTo>
                  <a:pt x="0" y="0"/>
                </a:moveTo>
                <a:cubicBezTo>
                  <a:pt x="16577" y="0"/>
                  <a:pt x="32334" y="8798"/>
                  <a:pt x="46726" y="17024"/>
                </a:cubicBezTo>
                <a:cubicBezTo>
                  <a:pt x="53756" y="21042"/>
                  <a:pt x="61790" y="23027"/>
                  <a:pt x="69546" y="25355"/>
                </a:cubicBezTo>
                <a:cubicBezTo>
                  <a:pt x="82731" y="29312"/>
                  <a:pt x="95624" y="36222"/>
                  <a:pt x="109390" y="3622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197;p27">
            <a:extLst>
              <a:ext uri="{FF2B5EF4-FFF2-40B4-BE49-F238E27FC236}">
                <a16:creationId xmlns:a16="http://schemas.microsoft.com/office/drawing/2014/main" id="{C3AC532B-2129-4F10-9E77-95996858AFDF}"/>
              </a:ext>
            </a:extLst>
          </p:cNvPr>
          <p:cNvSpPr/>
          <p:nvPr/>
        </p:nvSpPr>
        <p:spPr>
          <a:xfrm>
            <a:off x="2854206" y="3774338"/>
            <a:ext cx="3096975" cy="626575"/>
          </a:xfrm>
          <a:custGeom>
            <a:avLst/>
            <a:gdLst/>
            <a:ahLst/>
            <a:cxnLst/>
            <a:rect l="l" t="t" r="r" b="b"/>
            <a:pathLst>
              <a:path w="123879" h="25063" extrusionOk="0">
                <a:moveTo>
                  <a:pt x="0" y="0"/>
                </a:moveTo>
                <a:cubicBezTo>
                  <a:pt x="21396" y="4277"/>
                  <a:pt x="40516" y="16282"/>
                  <a:pt x="61215" y="23182"/>
                </a:cubicBezTo>
                <a:cubicBezTo>
                  <a:pt x="70390" y="26240"/>
                  <a:pt x="80522" y="24631"/>
                  <a:pt x="90193" y="24631"/>
                </a:cubicBezTo>
                <a:cubicBezTo>
                  <a:pt x="101500" y="24631"/>
                  <a:pt x="113769" y="25708"/>
                  <a:pt x="123879" y="2064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4A80E5FD-36AA-4042-9FA0-C8CC6F3B8815}"/>
              </a:ext>
            </a:extLst>
          </p:cNvPr>
          <p:cNvSpPr/>
          <p:nvPr/>
        </p:nvSpPr>
        <p:spPr>
          <a:xfrm>
            <a:off x="5856856" y="4127488"/>
            <a:ext cx="682800" cy="235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9;p27">
            <a:extLst>
              <a:ext uri="{FF2B5EF4-FFF2-40B4-BE49-F238E27FC236}">
                <a16:creationId xmlns:a16="http://schemas.microsoft.com/office/drawing/2014/main" id="{DB229CA6-05DC-4B1D-8A10-2A25BDD10083}"/>
              </a:ext>
            </a:extLst>
          </p:cNvPr>
          <p:cNvSpPr/>
          <p:nvPr/>
        </p:nvSpPr>
        <p:spPr>
          <a:xfrm>
            <a:off x="2673106" y="4308613"/>
            <a:ext cx="3721800" cy="689600"/>
          </a:xfrm>
          <a:custGeom>
            <a:avLst/>
            <a:gdLst/>
            <a:ahLst/>
            <a:cxnLst/>
            <a:rect l="l" t="t" r="r" b="b"/>
            <a:pathLst>
              <a:path w="148872" h="27584" extrusionOk="0">
                <a:moveTo>
                  <a:pt x="0" y="0"/>
                </a:moveTo>
                <a:cubicBezTo>
                  <a:pt x="19670" y="5362"/>
                  <a:pt x="36474" y="18903"/>
                  <a:pt x="56144" y="24268"/>
                </a:cubicBezTo>
                <a:cubicBezTo>
                  <a:pt x="75598" y="29574"/>
                  <a:pt x="96602" y="27305"/>
                  <a:pt x="116634" y="24993"/>
                </a:cubicBezTo>
                <a:cubicBezTo>
                  <a:pt x="123720" y="24175"/>
                  <a:pt x="131382" y="26554"/>
                  <a:pt x="138005" y="23906"/>
                </a:cubicBezTo>
                <a:cubicBezTo>
                  <a:pt x="142762" y="22004"/>
                  <a:pt x="144609" y="15880"/>
                  <a:pt x="148872" y="1304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99808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1AE-A197-4C52-8F40-6F90AC08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 as a tree</a:t>
            </a:r>
          </a:p>
        </p:txBody>
      </p:sp>
      <p:pic>
        <p:nvPicPr>
          <p:cNvPr id="4" name="Google Shape;205;p28" descr="https://3.bp.blogspot.com/-SVeOEKBjFLM/VZANEdYrEvI/AAAAAAAAYKQ/j9ZASKxZlCs/w1200-h630-p-k-no-nu/ITBookStore.gif">
            <a:extLst>
              <a:ext uri="{FF2B5EF4-FFF2-40B4-BE49-F238E27FC236}">
                <a16:creationId xmlns:a16="http://schemas.microsoft.com/office/drawing/2014/main" id="{9A4D2639-97F7-49CD-A865-4A4263F913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6029" y="2657311"/>
            <a:ext cx="48958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6;p28">
            <a:extLst>
              <a:ext uri="{FF2B5EF4-FFF2-40B4-BE49-F238E27FC236}">
                <a16:creationId xmlns:a16="http://schemas.microsoft.com/office/drawing/2014/main" id="{C76B55C4-46FF-4822-9342-EB2936255FF5}"/>
              </a:ext>
            </a:extLst>
          </p:cNvPr>
          <p:cNvSpPr txBox="1"/>
          <p:nvPr/>
        </p:nvSpPr>
        <p:spPr>
          <a:xfrm>
            <a:off x="3341879" y="2657311"/>
            <a:ext cx="86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books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07;p28">
            <a:extLst>
              <a:ext uri="{FF2B5EF4-FFF2-40B4-BE49-F238E27FC236}">
                <a16:creationId xmlns:a16="http://schemas.microsoft.com/office/drawing/2014/main" id="{C1B3A56A-FD54-4922-A38C-443B9E2C5915}"/>
              </a:ext>
            </a:extLst>
          </p:cNvPr>
          <p:cNvSpPr txBox="1"/>
          <p:nvPr/>
        </p:nvSpPr>
        <p:spPr>
          <a:xfrm>
            <a:off x="1741679" y="3571711"/>
            <a:ext cx="1672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book (id=”1”)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8;p28">
            <a:extLst>
              <a:ext uri="{FF2B5EF4-FFF2-40B4-BE49-F238E27FC236}">
                <a16:creationId xmlns:a16="http://schemas.microsoft.com/office/drawing/2014/main" id="{36895F06-6C37-4834-A8DB-549D964C11AB}"/>
              </a:ext>
            </a:extLst>
          </p:cNvPr>
          <p:cNvSpPr txBox="1"/>
          <p:nvPr/>
        </p:nvSpPr>
        <p:spPr>
          <a:xfrm>
            <a:off x="4169779" y="3571711"/>
            <a:ext cx="15996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book (id=”2”)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209;p28">
            <a:extLst>
              <a:ext uri="{FF2B5EF4-FFF2-40B4-BE49-F238E27FC236}">
                <a16:creationId xmlns:a16="http://schemas.microsoft.com/office/drawing/2014/main" id="{A2081437-5100-4172-8D3E-05DB857151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78079" y="3037711"/>
            <a:ext cx="1194000" cy="5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0;p28">
            <a:extLst>
              <a:ext uri="{FF2B5EF4-FFF2-40B4-BE49-F238E27FC236}">
                <a16:creationId xmlns:a16="http://schemas.microsoft.com/office/drawing/2014/main" id="{4860F1A6-E2FE-4AFD-A9D6-4801593ACAB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772079" y="3037711"/>
            <a:ext cx="1197600" cy="5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11;p28">
            <a:extLst>
              <a:ext uri="{FF2B5EF4-FFF2-40B4-BE49-F238E27FC236}">
                <a16:creationId xmlns:a16="http://schemas.microsoft.com/office/drawing/2014/main" id="{6CED36F3-46E4-494C-ACF5-6EDD6BF26E52}"/>
              </a:ext>
            </a:extLst>
          </p:cNvPr>
          <p:cNvSpPr txBox="1"/>
          <p:nvPr/>
        </p:nvSpPr>
        <p:spPr>
          <a:xfrm>
            <a:off x="1894079" y="4181311"/>
            <a:ext cx="86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2;p28">
            <a:extLst>
              <a:ext uri="{FF2B5EF4-FFF2-40B4-BE49-F238E27FC236}">
                <a16:creationId xmlns:a16="http://schemas.microsoft.com/office/drawing/2014/main" id="{BC2C1843-141C-4C0F-9C8E-77AEC13B8642}"/>
              </a:ext>
            </a:extLst>
          </p:cNvPr>
          <p:cNvSpPr txBox="1"/>
          <p:nvPr/>
        </p:nvSpPr>
        <p:spPr>
          <a:xfrm>
            <a:off x="2808479" y="4181311"/>
            <a:ext cx="86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author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13;p28">
            <a:extLst>
              <a:ext uri="{FF2B5EF4-FFF2-40B4-BE49-F238E27FC236}">
                <a16:creationId xmlns:a16="http://schemas.microsoft.com/office/drawing/2014/main" id="{B78B44B3-3C58-4045-83D6-A224D3DC5781}"/>
              </a:ext>
            </a:extLst>
          </p:cNvPr>
          <p:cNvSpPr txBox="1"/>
          <p:nvPr/>
        </p:nvSpPr>
        <p:spPr>
          <a:xfrm>
            <a:off x="3772079" y="4181311"/>
            <a:ext cx="86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" name="Google Shape;214;p28">
            <a:extLst>
              <a:ext uri="{FF2B5EF4-FFF2-40B4-BE49-F238E27FC236}">
                <a16:creationId xmlns:a16="http://schemas.microsoft.com/office/drawing/2014/main" id="{E229A6ED-A57B-4867-B75A-A17E895B73F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324429" y="3952111"/>
            <a:ext cx="253500" cy="2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5;p28">
            <a:extLst>
              <a:ext uri="{FF2B5EF4-FFF2-40B4-BE49-F238E27FC236}">
                <a16:creationId xmlns:a16="http://schemas.microsoft.com/office/drawing/2014/main" id="{5293C6E9-1993-4AD7-B610-48019FE63C8D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577929" y="3952111"/>
            <a:ext cx="660900" cy="2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16;p28">
            <a:extLst>
              <a:ext uri="{FF2B5EF4-FFF2-40B4-BE49-F238E27FC236}">
                <a16:creationId xmlns:a16="http://schemas.microsoft.com/office/drawing/2014/main" id="{9B5D3507-C843-4C64-BA8E-7F8AC576E9C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577929" y="3952111"/>
            <a:ext cx="1624500" cy="2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7;p28">
            <a:extLst>
              <a:ext uri="{FF2B5EF4-FFF2-40B4-BE49-F238E27FC236}">
                <a16:creationId xmlns:a16="http://schemas.microsoft.com/office/drawing/2014/main" id="{6ED2E86C-808B-40C7-BDD5-35488F499316}"/>
              </a:ext>
            </a:extLst>
          </p:cNvPr>
          <p:cNvSpPr txBox="1"/>
          <p:nvPr/>
        </p:nvSpPr>
        <p:spPr>
          <a:xfrm>
            <a:off x="1513079" y="4714711"/>
            <a:ext cx="1624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Adobe Flex 3: ...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18;p28">
            <a:extLst>
              <a:ext uri="{FF2B5EF4-FFF2-40B4-BE49-F238E27FC236}">
                <a16:creationId xmlns:a16="http://schemas.microsoft.com/office/drawing/2014/main" id="{D1FD1D4D-DAF2-455B-A0DD-C06106BF6D50}"/>
              </a:ext>
            </a:extLst>
          </p:cNvPr>
          <p:cNvSpPr txBox="1"/>
          <p:nvPr/>
        </p:nvSpPr>
        <p:spPr>
          <a:xfrm>
            <a:off x="2427479" y="5095711"/>
            <a:ext cx="1624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Jeff Tapper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19;p28">
            <a:extLst>
              <a:ext uri="{FF2B5EF4-FFF2-40B4-BE49-F238E27FC236}">
                <a16:creationId xmlns:a16="http://schemas.microsoft.com/office/drawing/2014/main" id="{7B18E97A-2292-4A2A-8256-AE2D916A8F86}"/>
              </a:ext>
            </a:extLst>
          </p:cNvPr>
          <p:cNvSpPr txBox="1"/>
          <p:nvPr/>
        </p:nvSpPr>
        <p:spPr>
          <a:xfrm>
            <a:off x="3387156" y="4714711"/>
            <a:ext cx="1624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47.99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220;p28">
            <a:extLst>
              <a:ext uri="{FF2B5EF4-FFF2-40B4-BE49-F238E27FC236}">
                <a16:creationId xmlns:a16="http://schemas.microsoft.com/office/drawing/2014/main" id="{11C6743C-A10D-40DE-B545-3CB01B6AD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324279" y="4561711"/>
            <a:ext cx="900" cy="1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21;p28">
            <a:extLst>
              <a:ext uri="{FF2B5EF4-FFF2-40B4-BE49-F238E27FC236}">
                <a16:creationId xmlns:a16="http://schemas.microsoft.com/office/drawing/2014/main" id="{A214389C-5BF9-427D-8055-0492430ADCE0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238679" y="4561711"/>
            <a:ext cx="900" cy="5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2;p28">
            <a:extLst>
              <a:ext uri="{FF2B5EF4-FFF2-40B4-BE49-F238E27FC236}">
                <a16:creationId xmlns:a16="http://schemas.microsoft.com/office/drawing/2014/main" id="{851954AA-6B51-493A-9D91-1C3F84AD488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4199279" y="4561711"/>
            <a:ext cx="3000" cy="1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3;p28">
            <a:extLst>
              <a:ext uri="{FF2B5EF4-FFF2-40B4-BE49-F238E27FC236}">
                <a16:creationId xmlns:a16="http://schemas.microsoft.com/office/drawing/2014/main" id="{A0F54B13-8BF3-40A3-B035-FAB267F4238A}"/>
              </a:ext>
            </a:extLst>
          </p:cNvPr>
          <p:cNvSpPr txBox="1"/>
          <p:nvPr/>
        </p:nvSpPr>
        <p:spPr>
          <a:xfrm>
            <a:off x="4610279" y="4028911"/>
            <a:ext cx="86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046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44D6-39AC-4DB6-B128-78D6CF19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818F-10A3-4BE4-A241-982D255F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library for processing XML in python is called </a:t>
            </a:r>
            <a:r>
              <a:rPr lang="en-US" dirty="0" err="1"/>
              <a:t>ElementTree</a:t>
            </a:r>
            <a:endParaRPr lang="en-US" dirty="0"/>
          </a:p>
          <a:p>
            <a:r>
              <a:rPr lang="en-US" dirty="0"/>
              <a:t>You can import it using the following command: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</a:t>
            </a:r>
            <a:r>
              <a:rPr lang="en-US" dirty="0" err="1">
                <a:highlight>
                  <a:srgbClr val="000000"/>
                </a:highlight>
              </a:rPr>
              <a:t>xml.etree.ElementTree</a:t>
            </a:r>
            <a:r>
              <a:rPr lang="en-US" dirty="0">
                <a:highlight>
                  <a:srgbClr val="000000"/>
                </a:highlight>
              </a:rPr>
              <a:t> as ET</a:t>
            </a:r>
          </a:p>
          <a:p>
            <a:r>
              <a:rPr lang="en-US" dirty="0"/>
              <a:t>You can read a file using  he following command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tree = </a:t>
            </a:r>
            <a:r>
              <a:rPr lang="en-US" dirty="0" err="1">
                <a:highlight>
                  <a:srgbClr val="000000"/>
                </a:highlight>
              </a:rPr>
              <a:t>ET.parse</a:t>
            </a:r>
            <a:r>
              <a:rPr lang="en-US" dirty="0">
                <a:highlight>
                  <a:srgbClr val="000000"/>
                </a:highlight>
              </a:rPr>
              <a:t>(‘potter.xml’)</a:t>
            </a:r>
          </a:p>
          <a:p>
            <a:r>
              <a:rPr lang="en-US" dirty="0"/>
              <a:t>For more information on XML parsing, check the doc page:</a:t>
            </a:r>
          </a:p>
          <a:p>
            <a:pPr marL="0" indent="0">
              <a:buNone/>
            </a:pPr>
            <a:r>
              <a:rPr lang="en-US" dirty="0"/>
              <a:t>https://docs.python.org/3/library/xml.etree.elementtree.html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C8FA-32C9-4F40-8D07-DCD2FB73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A7F4-E125-45D0-B855-BBA88A4D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files in Python:</a:t>
            </a:r>
          </a:p>
          <a:p>
            <a:pPr lvl="1"/>
            <a:r>
              <a:rPr lang="en-US" dirty="0"/>
              <a:t>Open/Close: with open… as f</a:t>
            </a:r>
          </a:p>
          <a:p>
            <a:pPr lvl="1"/>
            <a:r>
              <a:rPr lang="en-US" dirty="0"/>
              <a:t>Read: for line in f</a:t>
            </a:r>
          </a:p>
          <a:p>
            <a:pPr lvl="1"/>
            <a:r>
              <a:rPr lang="en-US" dirty="0"/>
              <a:t>Write: print(), </a:t>
            </a:r>
            <a:r>
              <a:rPr lang="en-US" dirty="0" err="1"/>
              <a:t>f.write</a:t>
            </a:r>
            <a:r>
              <a:rPr lang="en-US" dirty="0"/>
              <a:t>()</a:t>
            </a:r>
          </a:p>
          <a:p>
            <a:r>
              <a:rPr lang="en-US" dirty="0"/>
              <a:t>File readers for CSV and XML:</a:t>
            </a:r>
          </a:p>
          <a:p>
            <a:pPr lvl="1"/>
            <a:r>
              <a:rPr lang="en-US" dirty="0"/>
              <a:t>When your problem is standard, someone solved it already. “Import” a tool.</a:t>
            </a:r>
          </a:p>
          <a:p>
            <a:r>
              <a:rPr lang="en-US" dirty="0"/>
              <a:t>Many other tools:</a:t>
            </a:r>
          </a:p>
          <a:p>
            <a:pPr lvl="1"/>
            <a:r>
              <a:rPr lang="en-US" dirty="0"/>
              <a:t>JSON https://docs.python.org/3/library/json.html </a:t>
            </a:r>
          </a:p>
          <a:p>
            <a:pPr lvl="1"/>
            <a:r>
              <a:rPr lang="en-US" dirty="0"/>
              <a:t>Excel https://pypi.org/project/xlrd/ </a:t>
            </a:r>
          </a:p>
        </p:txBody>
      </p:sp>
    </p:spTree>
    <p:extLst>
      <p:ext uri="{BB962C8B-B14F-4D97-AF65-F5344CB8AC3E}">
        <p14:creationId xmlns:p14="http://schemas.microsoft.com/office/powerpoint/2010/main" val="299091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 from files (with open… as f: )</a:t>
            </a:r>
          </a:p>
          <a:p>
            <a:r>
              <a:rPr lang="en-US" dirty="0"/>
              <a:t>Processing files line by line using lists and strings</a:t>
            </a:r>
          </a:p>
          <a:p>
            <a:r>
              <a:rPr lang="en-US" dirty="0"/>
              <a:t>Writing data to files line by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BB26-5E23-4E3A-A218-EA84618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More Complex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1B38-6B12-4625-9731-E5D99310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text files is often better than working with variables</a:t>
            </a:r>
          </a:p>
          <a:p>
            <a:r>
              <a:rPr lang="en-US" dirty="0"/>
              <a:t>Sometimes we need to work with more complex types of files</a:t>
            </a:r>
          </a:p>
          <a:p>
            <a:r>
              <a:rPr lang="en-US" dirty="0"/>
              <a:t>Starting with this class we will learn how to use different “tools” in Python</a:t>
            </a:r>
          </a:p>
        </p:txBody>
      </p:sp>
    </p:spTree>
    <p:extLst>
      <p:ext uri="{BB962C8B-B14F-4D97-AF65-F5344CB8AC3E}">
        <p14:creationId xmlns:p14="http://schemas.microsoft.com/office/powerpoint/2010/main" val="36364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7FE-9BCD-4155-9390-92ADD6F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and writing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4A34-5665-4DC0-A187-3031A47E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open(‘macbeth.txt’, ‘r’, encoding=’utf-8’)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with open(‘copy.txt’, ‘w’, encoding=’utf-8’) as g: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for line in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	print(line, file=g)</a:t>
            </a:r>
          </a:p>
          <a:p>
            <a:r>
              <a:rPr lang="en-US" dirty="0"/>
              <a:t>With this, we can: </a:t>
            </a:r>
          </a:p>
          <a:p>
            <a:pPr lvl="1"/>
            <a:r>
              <a:rPr lang="en-US" dirty="0"/>
              <a:t>Read text files no matter what they contain.</a:t>
            </a:r>
          </a:p>
          <a:p>
            <a:pPr lvl="1"/>
            <a:r>
              <a:rPr lang="en-US" dirty="0"/>
              <a:t>Write to text files in whatever format we wish.</a:t>
            </a:r>
          </a:p>
        </p:txBody>
      </p:sp>
    </p:spTree>
    <p:extLst>
      <p:ext uri="{BB962C8B-B14F-4D97-AF65-F5344CB8AC3E}">
        <p14:creationId xmlns:p14="http://schemas.microsoft.com/office/powerpoint/2010/main" val="22064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E1C-8D86-4BAE-A70A-1EE1C556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CSV: Comma Separated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5CC6-0431-4ECC-9883-D9EA2CDF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Excel-like, columns separated by a special character (comma, semicolon…)</a:t>
            </a:r>
          </a:p>
          <a:p>
            <a:pPr marL="0" indent="0">
              <a:buNone/>
            </a:pPr>
            <a:r>
              <a:rPr lang="en-US" dirty="0" err="1"/>
              <a:t>id;movie</a:t>
            </a:r>
            <a:r>
              <a:rPr lang="en-US" dirty="0"/>
              <a:t> </a:t>
            </a:r>
            <a:r>
              <a:rPr lang="en-US" dirty="0" err="1"/>
              <a:t>name;year;pages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1;Harry Potter and the Sorcerer’s Stone;1997;223</a:t>
            </a:r>
          </a:p>
          <a:p>
            <a:pPr marL="0" indent="0">
              <a:buNone/>
            </a:pPr>
            <a:r>
              <a:rPr lang="en-US" dirty="0"/>
              <a:t>2;Harry Potter and the Chamber of Secrets;1998;286</a:t>
            </a:r>
          </a:p>
          <a:p>
            <a:pPr marL="0" indent="0">
              <a:buNone/>
            </a:pPr>
            <a:r>
              <a:rPr lang="en-US" dirty="0"/>
              <a:t>3;Harry Potter and the Prisoner of Azkaban;1999;317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7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094B-C524-4CBF-9BAA-149DC1A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CSV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8F2C-9A23-4BD5-9E75-135231FD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Excel-like, columns separated by a special character (comma, semicolon…)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oogle Shape;93;p17">
            <a:extLst>
              <a:ext uri="{FF2B5EF4-FFF2-40B4-BE49-F238E27FC236}">
                <a16:creationId xmlns:a16="http://schemas.microsoft.com/office/drawing/2014/main" id="{AC900567-E678-41CF-B97F-C1750BAF78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1414" y="3096586"/>
            <a:ext cx="9905997" cy="2847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78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39-A5C1-4BCC-87F8-CC2F8A4F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Structure to use for CSV?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1118-3A67-4AE7-AF16-4C627A3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String: “1;Harry Potter and the Sorcerer’s Stone;1997;223”</a:t>
            </a:r>
          </a:p>
          <a:p>
            <a:r>
              <a:rPr lang="en-US" dirty="0"/>
              <a:t>List: [1, ”Harry Potter and the Sorcerer’s Stone”, 1997, 223]</a:t>
            </a:r>
          </a:p>
          <a:p>
            <a:r>
              <a:rPr lang="en-US" dirty="0"/>
              <a:t>Dictionary: {“id”:1, </a:t>
            </a:r>
          </a:p>
          <a:p>
            <a:pPr marL="0" indent="0">
              <a:buNone/>
            </a:pPr>
            <a:r>
              <a:rPr lang="en-US" dirty="0"/>
              <a:t>“title”: “Harry Potter and the Sorcerer’s Stone”,</a:t>
            </a:r>
          </a:p>
          <a:p>
            <a:pPr marL="0" indent="0">
              <a:buNone/>
            </a:pPr>
            <a:r>
              <a:rPr lang="en-US" dirty="0"/>
              <a:t>“year”: 1997,</a:t>
            </a:r>
          </a:p>
          <a:p>
            <a:pPr marL="0" indent="0">
              <a:buNone/>
            </a:pPr>
            <a:r>
              <a:rPr lang="en-US" dirty="0"/>
              <a:t>“pages”: 223}</a:t>
            </a:r>
          </a:p>
        </p:txBody>
      </p:sp>
    </p:spTree>
    <p:extLst>
      <p:ext uri="{BB962C8B-B14F-4D97-AF65-F5344CB8AC3E}">
        <p14:creationId xmlns:p14="http://schemas.microsoft.com/office/powerpoint/2010/main" val="269567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109-3018-4BC7-8037-7E67D339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7975-4C52-4289-A1CA-025DA9D6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csv files, we use the csv module</a:t>
            </a:r>
          </a:p>
          <a:p>
            <a:r>
              <a:rPr lang="en-US" dirty="0"/>
              <a:t>Modules are external resources (functions, data types) that are not available in the “basic” python. We use them to add functionalities to the program</a:t>
            </a:r>
          </a:p>
          <a:p>
            <a:r>
              <a:rPr lang="en-US" dirty="0"/>
              <a:t>Modules are introduced using the “import” special word</a:t>
            </a:r>
          </a:p>
          <a:p>
            <a:r>
              <a:rPr lang="en-US" dirty="0"/>
              <a:t>We import the csv module with the following line: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csv</a:t>
            </a:r>
          </a:p>
        </p:txBody>
      </p:sp>
    </p:spTree>
    <p:extLst>
      <p:ext uri="{BB962C8B-B14F-4D97-AF65-F5344CB8AC3E}">
        <p14:creationId xmlns:p14="http://schemas.microsoft.com/office/powerpoint/2010/main" val="286999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C01-EBC5-4965-B50D-BCD7EA37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DD79-39C0-4A6A-8E75-AA91E4AE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csv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open(‘movie_plots.csv’, ‘r’)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reader = </a:t>
            </a:r>
            <a:r>
              <a:rPr lang="en-US" dirty="0" err="1">
                <a:highlight>
                  <a:srgbClr val="000000"/>
                </a:highlight>
              </a:rPr>
              <a:t>csv.reader</a:t>
            </a:r>
            <a:r>
              <a:rPr lang="en-US" dirty="0">
                <a:highlight>
                  <a:srgbClr val="000000"/>
                </a:highlight>
              </a:rPr>
              <a:t>(f)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for row in reader: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		print(row[1])</a:t>
            </a:r>
          </a:p>
          <a:p>
            <a:r>
              <a:rPr lang="en-US" dirty="0"/>
              <a:t>It is very similar to what we already know, but instead of a string it reads a list</a:t>
            </a:r>
          </a:p>
          <a:p>
            <a:r>
              <a:rPr lang="en-US" dirty="0"/>
              <a:t>Must handle column names, because they will appear as 1st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1179</TotalTime>
  <Words>684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Tw Cen MT</vt:lpstr>
      <vt:lpstr>Circuit</vt:lpstr>
      <vt:lpstr>Python for Linguists Reading and Writing Files CSV and XML</vt:lpstr>
      <vt:lpstr>What we know so far</vt:lpstr>
      <vt:lpstr>Working with More Complex files</vt:lpstr>
      <vt:lpstr>Reading and writing text files</vt:lpstr>
      <vt:lpstr>CSV: Comma Separated Value</vt:lpstr>
      <vt:lpstr>CSV (2)</vt:lpstr>
      <vt:lpstr>What data Structure to use for CSV?</vt:lpstr>
      <vt:lpstr>The CSV Module</vt:lpstr>
      <vt:lpstr>Reading csv files</vt:lpstr>
      <vt:lpstr>Reading CSV files (2)</vt:lpstr>
      <vt:lpstr>Writing to CSV Files</vt:lpstr>
      <vt:lpstr>Writing to CSV files</vt:lpstr>
      <vt:lpstr>Processing CSV. More Options.</vt:lpstr>
      <vt:lpstr>XML &lt;tag&gt;Extensible Markup Language&lt;/tag&gt;</vt:lpstr>
      <vt:lpstr>XML Format</vt:lpstr>
      <vt:lpstr>XML as a tree</vt:lpstr>
      <vt:lpstr>Working with XML</vt:lpstr>
      <vt:lpstr>Processing files in Python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50</cp:revision>
  <dcterms:created xsi:type="dcterms:W3CDTF">2020-02-10T13:00:08Z</dcterms:created>
  <dcterms:modified xsi:type="dcterms:W3CDTF">2020-03-02T08:57:22Z</dcterms:modified>
</cp:coreProperties>
</file>