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59" r:id="rId5"/>
    <p:sldId id="293" r:id="rId6"/>
    <p:sldId id="318" r:id="rId7"/>
    <p:sldId id="295" r:id="rId8"/>
    <p:sldId id="260" r:id="rId9"/>
    <p:sldId id="294" r:id="rId10"/>
    <p:sldId id="296" r:id="rId11"/>
    <p:sldId id="297" r:id="rId12"/>
    <p:sldId id="298" r:id="rId13"/>
    <p:sldId id="299" r:id="rId14"/>
    <p:sldId id="300" r:id="rId15"/>
    <p:sldId id="304" r:id="rId16"/>
    <p:sldId id="305" r:id="rId17"/>
    <p:sldId id="301" r:id="rId18"/>
    <p:sldId id="302" r:id="rId19"/>
    <p:sldId id="303" r:id="rId20"/>
    <p:sldId id="306" r:id="rId21"/>
    <p:sldId id="308" r:id="rId22"/>
    <p:sldId id="307" r:id="rId23"/>
    <p:sldId id="309" r:id="rId24"/>
    <p:sldId id="310" r:id="rId25"/>
    <p:sldId id="311" r:id="rId26"/>
    <p:sldId id="283" r:id="rId27"/>
    <p:sldId id="312" r:id="rId28"/>
    <p:sldId id="313" r:id="rId29"/>
    <p:sldId id="286" r:id="rId30"/>
    <p:sldId id="314" r:id="rId31"/>
    <p:sldId id="315" r:id="rId32"/>
    <p:sldId id="316" r:id="rId33"/>
    <p:sldId id="31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CF94B-3B11-445E-839B-2F4CCD8702BC}"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5755A-B116-496D-86BE-0A4853C6E496}" type="slidenum">
              <a:rPr lang="en-US" smtClean="0"/>
              <a:t>‹#›</a:t>
            </a:fld>
            <a:endParaRPr lang="en-US"/>
          </a:p>
        </p:txBody>
      </p:sp>
    </p:spTree>
    <p:extLst>
      <p:ext uri="{BB962C8B-B14F-4D97-AF65-F5344CB8AC3E}">
        <p14:creationId xmlns:p14="http://schemas.microsoft.com/office/powerpoint/2010/main" val="12318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f751e077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f751e077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f751e077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f751e077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 smtClean="0"/>
              <a:pPr/>
              <a:t>‹#›</a:t>
            </a:fld>
            <a:endParaRPr lang="es" dirty="0"/>
          </a:p>
        </p:txBody>
      </p:sp>
    </p:spTree>
    <p:extLst>
      <p:ext uri="{BB962C8B-B14F-4D97-AF65-F5344CB8AC3E}">
        <p14:creationId xmlns:p14="http://schemas.microsoft.com/office/powerpoint/2010/main" val="72112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704F-D8EA-435A-9315-EA57D44F77D5}"/>
              </a:ext>
            </a:extLst>
          </p:cNvPr>
          <p:cNvSpPr>
            <a:spLocks noGrp="1"/>
          </p:cNvSpPr>
          <p:nvPr>
            <p:ph type="ctrTitle"/>
          </p:nvPr>
        </p:nvSpPr>
        <p:spPr/>
        <p:txBody>
          <a:bodyPr>
            <a:noAutofit/>
          </a:bodyPr>
          <a:lstStyle/>
          <a:p>
            <a:pPr lvl="0" algn="ctr">
              <a:lnSpc>
                <a:spcPct val="150000"/>
              </a:lnSpc>
              <a:spcBef>
                <a:spcPts val="0"/>
              </a:spcBef>
            </a:pPr>
            <a:r>
              <a:rPr lang="en-US" sz="3600" dirty="0"/>
              <a:t>Python for Linguists</a:t>
            </a:r>
            <a:br>
              <a:rPr lang="en-US" sz="3600" dirty="0"/>
            </a:br>
            <a:r>
              <a:rPr lang="en-US" sz="3600" dirty="0"/>
              <a:t>Python basics:</a:t>
            </a:r>
            <a:br>
              <a:rPr lang="en-US" sz="3600" dirty="0"/>
            </a:br>
            <a:r>
              <a:rPr lang="en-US" sz="3600" dirty="0"/>
              <a:t>Decision Structures, Loops, Functions</a:t>
            </a:r>
          </a:p>
        </p:txBody>
      </p:sp>
      <p:sp>
        <p:nvSpPr>
          <p:cNvPr id="3" name="Subtitle 2">
            <a:extLst>
              <a:ext uri="{FF2B5EF4-FFF2-40B4-BE49-F238E27FC236}">
                <a16:creationId xmlns:a16="http://schemas.microsoft.com/office/drawing/2014/main" id="{74990135-E8F3-4199-887C-6B33A2800958}"/>
              </a:ext>
            </a:extLst>
          </p:cNvPr>
          <p:cNvSpPr>
            <a:spLocks noGrp="1"/>
          </p:cNvSpPr>
          <p:nvPr>
            <p:ph type="subTitle" idx="1"/>
          </p:nvPr>
        </p:nvSpPr>
        <p:spPr/>
        <p:txBody>
          <a:bodyPr/>
          <a:lstStyle/>
          <a:p>
            <a:r>
              <a:rPr lang="en-US" dirty="0"/>
              <a:t>Venelin Kovatchev</a:t>
            </a:r>
          </a:p>
          <a:p>
            <a:r>
              <a:rPr lang="en-US" dirty="0"/>
              <a:t>Language and computation center</a:t>
            </a:r>
          </a:p>
          <a:p>
            <a:r>
              <a:rPr lang="en-US" dirty="0"/>
              <a:t>University of Barcelona</a:t>
            </a:r>
          </a:p>
          <a:p>
            <a:endParaRPr lang="en-US" dirty="0"/>
          </a:p>
        </p:txBody>
      </p:sp>
    </p:spTree>
    <p:extLst>
      <p:ext uri="{BB962C8B-B14F-4D97-AF65-F5344CB8AC3E}">
        <p14:creationId xmlns:p14="http://schemas.microsoft.com/office/powerpoint/2010/main" val="377058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0D96-4E01-4232-A0B3-9F8DB537974D}"/>
              </a:ext>
            </a:extLst>
          </p:cNvPr>
          <p:cNvSpPr>
            <a:spLocks noGrp="1"/>
          </p:cNvSpPr>
          <p:nvPr>
            <p:ph type="title"/>
          </p:nvPr>
        </p:nvSpPr>
        <p:spPr/>
        <p:txBody>
          <a:bodyPr/>
          <a:lstStyle/>
          <a:p>
            <a:pPr algn="ctr"/>
            <a:r>
              <a:rPr lang="en-US" dirty="0"/>
              <a:t>Decision structures: </a:t>
            </a:r>
            <a:br>
              <a:rPr lang="en-US" dirty="0"/>
            </a:br>
            <a:r>
              <a:rPr lang="en-US" dirty="0"/>
              <a:t>Condition, Value, Action</a:t>
            </a:r>
          </a:p>
        </p:txBody>
      </p:sp>
      <p:sp>
        <p:nvSpPr>
          <p:cNvPr id="3" name="Content Placeholder 2">
            <a:extLst>
              <a:ext uri="{FF2B5EF4-FFF2-40B4-BE49-F238E27FC236}">
                <a16:creationId xmlns:a16="http://schemas.microsoft.com/office/drawing/2014/main" id="{1F759698-3A22-40C5-8F89-88426B3847F0}"/>
              </a:ext>
            </a:extLst>
          </p:cNvPr>
          <p:cNvSpPr>
            <a:spLocks noGrp="1"/>
          </p:cNvSpPr>
          <p:nvPr>
            <p:ph idx="1"/>
          </p:nvPr>
        </p:nvSpPr>
        <p:spPr/>
        <p:txBody>
          <a:bodyPr/>
          <a:lstStyle/>
          <a:p>
            <a:r>
              <a:rPr lang="en-US" dirty="0"/>
              <a:t>Each decision structure has a condition:</a:t>
            </a:r>
          </a:p>
          <a:p>
            <a:pPr lvl="1"/>
            <a:r>
              <a:rPr lang="en-US" dirty="0"/>
              <a:t>“Is your soon-to-be friend at home?”</a:t>
            </a:r>
          </a:p>
          <a:p>
            <a:r>
              <a:rPr lang="en-US" dirty="0"/>
              <a:t>The condition of a decision structure has a Boolean value (True/False)</a:t>
            </a:r>
          </a:p>
          <a:p>
            <a:pPr lvl="1"/>
            <a:r>
              <a:rPr lang="en-US" dirty="0"/>
              <a:t>“Yes, they are at home” -&gt; True; “No, they are not at home” -&gt; False</a:t>
            </a:r>
          </a:p>
          <a:p>
            <a:r>
              <a:rPr lang="en-US" dirty="0"/>
              <a:t> Depending on the value of the condition, the decision structure makes a ``decision’’ and performs an action:</a:t>
            </a:r>
          </a:p>
          <a:p>
            <a:pPr lvl="1"/>
            <a:r>
              <a:rPr lang="en-US" dirty="0"/>
              <a:t>IF True THEN “invite them to a diner”</a:t>
            </a:r>
          </a:p>
        </p:txBody>
      </p:sp>
    </p:spTree>
    <p:extLst>
      <p:ext uri="{BB962C8B-B14F-4D97-AF65-F5344CB8AC3E}">
        <p14:creationId xmlns:p14="http://schemas.microsoft.com/office/powerpoint/2010/main" val="301591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F5A4-C8AC-4FB1-BFD7-86B0C7F9D730}"/>
              </a:ext>
            </a:extLst>
          </p:cNvPr>
          <p:cNvSpPr>
            <a:spLocks noGrp="1"/>
          </p:cNvSpPr>
          <p:nvPr>
            <p:ph type="title"/>
          </p:nvPr>
        </p:nvSpPr>
        <p:spPr/>
        <p:txBody>
          <a:bodyPr/>
          <a:lstStyle/>
          <a:p>
            <a:pPr algn="ctr"/>
            <a:r>
              <a:rPr lang="en-US" dirty="0"/>
              <a:t>Decision Structures in Python</a:t>
            </a:r>
          </a:p>
        </p:txBody>
      </p:sp>
      <p:sp>
        <p:nvSpPr>
          <p:cNvPr id="3" name="Content Placeholder 2">
            <a:extLst>
              <a:ext uri="{FF2B5EF4-FFF2-40B4-BE49-F238E27FC236}">
                <a16:creationId xmlns:a16="http://schemas.microsoft.com/office/drawing/2014/main" id="{6BA86270-70E3-42E9-915D-3CF5CF07F461}"/>
              </a:ext>
            </a:extLst>
          </p:cNvPr>
          <p:cNvSpPr>
            <a:spLocks noGrp="1"/>
          </p:cNvSpPr>
          <p:nvPr>
            <p:ph idx="1"/>
          </p:nvPr>
        </p:nvSpPr>
        <p:spPr/>
        <p:txBody>
          <a:bodyPr/>
          <a:lstStyle/>
          <a:p>
            <a:r>
              <a:rPr lang="en-US" dirty="0"/>
              <a:t>The decision structures in python have a very intuitive syntax:</a:t>
            </a:r>
          </a:p>
          <a:p>
            <a:pPr marL="0" indent="0">
              <a:buNone/>
            </a:pPr>
            <a:r>
              <a:rPr lang="en-US" dirty="0"/>
              <a:t>if CONDITION:</a:t>
            </a:r>
          </a:p>
          <a:p>
            <a:pPr marL="0" indent="0">
              <a:buNone/>
            </a:pPr>
            <a:r>
              <a:rPr lang="en-US" dirty="0"/>
              <a:t>    ACTION</a:t>
            </a:r>
          </a:p>
          <a:p>
            <a:pPr marL="0" indent="0">
              <a:buNone/>
            </a:pPr>
            <a:r>
              <a:rPr lang="en-US" dirty="0"/>
              <a:t>else:</a:t>
            </a:r>
          </a:p>
          <a:p>
            <a:pPr marL="0" indent="0">
              <a:buNone/>
            </a:pPr>
            <a:r>
              <a:rPr lang="en-US" dirty="0"/>
              <a:t>    ANOTHER ACTION</a:t>
            </a:r>
          </a:p>
          <a:p>
            <a:endParaRPr lang="en-US" dirty="0"/>
          </a:p>
        </p:txBody>
      </p:sp>
    </p:spTree>
    <p:extLst>
      <p:ext uri="{BB962C8B-B14F-4D97-AF65-F5344CB8AC3E}">
        <p14:creationId xmlns:p14="http://schemas.microsoft.com/office/powerpoint/2010/main" val="346182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F080-4F52-433F-8AC9-E342E722CCE9}"/>
              </a:ext>
            </a:extLst>
          </p:cNvPr>
          <p:cNvSpPr>
            <a:spLocks noGrp="1"/>
          </p:cNvSpPr>
          <p:nvPr>
            <p:ph type="title"/>
          </p:nvPr>
        </p:nvSpPr>
        <p:spPr/>
        <p:txBody>
          <a:bodyPr/>
          <a:lstStyle/>
          <a:p>
            <a:pPr algn="ctr"/>
            <a:r>
              <a:rPr lang="en-US" dirty="0"/>
              <a:t>Decision Structures in Python (2)</a:t>
            </a:r>
          </a:p>
        </p:txBody>
      </p:sp>
      <p:sp>
        <p:nvSpPr>
          <p:cNvPr id="3" name="Content Placeholder 2">
            <a:extLst>
              <a:ext uri="{FF2B5EF4-FFF2-40B4-BE49-F238E27FC236}">
                <a16:creationId xmlns:a16="http://schemas.microsoft.com/office/drawing/2014/main" id="{7ED7DDC8-C168-4083-B078-E91F719AC37B}"/>
              </a:ext>
            </a:extLst>
          </p:cNvPr>
          <p:cNvSpPr>
            <a:spLocks noGrp="1"/>
          </p:cNvSpPr>
          <p:nvPr>
            <p:ph idx="1"/>
          </p:nvPr>
        </p:nvSpPr>
        <p:spPr/>
        <p:txBody>
          <a:bodyPr>
            <a:normAutofit lnSpcReduction="10000"/>
          </a:bodyPr>
          <a:lstStyle/>
          <a:p>
            <a:r>
              <a:rPr lang="en-US" dirty="0"/>
              <a:t>Decision structures in python are introduced with the special word “if”</a:t>
            </a:r>
          </a:p>
          <a:p>
            <a:r>
              <a:rPr lang="en-US" dirty="0"/>
              <a:t>The special word “if” is followed by a condition</a:t>
            </a:r>
          </a:p>
          <a:p>
            <a:r>
              <a:rPr lang="en-US" dirty="0"/>
              <a:t>The condition is something that we need to “check” before we decide what to do. For example, a condition can be “is your soon-to-be friend home?”</a:t>
            </a:r>
          </a:p>
          <a:p>
            <a:r>
              <a:rPr lang="en-US" dirty="0"/>
              <a:t>The result of “checking” the condition must be either True or False</a:t>
            </a:r>
          </a:p>
          <a:p>
            <a:r>
              <a:rPr lang="en-US" dirty="0"/>
              <a:t>After the condition, we end the line with two points “:”. The two points let Python know that the condition is over.</a:t>
            </a:r>
          </a:p>
        </p:txBody>
      </p:sp>
    </p:spTree>
    <p:extLst>
      <p:ext uri="{BB962C8B-B14F-4D97-AF65-F5344CB8AC3E}">
        <p14:creationId xmlns:p14="http://schemas.microsoft.com/office/powerpoint/2010/main" val="75162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2639-C806-40BF-B9AC-FDA49AEB2128}"/>
              </a:ext>
            </a:extLst>
          </p:cNvPr>
          <p:cNvSpPr>
            <a:spLocks noGrp="1"/>
          </p:cNvSpPr>
          <p:nvPr>
            <p:ph type="title"/>
          </p:nvPr>
        </p:nvSpPr>
        <p:spPr/>
        <p:txBody>
          <a:bodyPr/>
          <a:lstStyle/>
          <a:p>
            <a:pPr algn="ctr"/>
            <a:r>
              <a:rPr lang="en-US" dirty="0"/>
              <a:t>Decision Structures in Python (3)</a:t>
            </a:r>
          </a:p>
        </p:txBody>
      </p:sp>
      <p:sp>
        <p:nvSpPr>
          <p:cNvPr id="3" name="Content Placeholder 2">
            <a:extLst>
              <a:ext uri="{FF2B5EF4-FFF2-40B4-BE49-F238E27FC236}">
                <a16:creationId xmlns:a16="http://schemas.microsoft.com/office/drawing/2014/main" id="{E2B54B75-D2F9-4D5E-9165-D0DC39FB1F7D}"/>
              </a:ext>
            </a:extLst>
          </p:cNvPr>
          <p:cNvSpPr>
            <a:spLocks noGrp="1"/>
          </p:cNvSpPr>
          <p:nvPr>
            <p:ph idx="1"/>
          </p:nvPr>
        </p:nvSpPr>
        <p:spPr/>
        <p:txBody>
          <a:bodyPr/>
          <a:lstStyle/>
          <a:p>
            <a:r>
              <a:rPr lang="en-US" dirty="0"/>
              <a:t>When the condition after the if is True, python will execute the code on the following lines. Note that in the line “ACTION” has different alignment.</a:t>
            </a:r>
          </a:p>
          <a:p>
            <a:r>
              <a:rPr lang="en-US" dirty="0"/>
              <a:t>The ACTION code will ONLY be executed when condition is TRUE</a:t>
            </a:r>
          </a:p>
          <a:p>
            <a:r>
              <a:rPr lang="en-US" dirty="0"/>
              <a:t>The special word “else” is optional. It indicates a second type of action, which has to be executed when the condition is False</a:t>
            </a:r>
          </a:p>
          <a:p>
            <a:r>
              <a:rPr lang="en-US" dirty="0"/>
              <a:t>If the decision structure has no “else” and the condition is false, the program will do nothing</a:t>
            </a:r>
          </a:p>
        </p:txBody>
      </p:sp>
    </p:spTree>
    <p:extLst>
      <p:ext uri="{BB962C8B-B14F-4D97-AF65-F5344CB8AC3E}">
        <p14:creationId xmlns:p14="http://schemas.microsoft.com/office/powerpoint/2010/main" val="403479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EBE5-8005-4F2B-940C-756388665ECB}"/>
              </a:ext>
            </a:extLst>
          </p:cNvPr>
          <p:cNvSpPr>
            <a:spLocks noGrp="1"/>
          </p:cNvSpPr>
          <p:nvPr>
            <p:ph type="title"/>
          </p:nvPr>
        </p:nvSpPr>
        <p:spPr/>
        <p:txBody>
          <a:bodyPr/>
          <a:lstStyle/>
          <a:p>
            <a:pPr algn="ctr"/>
            <a:r>
              <a:rPr lang="en-US" dirty="0"/>
              <a:t>Nesting of Decision Structures</a:t>
            </a:r>
          </a:p>
        </p:txBody>
      </p:sp>
      <p:sp>
        <p:nvSpPr>
          <p:cNvPr id="3" name="Content Placeholder 2">
            <a:extLst>
              <a:ext uri="{FF2B5EF4-FFF2-40B4-BE49-F238E27FC236}">
                <a16:creationId xmlns:a16="http://schemas.microsoft.com/office/drawing/2014/main" id="{851C15F0-90AC-4B4F-AFA6-5A42612F72F6}"/>
              </a:ext>
            </a:extLst>
          </p:cNvPr>
          <p:cNvSpPr>
            <a:spLocks noGrp="1"/>
          </p:cNvSpPr>
          <p:nvPr>
            <p:ph idx="1"/>
          </p:nvPr>
        </p:nvSpPr>
        <p:spPr/>
        <p:txBody>
          <a:bodyPr>
            <a:normAutofit fontScale="92500" lnSpcReduction="20000"/>
          </a:bodyPr>
          <a:lstStyle/>
          <a:p>
            <a:r>
              <a:rPr lang="en-US" dirty="0"/>
              <a:t>Decision structures in Python can be nested. That is, you can have decision structure within another decision structure</a:t>
            </a:r>
          </a:p>
          <a:p>
            <a:r>
              <a:rPr lang="en-US" dirty="0"/>
              <a:t>For example:</a:t>
            </a:r>
          </a:p>
          <a:p>
            <a:pPr marL="0" indent="0">
              <a:buNone/>
            </a:pPr>
            <a:r>
              <a:rPr lang="en-US" dirty="0"/>
              <a:t>If age &lt; 25:</a:t>
            </a:r>
          </a:p>
          <a:p>
            <a:pPr marL="0" indent="0">
              <a:buNone/>
            </a:pPr>
            <a:r>
              <a:rPr lang="en-US" dirty="0"/>
              <a:t>   if gender = “female”:</a:t>
            </a:r>
          </a:p>
          <a:p>
            <a:pPr marL="0" indent="0">
              <a:buNone/>
            </a:pPr>
            <a:r>
              <a:rPr lang="en-US" dirty="0"/>
              <a:t>        print(“young woman”)</a:t>
            </a:r>
          </a:p>
          <a:p>
            <a:pPr marL="0" indent="0">
              <a:buNone/>
            </a:pPr>
            <a:r>
              <a:rPr lang="en-US" dirty="0"/>
              <a:t>    else:</a:t>
            </a:r>
          </a:p>
          <a:p>
            <a:pPr marL="0" indent="0">
              <a:buNone/>
            </a:pPr>
            <a:r>
              <a:rPr lang="en-US" dirty="0"/>
              <a:t>        print(“young man”)</a:t>
            </a:r>
          </a:p>
        </p:txBody>
      </p:sp>
    </p:spTree>
    <p:extLst>
      <p:ext uri="{BB962C8B-B14F-4D97-AF65-F5344CB8AC3E}">
        <p14:creationId xmlns:p14="http://schemas.microsoft.com/office/powerpoint/2010/main" val="207141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2342-75DF-412E-B08A-EFD154CBC8CE}"/>
              </a:ext>
            </a:extLst>
          </p:cNvPr>
          <p:cNvSpPr>
            <a:spLocks noGrp="1"/>
          </p:cNvSpPr>
          <p:nvPr>
            <p:ph type="title"/>
          </p:nvPr>
        </p:nvSpPr>
        <p:spPr/>
        <p:txBody>
          <a:bodyPr/>
          <a:lstStyle/>
          <a:p>
            <a:pPr algn="ctr"/>
            <a:r>
              <a:rPr lang="en-US" dirty="0"/>
              <a:t>What can be inside a Condition</a:t>
            </a:r>
          </a:p>
        </p:txBody>
      </p:sp>
      <p:sp>
        <p:nvSpPr>
          <p:cNvPr id="3" name="Content Placeholder 2">
            <a:extLst>
              <a:ext uri="{FF2B5EF4-FFF2-40B4-BE49-F238E27FC236}">
                <a16:creationId xmlns:a16="http://schemas.microsoft.com/office/drawing/2014/main" id="{E56690D4-8223-4DAA-993C-6EC55B9EA924}"/>
              </a:ext>
            </a:extLst>
          </p:cNvPr>
          <p:cNvSpPr>
            <a:spLocks noGrp="1"/>
          </p:cNvSpPr>
          <p:nvPr>
            <p:ph idx="1"/>
          </p:nvPr>
        </p:nvSpPr>
        <p:spPr/>
        <p:txBody>
          <a:bodyPr>
            <a:normAutofit fontScale="92500" lnSpcReduction="20000"/>
          </a:bodyPr>
          <a:lstStyle/>
          <a:p>
            <a:r>
              <a:rPr lang="en-US" dirty="0"/>
              <a:t>So far we know that the “result” of a condition must be True or False</a:t>
            </a:r>
          </a:p>
          <a:p>
            <a:r>
              <a:rPr lang="en-US" dirty="0"/>
              <a:t>But what CAN these conditions be?</a:t>
            </a:r>
          </a:p>
          <a:p>
            <a:pPr lvl="1"/>
            <a:r>
              <a:rPr lang="en-US" dirty="0"/>
              <a:t>Boolean: 		</a:t>
            </a:r>
            <a:r>
              <a:rPr lang="en-US" dirty="0">
                <a:highlight>
                  <a:srgbClr val="000000"/>
                </a:highlight>
              </a:rPr>
              <a:t>if True:</a:t>
            </a:r>
            <a:r>
              <a:rPr lang="en-US" dirty="0"/>
              <a:t> (or) </a:t>
            </a:r>
            <a:r>
              <a:rPr lang="en-US" dirty="0">
                <a:highlight>
                  <a:srgbClr val="000000"/>
                </a:highlight>
              </a:rPr>
              <a:t>if False:</a:t>
            </a:r>
            <a:r>
              <a:rPr lang="en-US" dirty="0"/>
              <a:t> &lt;-This will work, but doesn’t make much sense</a:t>
            </a:r>
          </a:p>
          <a:p>
            <a:pPr lvl="1"/>
            <a:r>
              <a:rPr lang="en-US" dirty="0"/>
              <a:t>Equal to ( == ): 	</a:t>
            </a:r>
            <a:r>
              <a:rPr lang="en-US" dirty="0">
                <a:highlight>
                  <a:srgbClr val="000000"/>
                </a:highlight>
              </a:rPr>
              <a:t>if 5 == 4:</a:t>
            </a:r>
            <a:r>
              <a:rPr lang="en-US" dirty="0"/>
              <a:t> (or) </a:t>
            </a:r>
            <a:r>
              <a:rPr lang="en-US" dirty="0">
                <a:highlight>
                  <a:srgbClr val="000000"/>
                </a:highlight>
              </a:rPr>
              <a:t>if age == 25:</a:t>
            </a:r>
          </a:p>
          <a:p>
            <a:pPr lvl="1"/>
            <a:r>
              <a:rPr lang="en-US" dirty="0"/>
              <a:t>Not equal to (!=):	</a:t>
            </a:r>
            <a:r>
              <a:rPr lang="en-US" dirty="0">
                <a:highlight>
                  <a:srgbClr val="000000"/>
                </a:highlight>
              </a:rPr>
              <a:t>if 5 != 4:</a:t>
            </a:r>
            <a:r>
              <a:rPr lang="en-US" dirty="0"/>
              <a:t> (or) </a:t>
            </a:r>
            <a:r>
              <a:rPr lang="en-US" dirty="0">
                <a:highlight>
                  <a:srgbClr val="000000"/>
                </a:highlight>
              </a:rPr>
              <a:t>if age != 25:</a:t>
            </a:r>
          </a:p>
          <a:p>
            <a:pPr lvl="1"/>
            <a:r>
              <a:rPr lang="en-US" dirty="0"/>
              <a:t>Greater than ( &gt; ):	</a:t>
            </a:r>
            <a:r>
              <a:rPr lang="en-US" dirty="0">
                <a:highlight>
                  <a:srgbClr val="000000"/>
                </a:highlight>
              </a:rPr>
              <a:t>if 5 &gt; 4:</a:t>
            </a:r>
            <a:r>
              <a:rPr lang="en-US" dirty="0"/>
              <a:t> (or) </a:t>
            </a:r>
            <a:r>
              <a:rPr lang="en-US" dirty="0">
                <a:highlight>
                  <a:srgbClr val="000000"/>
                </a:highlight>
              </a:rPr>
              <a:t>if age &gt; 25:</a:t>
            </a:r>
          </a:p>
          <a:p>
            <a:pPr lvl="1"/>
            <a:r>
              <a:rPr lang="en-US" dirty="0"/>
              <a:t>Greater or equal :	</a:t>
            </a:r>
            <a:r>
              <a:rPr lang="en-US" dirty="0">
                <a:highlight>
                  <a:srgbClr val="000000"/>
                </a:highlight>
              </a:rPr>
              <a:t>if 5 &gt;= 4:</a:t>
            </a:r>
            <a:r>
              <a:rPr lang="en-US" dirty="0"/>
              <a:t> (or) </a:t>
            </a:r>
            <a:r>
              <a:rPr lang="en-US" dirty="0">
                <a:highlight>
                  <a:srgbClr val="000000"/>
                </a:highlight>
              </a:rPr>
              <a:t>if age &gt;= 25:</a:t>
            </a:r>
          </a:p>
          <a:p>
            <a:pPr lvl="1"/>
            <a:r>
              <a:rPr lang="en-US" dirty="0"/>
              <a:t>Less than ( &lt; ):	</a:t>
            </a:r>
            <a:r>
              <a:rPr lang="en-US" dirty="0">
                <a:highlight>
                  <a:srgbClr val="000000"/>
                </a:highlight>
              </a:rPr>
              <a:t>if 5 &lt; 4:</a:t>
            </a:r>
            <a:r>
              <a:rPr lang="en-US" dirty="0"/>
              <a:t> (or) </a:t>
            </a:r>
            <a:r>
              <a:rPr lang="en-US" dirty="0">
                <a:highlight>
                  <a:srgbClr val="000000"/>
                </a:highlight>
              </a:rPr>
              <a:t>if age &lt; 25:</a:t>
            </a:r>
          </a:p>
          <a:p>
            <a:pPr lvl="1"/>
            <a:r>
              <a:rPr lang="en-US" dirty="0"/>
              <a:t>Less or equal than:	</a:t>
            </a:r>
            <a:r>
              <a:rPr lang="en-US" dirty="0">
                <a:highlight>
                  <a:srgbClr val="000000"/>
                </a:highlight>
              </a:rPr>
              <a:t>if 5 &lt;= 4:</a:t>
            </a:r>
            <a:r>
              <a:rPr lang="en-US" dirty="0"/>
              <a:t> (or) </a:t>
            </a:r>
            <a:r>
              <a:rPr lang="en-US" dirty="0">
                <a:highlight>
                  <a:srgbClr val="000000"/>
                </a:highlight>
              </a:rPr>
              <a:t>if age &lt;= 25:</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54266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5A6-0BFC-41B0-8062-A287401438E0}"/>
              </a:ext>
            </a:extLst>
          </p:cNvPr>
          <p:cNvSpPr>
            <a:spLocks noGrp="1"/>
          </p:cNvSpPr>
          <p:nvPr>
            <p:ph type="title"/>
          </p:nvPr>
        </p:nvSpPr>
        <p:spPr/>
        <p:txBody>
          <a:bodyPr/>
          <a:lstStyle/>
          <a:p>
            <a:pPr algn="ctr"/>
            <a:r>
              <a:rPr lang="en-US" dirty="0"/>
              <a:t>What can be inside a condition</a:t>
            </a:r>
          </a:p>
        </p:txBody>
      </p:sp>
      <p:sp>
        <p:nvSpPr>
          <p:cNvPr id="3" name="Content Placeholder 2">
            <a:extLst>
              <a:ext uri="{FF2B5EF4-FFF2-40B4-BE49-F238E27FC236}">
                <a16:creationId xmlns:a16="http://schemas.microsoft.com/office/drawing/2014/main" id="{7F045BB2-FC87-4CA3-A758-FDC3BDBCC1BC}"/>
              </a:ext>
            </a:extLst>
          </p:cNvPr>
          <p:cNvSpPr>
            <a:spLocks noGrp="1"/>
          </p:cNvSpPr>
          <p:nvPr>
            <p:ph idx="1"/>
          </p:nvPr>
        </p:nvSpPr>
        <p:spPr/>
        <p:txBody>
          <a:bodyPr/>
          <a:lstStyle/>
          <a:p>
            <a:r>
              <a:rPr lang="en-US" dirty="0"/>
              <a:t>The numeric examples are only the most simple “conditions”</a:t>
            </a:r>
          </a:p>
          <a:p>
            <a:r>
              <a:rPr lang="en-US" dirty="0"/>
              <a:t>Conditions can be applied to other data types such as string or list</a:t>
            </a:r>
          </a:p>
          <a:p>
            <a:r>
              <a:rPr lang="en-US" dirty="0"/>
              <a:t>Conditions can also be functions or methods that return a Boolean value (we will learn about functions and methods later in the class)</a:t>
            </a:r>
          </a:p>
        </p:txBody>
      </p:sp>
    </p:spTree>
    <p:extLst>
      <p:ext uri="{BB962C8B-B14F-4D97-AF65-F5344CB8AC3E}">
        <p14:creationId xmlns:p14="http://schemas.microsoft.com/office/powerpoint/2010/main" val="750147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AFA9-8C63-4397-A012-5CFEADF3A55E}"/>
              </a:ext>
            </a:extLst>
          </p:cNvPr>
          <p:cNvSpPr>
            <a:spLocks noGrp="1"/>
          </p:cNvSpPr>
          <p:nvPr>
            <p:ph type="title"/>
          </p:nvPr>
        </p:nvSpPr>
        <p:spPr/>
        <p:txBody>
          <a:bodyPr/>
          <a:lstStyle/>
          <a:p>
            <a:pPr algn="ctr"/>
            <a:r>
              <a:rPr lang="en-US" dirty="0"/>
              <a:t>Loops</a:t>
            </a:r>
            <a:br>
              <a:rPr lang="en-US" dirty="0"/>
            </a:br>
            <a:r>
              <a:rPr lang="en-US" dirty="0"/>
              <a:t>The while loop</a:t>
            </a:r>
          </a:p>
        </p:txBody>
      </p:sp>
      <p:sp>
        <p:nvSpPr>
          <p:cNvPr id="3" name="Text Placeholder 2">
            <a:extLst>
              <a:ext uri="{FF2B5EF4-FFF2-40B4-BE49-F238E27FC236}">
                <a16:creationId xmlns:a16="http://schemas.microsoft.com/office/drawing/2014/main" id="{C04B0096-FB59-4FAA-8464-E83AEEB48B0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0509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6CA1-8FFD-4ED4-AF08-8857B45D4BBD}"/>
              </a:ext>
            </a:extLst>
          </p:cNvPr>
          <p:cNvSpPr>
            <a:spLocks noGrp="1"/>
          </p:cNvSpPr>
          <p:nvPr>
            <p:ph type="title"/>
          </p:nvPr>
        </p:nvSpPr>
        <p:spPr/>
        <p:txBody>
          <a:bodyPr/>
          <a:lstStyle/>
          <a:p>
            <a:pPr algn="ctr"/>
            <a:r>
              <a:rPr lang="en-US" dirty="0"/>
              <a:t>Loops</a:t>
            </a:r>
          </a:p>
        </p:txBody>
      </p:sp>
      <p:sp>
        <p:nvSpPr>
          <p:cNvPr id="3" name="Content Placeholder 2">
            <a:extLst>
              <a:ext uri="{FF2B5EF4-FFF2-40B4-BE49-F238E27FC236}">
                <a16:creationId xmlns:a16="http://schemas.microsoft.com/office/drawing/2014/main" id="{F88940DA-37FB-4EC3-B875-32D3206243AC}"/>
              </a:ext>
            </a:extLst>
          </p:cNvPr>
          <p:cNvSpPr>
            <a:spLocks noGrp="1"/>
          </p:cNvSpPr>
          <p:nvPr>
            <p:ph idx="1"/>
          </p:nvPr>
        </p:nvSpPr>
        <p:spPr/>
        <p:txBody>
          <a:bodyPr/>
          <a:lstStyle/>
          <a:p>
            <a:r>
              <a:rPr lang="en-US" dirty="0"/>
              <a:t>Sometimes in the program, we need to perform the same action several times</a:t>
            </a:r>
          </a:p>
          <a:p>
            <a:r>
              <a:rPr lang="en-US" dirty="0"/>
              <a:t>For example, in the friendship algorithm, you keep asking your friend-to-be about his hobbies. You stop when you find a hobby that you share or you stop when you already know 6 of his hobbies.</a:t>
            </a:r>
          </a:p>
          <a:p>
            <a:r>
              <a:rPr lang="en-US" dirty="0"/>
              <a:t>There are two ways to write this algorithm: you can write the same code 6 times (ask, check if shared, ask again…) OR you can use a loop</a:t>
            </a:r>
          </a:p>
          <a:p>
            <a:r>
              <a:rPr lang="en-US" dirty="0"/>
              <a:t>There are several different kinds of loops in Python, we will start with WHILE</a:t>
            </a:r>
          </a:p>
        </p:txBody>
      </p:sp>
    </p:spTree>
    <p:extLst>
      <p:ext uri="{BB962C8B-B14F-4D97-AF65-F5344CB8AC3E}">
        <p14:creationId xmlns:p14="http://schemas.microsoft.com/office/powerpoint/2010/main" val="18038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9413-7B1E-4ECA-9691-D8DB7A3F49B5}"/>
              </a:ext>
            </a:extLst>
          </p:cNvPr>
          <p:cNvSpPr>
            <a:spLocks noGrp="1"/>
          </p:cNvSpPr>
          <p:nvPr>
            <p:ph type="title"/>
          </p:nvPr>
        </p:nvSpPr>
        <p:spPr/>
        <p:txBody>
          <a:bodyPr/>
          <a:lstStyle/>
          <a:p>
            <a:pPr algn="ctr"/>
            <a:r>
              <a:rPr lang="en-US" dirty="0"/>
              <a:t>The While loop</a:t>
            </a:r>
          </a:p>
        </p:txBody>
      </p:sp>
      <p:sp>
        <p:nvSpPr>
          <p:cNvPr id="3" name="Content Placeholder 2">
            <a:extLst>
              <a:ext uri="{FF2B5EF4-FFF2-40B4-BE49-F238E27FC236}">
                <a16:creationId xmlns:a16="http://schemas.microsoft.com/office/drawing/2014/main" id="{FCC4EBD9-1F5A-4CA7-B8C6-954FB49962CB}"/>
              </a:ext>
            </a:extLst>
          </p:cNvPr>
          <p:cNvSpPr>
            <a:spLocks noGrp="1"/>
          </p:cNvSpPr>
          <p:nvPr>
            <p:ph idx="1"/>
          </p:nvPr>
        </p:nvSpPr>
        <p:spPr/>
        <p:txBody>
          <a:bodyPr>
            <a:normAutofit fontScale="92500" lnSpcReduction="10000"/>
          </a:bodyPr>
          <a:lstStyle/>
          <a:p>
            <a:r>
              <a:rPr lang="en-US" dirty="0"/>
              <a:t>The while loop in python is similar to the Decision Structure in the fact that it uses conditions. The structure of the while loop is as follows:</a:t>
            </a:r>
          </a:p>
          <a:p>
            <a:pPr marL="0" indent="0">
              <a:buNone/>
            </a:pPr>
            <a:r>
              <a:rPr lang="en-US" dirty="0"/>
              <a:t>instruction_1</a:t>
            </a:r>
          </a:p>
          <a:p>
            <a:pPr marL="0" indent="0">
              <a:buNone/>
            </a:pPr>
            <a:r>
              <a:rPr lang="en-US" dirty="0"/>
              <a:t>while CONDITION:</a:t>
            </a:r>
          </a:p>
          <a:p>
            <a:pPr marL="0" indent="0">
              <a:buNone/>
            </a:pPr>
            <a:r>
              <a:rPr lang="en-US" dirty="0"/>
              <a:t>    instruction_2</a:t>
            </a:r>
          </a:p>
          <a:p>
            <a:pPr marL="0" indent="0">
              <a:buNone/>
            </a:pPr>
            <a:r>
              <a:rPr lang="en-US" dirty="0"/>
              <a:t>Instruction_3</a:t>
            </a:r>
          </a:p>
          <a:p>
            <a:r>
              <a:rPr lang="en-US" dirty="0"/>
              <a:t>Once again, the two points indicate the “end” of the condition</a:t>
            </a:r>
          </a:p>
          <a:p>
            <a:endParaRPr lang="en-US" dirty="0"/>
          </a:p>
        </p:txBody>
      </p:sp>
      <p:sp>
        <p:nvSpPr>
          <p:cNvPr id="4" name="Google Shape;220;p33">
            <a:extLst>
              <a:ext uri="{FF2B5EF4-FFF2-40B4-BE49-F238E27FC236}">
                <a16:creationId xmlns:a16="http://schemas.microsoft.com/office/drawing/2014/main" id="{6D56F387-1629-484C-B93B-9657521AF1D8}"/>
              </a:ext>
            </a:extLst>
          </p:cNvPr>
          <p:cNvSpPr txBox="1"/>
          <p:nvPr/>
        </p:nvSpPr>
        <p:spPr>
          <a:xfrm>
            <a:off x="6332311" y="3501044"/>
            <a:ext cx="4477200" cy="1452696"/>
          </a:xfrm>
          <a:prstGeom prst="rect">
            <a:avLst/>
          </a:prstGeom>
          <a:noFill/>
          <a:ln>
            <a:noFill/>
          </a:ln>
        </p:spPr>
        <p:txBody>
          <a:bodyPr spcFirstLastPara="1" wrap="square" lIns="121900" tIns="121900" rIns="121900" bIns="121900" anchor="t" anchorCtr="0">
            <a:noAutofit/>
          </a:bodyPr>
          <a:lstStyle/>
          <a:p>
            <a:r>
              <a:rPr lang="es" sz="2000" dirty="0">
                <a:solidFill>
                  <a:schemeClr val="lt2"/>
                </a:solidFill>
                <a:latin typeface="Roboto"/>
                <a:ea typeface="Roboto"/>
                <a:cs typeface="Roboto"/>
                <a:sym typeface="Roboto"/>
              </a:rPr>
              <a:t>In general, instructions inside the loop modify the truth value of the boolean expression, so the program can continue.</a:t>
            </a:r>
            <a:endParaRPr sz="2000" b="1" dirty="0">
              <a:solidFill>
                <a:schemeClr val="accent3"/>
              </a:solidFill>
              <a:latin typeface="Roboto"/>
              <a:ea typeface="Roboto"/>
              <a:cs typeface="Roboto"/>
              <a:sym typeface="Roboto"/>
            </a:endParaRPr>
          </a:p>
        </p:txBody>
      </p:sp>
      <p:sp>
        <p:nvSpPr>
          <p:cNvPr id="5" name="Google Shape;219;p33">
            <a:extLst>
              <a:ext uri="{FF2B5EF4-FFF2-40B4-BE49-F238E27FC236}">
                <a16:creationId xmlns:a16="http://schemas.microsoft.com/office/drawing/2014/main" id="{DDA3E0B5-B033-42CD-9789-A7F8D569721F}"/>
              </a:ext>
            </a:extLst>
          </p:cNvPr>
          <p:cNvSpPr/>
          <p:nvPr/>
        </p:nvSpPr>
        <p:spPr>
          <a:xfrm>
            <a:off x="4156192" y="3666911"/>
            <a:ext cx="1600867" cy="353433"/>
          </a:xfrm>
          <a:custGeom>
            <a:avLst/>
            <a:gdLst/>
            <a:ahLst/>
            <a:cxnLst/>
            <a:rect l="l" t="t" r="r" b="b"/>
            <a:pathLst>
              <a:path w="48026" h="10603" extrusionOk="0">
                <a:moveTo>
                  <a:pt x="0" y="10603"/>
                </a:moveTo>
                <a:cubicBezTo>
                  <a:pt x="12862" y="957"/>
                  <a:pt x="36658" y="-5211"/>
                  <a:pt x="48026" y="6157"/>
                </a:cubicBezTo>
              </a:path>
            </a:pathLst>
          </a:custGeom>
          <a:noFill/>
          <a:ln w="9525" cap="flat" cmpd="sng">
            <a:solidFill>
              <a:schemeClr val="dk2"/>
            </a:solidFill>
            <a:prstDash val="solid"/>
            <a:round/>
            <a:headEnd type="none" w="med" len="med"/>
            <a:tailEnd type="stealth" w="med" len="med"/>
          </a:ln>
        </p:spPr>
      </p:sp>
    </p:spTree>
    <p:extLst>
      <p:ext uri="{BB962C8B-B14F-4D97-AF65-F5344CB8AC3E}">
        <p14:creationId xmlns:p14="http://schemas.microsoft.com/office/powerpoint/2010/main" val="94387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7D99-9DDC-415A-985A-C36BDB0933F6}"/>
              </a:ext>
            </a:extLst>
          </p:cNvPr>
          <p:cNvSpPr>
            <a:spLocks noGrp="1"/>
          </p:cNvSpPr>
          <p:nvPr>
            <p:ph type="title"/>
          </p:nvPr>
        </p:nvSpPr>
        <p:spPr/>
        <p:txBody>
          <a:bodyPr/>
          <a:lstStyle/>
          <a:p>
            <a:pPr algn="ctr"/>
            <a:r>
              <a:rPr lang="en-US" dirty="0"/>
              <a:t>What we know so far: Computation</a:t>
            </a:r>
          </a:p>
        </p:txBody>
      </p:sp>
      <p:sp>
        <p:nvSpPr>
          <p:cNvPr id="3" name="Content Placeholder 2">
            <a:extLst>
              <a:ext uri="{FF2B5EF4-FFF2-40B4-BE49-F238E27FC236}">
                <a16:creationId xmlns:a16="http://schemas.microsoft.com/office/drawing/2014/main" id="{1A54698D-BFF6-4EE6-A190-840E94D6481C}"/>
              </a:ext>
            </a:extLst>
          </p:cNvPr>
          <p:cNvSpPr>
            <a:spLocks noGrp="1"/>
          </p:cNvSpPr>
          <p:nvPr>
            <p:ph idx="1"/>
          </p:nvPr>
        </p:nvSpPr>
        <p:spPr/>
        <p:txBody>
          <a:bodyPr/>
          <a:lstStyle/>
          <a:p>
            <a:r>
              <a:rPr lang="en-US" dirty="0"/>
              <a:t>Computation = Data + Algorithms</a:t>
            </a:r>
          </a:p>
          <a:p>
            <a:r>
              <a:rPr lang="en-US" dirty="0"/>
              <a:t>Data: “ingredients of the cake”, “the cake itself”</a:t>
            </a:r>
          </a:p>
          <a:p>
            <a:r>
              <a:rPr lang="en-US" dirty="0"/>
              <a:t>Algorithm: a process – preparing a cake from ingredients</a:t>
            </a:r>
          </a:p>
          <a:p>
            <a:r>
              <a:rPr lang="en-US" dirty="0"/>
              <a:t>The algorithm has input and output</a:t>
            </a:r>
          </a:p>
          <a:p>
            <a:r>
              <a:rPr lang="en-US" dirty="0"/>
              <a:t>The algorithm has intermediate steps</a:t>
            </a:r>
          </a:p>
          <a:p>
            <a:r>
              <a:rPr lang="en-US" dirty="0"/>
              <a:t>We keep track of the changes in the data using variables</a:t>
            </a:r>
          </a:p>
        </p:txBody>
      </p:sp>
    </p:spTree>
    <p:extLst>
      <p:ext uri="{BB962C8B-B14F-4D97-AF65-F5344CB8AC3E}">
        <p14:creationId xmlns:p14="http://schemas.microsoft.com/office/powerpoint/2010/main" val="202587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153E-FA56-438C-81D6-76B91ADF3D2B}"/>
              </a:ext>
            </a:extLst>
          </p:cNvPr>
          <p:cNvSpPr>
            <a:spLocks noGrp="1"/>
          </p:cNvSpPr>
          <p:nvPr>
            <p:ph type="title"/>
          </p:nvPr>
        </p:nvSpPr>
        <p:spPr/>
        <p:txBody>
          <a:bodyPr/>
          <a:lstStyle/>
          <a:p>
            <a:pPr algn="ctr"/>
            <a:r>
              <a:rPr lang="en-US" dirty="0"/>
              <a:t>The while loop (2)</a:t>
            </a:r>
          </a:p>
        </p:txBody>
      </p:sp>
      <p:sp>
        <p:nvSpPr>
          <p:cNvPr id="3" name="Content Placeholder 2">
            <a:extLst>
              <a:ext uri="{FF2B5EF4-FFF2-40B4-BE49-F238E27FC236}">
                <a16:creationId xmlns:a16="http://schemas.microsoft.com/office/drawing/2014/main" id="{D2B812E3-68BB-4FFF-8D20-A84E9B021908}"/>
              </a:ext>
            </a:extLst>
          </p:cNvPr>
          <p:cNvSpPr>
            <a:spLocks noGrp="1"/>
          </p:cNvSpPr>
          <p:nvPr>
            <p:ph idx="1"/>
          </p:nvPr>
        </p:nvSpPr>
        <p:spPr/>
        <p:txBody>
          <a:bodyPr>
            <a:normAutofit lnSpcReduction="10000"/>
          </a:bodyPr>
          <a:lstStyle/>
          <a:p>
            <a:r>
              <a:rPr lang="en-US" dirty="0"/>
              <a:t>The workings of the while loop is very similar to the decision structure</a:t>
            </a:r>
          </a:p>
          <a:p>
            <a:r>
              <a:rPr lang="en-US" dirty="0"/>
              <a:t>The main difference between the two is that decision structure executes the instructions (or actions) only once. The while loops keeps executing it, as long as the condition remains true.</a:t>
            </a:r>
          </a:p>
          <a:p>
            <a:r>
              <a:rPr lang="en-US" dirty="0"/>
              <a:t>Typically, each iteration of the loop modifies something related with the condition.</a:t>
            </a:r>
          </a:p>
          <a:p>
            <a:pPr lvl="1"/>
            <a:r>
              <a:rPr lang="en-US" dirty="0"/>
              <a:t>For example, in the friendship algorithm, every time we ask our friend-to-be about a hobby, we increase the number of times we asked by 1. At 6 our condition changes.</a:t>
            </a:r>
          </a:p>
        </p:txBody>
      </p:sp>
    </p:spTree>
    <p:extLst>
      <p:ext uri="{BB962C8B-B14F-4D97-AF65-F5344CB8AC3E}">
        <p14:creationId xmlns:p14="http://schemas.microsoft.com/office/powerpoint/2010/main" val="92428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5A18-1BCA-4E84-B4FE-F4B150899B72}"/>
              </a:ext>
            </a:extLst>
          </p:cNvPr>
          <p:cNvSpPr>
            <a:spLocks noGrp="1"/>
          </p:cNvSpPr>
          <p:nvPr>
            <p:ph type="title"/>
          </p:nvPr>
        </p:nvSpPr>
        <p:spPr/>
        <p:txBody>
          <a:bodyPr/>
          <a:lstStyle/>
          <a:p>
            <a:pPr algn="ctr"/>
            <a:r>
              <a:rPr lang="en-US" dirty="0"/>
              <a:t>Functions and Methods</a:t>
            </a:r>
          </a:p>
        </p:txBody>
      </p:sp>
      <p:sp>
        <p:nvSpPr>
          <p:cNvPr id="3" name="Text Placeholder 2">
            <a:extLst>
              <a:ext uri="{FF2B5EF4-FFF2-40B4-BE49-F238E27FC236}">
                <a16:creationId xmlns:a16="http://schemas.microsoft.com/office/drawing/2014/main" id="{D2F3C120-0484-4BBA-AE17-9395730E66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91423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A0F5-1966-4728-85F0-4454424C467D}"/>
              </a:ext>
            </a:extLst>
          </p:cNvPr>
          <p:cNvSpPr>
            <a:spLocks noGrp="1"/>
          </p:cNvSpPr>
          <p:nvPr>
            <p:ph type="title"/>
          </p:nvPr>
        </p:nvSpPr>
        <p:spPr/>
        <p:txBody>
          <a:bodyPr/>
          <a:lstStyle/>
          <a:p>
            <a:pPr algn="ctr"/>
            <a:r>
              <a:rPr lang="en-US" dirty="0"/>
              <a:t>Functions</a:t>
            </a:r>
          </a:p>
        </p:txBody>
      </p:sp>
      <p:sp>
        <p:nvSpPr>
          <p:cNvPr id="3" name="Content Placeholder 2">
            <a:extLst>
              <a:ext uri="{FF2B5EF4-FFF2-40B4-BE49-F238E27FC236}">
                <a16:creationId xmlns:a16="http://schemas.microsoft.com/office/drawing/2014/main" id="{0333787A-D526-4304-A2AA-C163F6CFC152}"/>
              </a:ext>
            </a:extLst>
          </p:cNvPr>
          <p:cNvSpPr>
            <a:spLocks noGrp="1"/>
          </p:cNvSpPr>
          <p:nvPr>
            <p:ph idx="1"/>
          </p:nvPr>
        </p:nvSpPr>
        <p:spPr/>
        <p:txBody>
          <a:bodyPr/>
          <a:lstStyle/>
          <a:p>
            <a:r>
              <a:rPr lang="en-US" dirty="0"/>
              <a:t>Variables let us put a “name” on the data and reuse that data easily</a:t>
            </a:r>
          </a:p>
          <a:p>
            <a:r>
              <a:rPr lang="en-US" dirty="0"/>
              <a:t>Functions let us put a “name” on an algorithm and reuse that algorithm</a:t>
            </a:r>
          </a:p>
          <a:p>
            <a:r>
              <a:rPr lang="en-US" dirty="0"/>
              <a:t>The function is a piece of code, written somewhere, that we can execute by calling its name</a:t>
            </a:r>
          </a:p>
          <a:p>
            <a:r>
              <a:rPr lang="en-US" dirty="0"/>
              <a:t>We already know two functions: the print() function and the </a:t>
            </a:r>
            <a:r>
              <a:rPr lang="en-US" dirty="0" err="1"/>
              <a:t>len</a:t>
            </a:r>
            <a:r>
              <a:rPr lang="en-US" dirty="0"/>
              <a:t>() function</a:t>
            </a:r>
          </a:p>
          <a:p>
            <a:endParaRPr lang="en-US" dirty="0"/>
          </a:p>
        </p:txBody>
      </p:sp>
    </p:spTree>
    <p:extLst>
      <p:ext uri="{BB962C8B-B14F-4D97-AF65-F5344CB8AC3E}">
        <p14:creationId xmlns:p14="http://schemas.microsoft.com/office/powerpoint/2010/main" val="425556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A703-C877-40C9-8D8D-5CA314152867}"/>
              </a:ext>
            </a:extLst>
          </p:cNvPr>
          <p:cNvSpPr>
            <a:spLocks noGrp="1"/>
          </p:cNvSpPr>
          <p:nvPr>
            <p:ph type="title"/>
          </p:nvPr>
        </p:nvSpPr>
        <p:spPr/>
        <p:txBody>
          <a:bodyPr/>
          <a:lstStyle/>
          <a:p>
            <a:pPr algn="ctr"/>
            <a:r>
              <a:rPr lang="en-US" dirty="0"/>
              <a:t>Functions: Usage and Parameters</a:t>
            </a:r>
          </a:p>
        </p:txBody>
      </p:sp>
      <p:sp>
        <p:nvSpPr>
          <p:cNvPr id="3" name="Content Placeholder 2">
            <a:extLst>
              <a:ext uri="{FF2B5EF4-FFF2-40B4-BE49-F238E27FC236}">
                <a16:creationId xmlns:a16="http://schemas.microsoft.com/office/drawing/2014/main" id="{7C315004-0E13-4EE3-AC4F-BE04A5A1F2F6}"/>
              </a:ext>
            </a:extLst>
          </p:cNvPr>
          <p:cNvSpPr>
            <a:spLocks noGrp="1"/>
          </p:cNvSpPr>
          <p:nvPr>
            <p:ph idx="1"/>
          </p:nvPr>
        </p:nvSpPr>
        <p:spPr/>
        <p:txBody>
          <a:bodyPr>
            <a:normAutofit fontScale="92500"/>
          </a:bodyPr>
          <a:lstStyle/>
          <a:p>
            <a:r>
              <a:rPr lang="en-US" dirty="0"/>
              <a:t>To execute a function, you need to use the “name” of the function and provide the corresponding “parameters”</a:t>
            </a:r>
          </a:p>
          <a:p>
            <a:pPr marL="0" indent="0">
              <a:buNone/>
            </a:pPr>
            <a:r>
              <a:rPr lang="en-US" dirty="0">
                <a:highlight>
                  <a:srgbClr val="000000"/>
                </a:highlight>
              </a:rPr>
              <a:t>print(“Hello World!”)</a:t>
            </a:r>
          </a:p>
          <a:p>
            <a:r>
              <a:rPr lang="en-US" dirty="0"/>
              <a:t>The function named “print” displays some text on your screen</a:t>
            </a:r>
          </a:p>
          <a:p>
            <a:r>
              <a:rPr lang="en-US" dirty="0"/>
              <a:t>The “parameter” of the function is “Hello World” – that is, we tell the function WHAT do we want to print. Changing the parameter changes the text, however the underlying process of “printing” is exactly the same for every text</a:t>
            </a:r>
          </a:p>
        </p:txBody>
      </p:sp>
    </p:spTree>
    <p:extLst>
      <p:ext uri="{BB962C8B-B14F-4D97-AF65-F5344CB8AC3E}">
        <p14:creationId xmlns:p14="http://schemas.microsoft.com/office/powerpoint/2010/main" val="265325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E9F6-DA98-4EFD-9BF9-F1E7AF803A8A}"/>
              </a:ext>
            </a:extLst>
          </p:cNvPr>
          <p:cNvSpPr>
            <a:spLocks noGrp="1"/>
          </p:cNvSpPr>
          <p:nvPr>
            <p:ph type="title"/>
          </p:nvPr>
        </p:nvSpPr>
        <p:spPr/>
        <p:txBody>
          <a:bodyPr/>
          <a:lstStyle/>
          <a:p>
            <a:pPr algn="ctr"/>
            <a:r>
              <a:rPr lang="en-US" dirty="0"/>
              <a:t>Built-in Functions and Custom Functions</a:t>
            </a:r>
          </a:p>
        </p:txBody>
      </p:sp>
      <p:sp>
        <p:nvSpPr>
          <p:cNvPr id="3" name="Content Placeholder 2">
            <a:extLst>
              <a:ext uri="{FF2B5EF4-FFF2-40B4-BE49-F238E27FC236}">
                <a16:creationId xmlns:a16="http://schemas.microsoft.com/office/drawing/2014/main" id="{AA0C8914-EF23-4660-A51C-5334B43B00A8}"/>
              </a:ext>
            </a:extLst>
          </p:cNvPr>
          <p:cNvSpPr>
            <a:spLocks noGrp="1"/>
          </p:cNvSpPr>
          <p:nvPr>
            <p:ph idx="1"/>
          </p:nvPr>
        </p:nvSpPr>
        <p:spPr/>
        <p:txBody>
          <a:bodyPr/>
          <a:lstStyle/>
          <a:p>
            <a:r>
              <a:rPr lang="en-US" dirty="0"/>
              <a:t>There are many functions in python that are “built-in”. This means that the function is part of python and you can use it right away.</a:t>
            </a:r>
          </a:p>
          <a:p>
            <a:r>
              <a:rPr lang="en-US" dirty="0"/>
              <a:t>The print() and </a:t>
            </a:r>
            <a:r>
              <a:rPr lang="en-US" dirty="0" err="1"/>
              <a:t>len</a:t>
            </a:r>
            <a:r>
              <a:rPr lang="en-US" dirty="0"/>
              <a:t>() functions are examples of built-in functions</a:t>
            </a:r>
          </a:p>
          <a:p>
            <a:r>
              <a:rPr lang="en-US" dirty="0"/>
              <a:t>You can also create “custom” functions – specific functions that you create for a particular program. You have to choose the name, define the parameters and write the code that you want to be part of the function</a:t>
            </a:r>
          </a:p>
        </p:txBody>
      </p:sp>
    </p:spTree>
    <p:extLst>
      <p:ext uri="{BB962C8B-B14F-4D97-AF65-F5344CB8AC3E}">
        <p14:creationId xmlns:p14="http://schemas.microsoft.com/office/powerpoint/2010/main" val="3880020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3D6A-997B-4E02-BD34-E737F95F0128}"/>
              </a:ext>
            </a:extLst>
          </p:cNvPr>
          <p:cNvSpPr>
            <a:spLocks noGrp="1"/>
          </p:cNvSpPr>
          <p:nvPr>
            <p:ph type="title"/>
          </p:nvPr>
        </p:nvSpPr>
        <p:spPr/>
        <p:txBody>
          <a:bodyPr/>
          <a:lstStyle/>
          <a:p>
            <a:pPr algn="ctr"/>
            <a:r>
              <a:rPr lang="en-US" dirty="0"/>
              <a:t>Functions. Return Values.</a:t>
            </a:r>
          </a:p>
        </p:txBody>
      </p:sp>
      <p:sp>
        <p:nvSpPr>
          <p:cNvPr id="3" name="Content Placeholder 2">
            <a:extLst>
              <a:ext uri="{FF2B5EF4-FFF2-40B4-BE49-F238E27FC236}">
                <a16:creationId xmlns:a16="http://schemas.microsoft.com/office/drawing/2014/main" id="{6BD57407-2CF6-454E-943E-D7865E852711}"/>
              </a:ext>
            </a:extLst>
          </p:cNvPr>
          <p:cNvSpPr>
            <a:spLocks noGrp="1"/>
          </p:cNvSpPr>
          <p:nvPr>
            <p:ph idx="1"/>
          </p:nvPr>
        </p:nvSpPr>
        <p:spPr/>
        <p:txBody>
          <a:bodyPr>
            <a:normAutofit lnSpcReduction="10000"/>
          </a:bodyPr>
          <a:lstStyle/>
          <a:p>
            <a:r>
              <a:rPr lang="en-US" dirty="0"/>
              <a:t>There are two different kind of functions</a:t>
            </a:r>
          </a:p>
          <a:p>
            <a:pPr lvl="1"/>
            <a:r>
              <a:rPr lang="en-US" dirty="0"/>
              <a:t>Functions that simply execute some code</a:t>
            </a:r>
          </a:p>
          <a:p>
            <a:pPr lvl="1"/>
            <a:r>
              <a:rPr lang="en-US" dirty="0"/>
              <a:t>Functions that execute some code and return a value (output)</a:t>
            </a:r>
          </a:p>
          <a:p>
            <a:r>
              <a:rPr lang="en-US" dirty="0">
                <a:highlight>
                  <a:srgbClr val="000000"/>
                </a:highlight>
              </a:rPr>
              <a:t>print(“Hello World”)</a:t>
            </a:r>
            <a:r>
              <a:rPr lang="en-US" dirty="0"/>
              <a:t> simply displays the text on the screen. It doesn’t tell you anything about “Hello World”</a:t>
            </a:r>
          </a:p>
          <a:p>
            <a:r>
              <a:rPr lang="en-US" dirty="0" err="1">
                <a:highlight>
                  <a:srgbClr val="000000"/>
                </a:highlight>
              </a:rPr>
              <a:t>len</a:t>
            </a:r>
            <a:r>
              <a:rPr lang="en-US" dirty="0">
                <a:highlight>
                  <a:srgbClr val="000000"/>
                </a:highlight>
              </a:rPr>
              <a:t>(“Hello World”)</a:t>
            </a:r>
            <a:r>
              <a:rPr lang="en-US" dirty="0"/>
              <a:t> reads the string “Hello World”, counts the number of characters and </a:t>
            </a:r>
            <a:r>
              <a:rPr lang="en-US" dirty="0">
                <a:solidFill>
                  <a:srgbClr val="92D050"/>
                </a:solidFill>
              </a:rPr>
              <a:t>returns</a:t>
            </a:r>
            <a:r>
              <a:rPr lang="en-US" dirty="0"/>
              <a:t> that number (11). You can store that number in a variable (e.g.: </a:t>
            </a:r>
            <a:r>
              <a:rPr lang="en-US" dirty="0" err="1"/>
              <a:t>str_len</a:t>
            </a:r>
            <a:r>
              <a:rPr lang="en-US" dirty="0"/>
              <a:t> = </a:t>
            </a:r>
            <a:r>
              <a:rPr lang="en-US" dirty="0" err="1">
                <a:highlight>
                  <a:srgbClr val="000000"/>
                </a:highlight>
              </a:rPr>
              <a:t>len</a:t>
            </a:r>
            <a:r>
              <a:rPr lang="en-US" dirty="0">
                <a:highlight>
                  <a:srgbClr val="000000"/>
                </a:highlight>
              </a:rPr>
              <a:t>(“Hello World”)</a:t>
            </a:r>
            <a:r>
              <a:rPr lang="en-US" dirty="0"/>
              <a:t> ) or you can print it</a:t>
            </a:r>
          </a:p>
        </p:txBody>
      </p:sp>
    </p:spTree>
    <p:extLst>
      <p:ext uri="{BB962C8B-B14F-4D97-AF65-F5344CB8AC3E}">
        <p14:creationId xmlns:p14="http://schemas.microsoft.com/office/powerpoint/2010/main" val="2676863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ctr"/>
            <a:r>
              <a:rPr lang="es" dirty="0"/>
              <a:t>Functions. </a:t>
            </a:r>
            <a:br>
              <a:rPr lang="es" dirty="0"/>
            </a:br>
            <a:r>
              <a:rPr lang="en-US" dirty="0"/>
              <a:t>Arguments and Return Values.</a:t>
            </a:r>
            <a:endParaRPr dirty="0"/>
          </a:p>
        </p:txBody>
      </p:sp>
      <p:sp>
        <p:nvSpPr>
          <p:cNvPr id="265" name="Google Shape;265;p40"/>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a:lnSpc>
                <a:spcPct val="150000"/>
              </a:lnSpc>
            </a:pPr>
            <a:r>
              <a:rPr lang="es" dirty="0"/>
              <a:t>Think of functions as algorithms:</a:t>
            </a:r>
            <a:endParaRPr dirty="0"/>
          </a:p>
          <a:p>
            <a:pPr lvl="1">
              <a:lnSpc>
                <a:spcPct val="150000"/>
              </a:lnSpc>
              <a:spcBef>
                <a:spcPts val="0"/>
              </a:spcBef>
            </a:pPr>
            <a:r>
              <a:rPr lang="es" dirty="0"/>
              <a:t>input → algorithm → output</a:t>
            </a:r>
            <a:endParaRPr dirty="0"/>
          </a:p>
          <a:p>
            <a:pPr lvl="1">
              <a:lnSpc>
                <a:spcPct val="150000"/>
              </a:lnSpc>
              <a:spcBef>
                <a:spcPts val="0"/>
              </a:spcBef>
            </a:pPr>
            <a:r>
              <a:rPr lang="es" dirty="0"/>
              <a:t>arguments → function code → return values</a:t>
            </a:r>
            <a:endParaRPr dirty="0"/>
          </a:p>
          <a:p>
            <a:pPr>
              <a:lnSpc>
                <a:spcPct val="150000"/>
              </a:lnSpc>
            </a:pPr>
            <a:r>
              <a:rPr lang="es" dirty="0"/>
              <a:t>Functions may have 0 or more arguments: </a:t>
            </a:r>
            <a:r>
              <a:rPr lang="en-US" dirty="0" err="1">
                <a:highlight>
                  <a:srgbClr val="000000"/>
                </a:highlight>
              </a:rPr>
              <a:t>printRandomPhrase</a:t>
            </a:r>
            <a:r>
              <a:rPr lang="en-US" dirty="0">
                <a:highlight>
                  <a:srgbClr val="000000"/>
                </a:highlight>
              </a:rPr>
              <a:t>()</a:t>
            </a:r>
            <a:endParaRPr lang="es" dirty="0">
              <a:highlight>
                <a:srgbClr val="000000"/>
              </a:highlight>
            </a:endParaRPr>
          </a:p>
          <a:p>
            <a:pPr>
              <a:lnSpc>
                <a:spcPct val="150000"/>
              </a:lnSpc>
            </a:pPr>
            <a:r>
              <a:rPr lang="es" dirty="0"/>
              <a:t>And 0 or more return values: </a:t>
            </a:r>
            <a:r>
              <a:rPr lang="en-US" dirty="0">
                <a:highlight>
                  <a:srgbClr val="000000"/>
                </a:highlight>
              </a:rPr>
              <a:t>first, last = </a:t>
            </a:r>
            <a:r>
              <a:rPr lang="en-US" dirty="0" err="1">
                <a:highlight>
                  <a:srgbClr val="000000"/>
                </a:highlight>
              </a:rPr>
              <a:t>getFirstAndLastLetter</a:t>
            </a:r>
            <a:r>
              <a:rPr lang="en-US" dirty="0">
                <a:highlight>
                  <a:srgbClr val="000000"/>
                </a:highlight>
              </a:rPr>
              <a:t>(word)</a:t>
            </a:r>
          </a:p>
          <a:p>
            <a:pPr>
              <a:lnSpc>
                <a:spcPct val="150000"/>
              </a:lnSpc>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9DD7-115F-43BE-BFCD-6927D85270D6}"/>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768EE708-7B1C-48C0-B2DC-29EBB5F5F128}"/>
              </a:ext>
            </a:extLst>
          </p:cNvPr>
          <p:cNvSpPr>
            <a:spLocks noGrp="1"/>
          </p:cNvSpPr>
          <p:nvPr>
            <p:ph idx="1"/>
          </p:nvPr>
        </p:nvSpPr>
        <p:spPr/>
        <p:txBody>
          <a:bodyPr>
            <a:normAutofit lnSpcReduction="10000"/>
          </a:bodyPr>
          <a:lstStyle/>
          <a:p>
            <a:r>
              <a:rPr lang="en-US" dirty="0"/>
              <a:t>Methods are functions that are specific for a particular data “object”</a:t>
            </a:r>
          </a:p>
          <a:p>
            <a:r>
              <a:rPr lang="en-US" dirty="0"/>
              <a:t>Defining classes, objects and object oriented programming is outside of the scope of this class, so for now methods are functions for a specific data type</a:t>
            </a:r>
          </a:p>
          <a:p>
            <a:r>
              <a:rPr lang="en-US" dirty="0"/>
              <a:t>Examples of string specific methods:</a:t>
            </a:r>
          </a:p>
          <a:p>
            <a:pPr marL="0" indent="0">
              <a:buNone/>
            </a:pPr>
            <a:r>
              <a:rPr lang="en-US" dirty="0" err="1"/>
              <a:t>text_var</a:t>
            </a:r>
            <a:r>
              <a:rPr lang="en-US" dirty="0"/>
              <a:t> = “Some text HERE”</a:t>
            </a:r>
          </a:p>
          <a:p>
            <a:pPr marL="0" indent="0">
              <a:buNone/>
            </a:pPr>
            <a:r>
              <a:rPr lang="en-US" dirty="0" err="1"/>
              <a:t>text_var.lower</a:t>
            </a:r>
            <a:r>
              <a:rPr lang="en-US" dirty="0"/>
              <a:t>()	&lt;- returns “some text here”</a:t>
            </a:r>
          </a:p>
          <a:p>
            <a:pPr marL="0" indent="0">
              <a:buNone/>
            </a:pPr>
            <a:r>
              <a:rPr lang="en-US" dirty="0" err="1"/>
              <a:t>text_var.endswith</a:t>
            </a:r>
            <a:r>
              <a:rPr lang="en-US" dirty="0"/>
              <a:t>(“E”) 	&lt;- returns True</a:t>
            </a:r>
          </a:p>
        </p:txBody>
      </p:sp>
    </p:spTree>
    <p:extLst>
      <p:ext uri="{BB962C8B-B14F-4D97-AF65-F5344CB8AC3E}">
        <p14:creationId xmlns:p14="http://schemas.microsoft.com/office/powerpoint/2010/main" val="630753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21C7-92C9-4109-8D6D-D5F79F11DAF1}"/>
              </a:ext>
            </a:extLst>
          </p:cNvPr>
          <p:cNvSpPr>
            <a:spLocks noGrp="1"/>
          </p:cNvSpPr>
          <p:nvPr>
            <p:ph type="title"/>
          </p:nvPr>
        </p:nvSpPr>
        <p:spPr/>
        <p:txBody>
          <a:bodyPr/>
          <a:lstStyle/>
          <a:p>
            <a:pPr algn="ctr"/>
            <a:r>
              <a:rPr lang="en-US" dirty="0"/>
              <a:t>Methods (2)</a:t>
            </a:r>
          </a:p>
        </p:txBody>
      </p:sp>
      <p:sp>
        <p:nvSpPr>
          <p:cNvPr id="3" name="Content Placeholder 2">
            <a:extLst>
              <a:ext uri="{FF2B5EF4-FFF2-40B4-BE49-F238E27FC236}">
                <a16:creationId xmlns:a16="http://schemas.microsoft.com/office/drawing/2014/main" id="{82732AD0-5C33-45BB-844D-201D2A81A152}"/>
              </a:ext>
            </a:extLst>
          </p:cNvPr>
          <p:cNvSpPr>
            <a:spLocks noGrp="1"/>
          </p:cNvSpPr>
          <p:nvPr>
            <p:ph idx="1"/>
          </p:nvPr>
        </p:nvSpPr>
        <p:spPr/>
        <p:txBody>
          <a:bodyPr/>
          <a:lstStyle/>
          <a:p>
            <a:r>
              <a:rPr lang="en-US" dirty="0"/>
              <a:t>Methods “belong” to a certain variable. They do “something” with the content of that variable. For example .lower() transforms every character to its lowercase variant</a:t>
            </a:r>
          </a:p>
          <a:p>
            <a:r>
              <a:rPr lang="en-US" dirty="0"/>
              <a:t>Methods are accessed by the dot (.) operator after the variable name</a:t>
            </a:r>
          </a:p>
          <a:p>
            <a:r>
              <a:rPr lang="en-US" dirty="0"/>
              <a:t>Similar to functions, methods can have 0 or more parameters</a:t>
            </a:r>
          </a:p>
          <a:p>
            <a:r>
              <a:rPr lang="en-US" dirty="0"/>
              <a:t>Similar to functions, methods may return 0 or more values</a:t>
            </a:r>
          </a:p>
        </p:txBody>
      </p:sp>
    </p:spTree>
    <p:extLst>
      <p:ext uri="{BB962C8B-B14F-4D97-AF65-F5344CB8AC3E}">
        <p14:creationId xmlns:p14="http://schemas.microsoft.com/office/powerpoint/2010/main" val="3722621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prstGeom prst="rect">
            <a:avLst/>
          </a:prstGeom>
        </p:spPr>
        <p:txBody>
          <a:bodyPr spcFirstLastPara="1" vert="horz" wrap="square" lIns="121900" tIns="121900" rIns="121900" bIns="121900" rtlCol="0" anchor="b" anchorCtr="0">
            <a:noAutofit/>
          </a:bodyPr>
          <a:lstStyle/>
          <a:p>
            <a:pPr algn="ctr"/>
            <a:r>
              <a:rPr lang="es" dirty="0"/>
              <a:t>Functions and methods</a:t>
            </a:r>
            <a:endParaRPr dirty="0"/>
          </a:p>
          <a:p>
            <a:pPr algn="ctr"/>
            <a:r>
              <a:rPr lang="es" dirty="0"/>
              <a:t>Modules and imports</a:t>
            </a:r>
            <a:endParaRPr dirty="0"/>
          </a:p>
        </p:txBody>
      </p:sp>
      <p:sp>
        <p:nvSpPr>
          <p:cNvPr id="285" name="Google Shape;285;p43"/>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r>
              <a:rPr lang="es" dirty="0"/>
              <a:t>Built-in functions are just available in your Python code.</a:t>
            </a:r>
            <a:endParaRPr dirty="0"/>
          </a:p>
          <a:p>
            <a:r>
              <a:rPr lang="es" dirty="0"/>
              <a:t>Built-in types (int, string, bool, …those you know so far) have their methods available too.</a:t>
            </a:r>
            <a:endParaRPr dirty="0"/>
          </a:p>
          <a:p>
            <a:r>
              <a:rPr lang="es" dirty="0"/>
              <a:t>Any other function lives out of the Python core, and must be called before you use it in your code. Example: the </a:t>
            </a:r>
            <a:r>
              <a:rPr lang="es" dirty="0">
                <a:solidFill>
                  <a:schemeClr val="accent1"/>
                </a:solidFill>
                <a:latin typeface="Courier New"/>
                <a:ea typeface="Courier New"/>
                <a:cs typeface="Courier New"/>
                <a:sym typeface="Courier New"/>
              </a:rPr>
              <a:t>math</a:t>
            </a:r>
            <a:r>
              <a:rPr lang="es" dirty="0"/>
              <a:t> package.</a:t>
            </a:r>
          </a:p>
          <a:p>
            <a:pPr marL="152396" indent="0">
              <a:buNone/>
            </a:pPr>
            <a:r>
              <a:rPr lang="en-US" dirty="0">
                <a:highlight>
                  <a:srgbClr val="000000"/>
                </a:highlight>
              </a:rPr>
              <a:t>i</a:t>
            </a:r>
            <a:r>
              <a:rPr lang="es" dirty="0">
                <a:highlight>
                  <a:srgbClr val="000000"/>
                </a:highlight>
              </a:rPr>
              <a:t>mport </a:t>
            </a:r>
            <a:r>
              <a:rPr lang="en-US" dirty="0">
                <a:highlight>
                  <a:srgbClr val="000000"/>
                </a:highlight>
              </a:rPr>
              <a:t>math</a:t>
            </a:r>
          </a:p>
          <a:p>
            <a:pPr marL="152396" indent="0">
              <a:buNone/>
            </a:pPr>
            <a:r>
              <a:rPr lang="en-US" dirty="0" err="1">
                <a:highlight>
                  <a:srgbClr val="000000"/>
                </a:highlight>
              </a:rPr>
              <a:t>math.sqrt</a:t>
            </a:r>
            <a:r>
              <a:rPr lang="en-US" dirty="0">
                <a:highlight>
                  <a:srgbClr val="000000"/>
                </a:highlight>
              </a:rPr>
              <a:t>(36)</a:t>
            </a:r>
            <a:r>
              <a:rPr lang="en-US" dirty="0"/>
              <a:t>  &lt;- returns 6</a:t>
            </a:r>
          </a:p>
        </p:txBody>
      </p:sp>
      <p:sp>
        <p:nvSpPr>
          <p:cNvPr id="286" name="Google Shape;286;p43"/>
          <p:cNvSpPr/>
          <p:nvPr/>
        </p:nvSpPr>
        <p:spPr>
          <a:xfrm>
            <a:off x="1523086" y="5465293"/>
            <a:ext cx="3606867" cy="586467"/>
          </a:xfrm>
          <a:custGeom>
            <a:avLst/>
            <a:gdLst/>
            <a:ahLst/>
            <a:cxnLst/>
            <a:rect l="l" t="t" r="r" b="b"/>
            <a:pathLst>
              <a:path w="108206" h="17594" extrusionOk="0">
                <a:moveTo>
                  <a:pt x="0" y="8894"/>
                </a:moveTo>
                <a:cubicBezTo>
                  <a:pt x="13044" y="17595"/>
                  <a:pt x="30574" y="17043"/>
                  <a:pt x="46247" y="17491"/>
                </a:cubicBezTo>
                <a:cubicBezTo>
                  <a:pt x="60608" y="17901"/>
                  <a:pt x="75407" y="16394"/>
                  <a:pt x="88937" y="11562"/>
                </a:cubicBezTo>
                <a:cubicBezTo>
                  <a:pt x="95991" y="9043"/>
                  <a:pt x="101101" y="2374"/>
                  <a:pt x="108206" y="0"/>
                </a:cubicBezTo>
              </a:path>
            </a:pathLst>
          </a:custGeom>
          <a:noFill/>
          <a:ln w="19050" cap="flat" cmpd="sng">
            <a:solidFill>
              <a:schemeClr val="accent1"/>
            </a:solidFill>
            <a:prstDash val="solid"/>
            <a:round/>
            <a:headEnd type="none" w="med" len="med"/>
            <a:tailEnd type="stealth" w="med" len="med"/>
          </a:ln>
        </p:spPr>
      </p:sp>
      <p:sp>
        <p:nvSpPr>
          <p:cNvPr id="287" name="Google Shape;287;p43"/>
          <p:cNvSpPr txBox="1"/>
          <p:nvPr/>
        </p:nvSpPr>
        <p:spPr>
          <a:xfrm>
            <a:off x="5116975" y="4729093"/>
            <a:ext cx="6086643" cy="1472400"/>
          </a:xfrm>
          <a:prstGeom prst="rect">
            <a:avLst/>
          </a:prstGeom>
          <a:noFill/>
          <a:ln>
            <a:noFill/>
          </a:ln>
        </p:spPr>
        <p:txBody>
          <a:bodyPr spcFirstLastPara="1" wrap="square" lIns="121900" tIns="121900" rIns="121900" bIns="121900" anchor="t" anchorCtr="0">
            <a:noAutofit/>
          </a:bodyPr>
          <a:lstStyle/>
          <a:p>
            <a:r>
              <a:rPr lang="es" sz="2000" dirty="0">
                <a:solidFill>
                  <a:schemeClr val="lt2"/>
                </a:solidFill>
                <a:latin typeface="Roboto"/>
                <a:ea typeface="Roboto"/>
                <a:cs typeface="Roboto"/>
                <a:sym typeface="Roboto"/>
              </a:rPr>
              <a:t>The dot operator again.</a:t>
            </a:r>
            <a:endParaRPr sz="2000" dirty="0">
              <a:solidFill>
                <a:schemeClr val="lt2"/>
              </a:solidFill>
              <a:latin typeface="Roboto"/>
              <a:ea typeface="Roboto"/>
              <a:cs typeface="Roboto"/>
              <a:sym typeface="Roboto"/>
            </a:endParaRPr>
          </a:p>
          <a:p>
            <a:r>
              <a:rPr lang="es" sz="2000" dirty="0">
                <a:solidFill>
                  <a:schemeClr val="lt2"/>
                </a:solidFill>
                <a:latin typeface="Roboto"/>
                <a:ea typeface="Roboto"/>
                <a:cs typeface="Roboto"/>
                <a:sym typeface="Roboto"/>
              </a:rPr>
              <a:t>When you access </a:t>
            </a:r>
            <a:r>
              <a:rPr lang="en-US" sz="2000" dirty="0">
                <a:solidFill>
                  <a:schemeClr val="lt2"/>
                </a:solidFill>
                <a:latin typeface="Roboto"/>
                <a:ea typeface="Roboto"/>
                <a:cs typeface="Roboto"/>
                <a:sym typeface="Roboto"/>
              </a:rPr>
              <a:t>function or data</a:t>
            </a:r>
            <a:r>
              <a:rPr lang="es" sz="2000" dirty="0">
                <a:solidFill>
                  <a:schemeClr val="lt2"/>
                </a:solidFill>
                <a:latin typeface="Roboto"/>
                <a:ea typeface="Roboto"/>
                <a:cs typeface="Roboto"/>
                <a:sym typeface="Roboto"/>
              </a:rPr>
              <a:t> inside </a:t>
            </a:r>
            <a:r>
              <a:rPr lang="en-US" sz="2000" dirty="0">
                <a:solidFill>
                  <a:schemeClr val="lt2"/>
                </a:solidFill>
                <a:latin typeface="Roboto"/>
                <a:ea typeface="Roboto"/>
                <a:cs typeface="Roboto"/>
                <a:sym typeface="Roboto"/>
              </a:rPr>
              <a:t>s</a:t>
            </a:r>
            <a:r>
              <a:rPr lang="es" sz="2000" dirty="0">
                <a:solidFill>
                  <a:schemeClr val="lt2"/>
                </a:solidFill>
                <a:latin typeface="Roboto"/>
                <a:ea typeface="Roboto"/>
                <a:cs typeface="Roboto"/>
                <a:sym typeface="Roboto"/>
              </a:rPr>
              <a:t>omething </a:t>
            </a:r>
            <a:r>
              <a:rPr lang="en-US" sz="2000" dirty="0">
                <a:solidFill>
                  <a:schemeClr val="lt2"/>
                </a:solidFill>
                <a:latin typeface="Roboto"/>
                <a:ea typeface="Roboto"/>
                <a:cs typeface="Roboto"/>
                <a:sym typeface="Roboto"/>
              </a:rPr>
              <a:t>(object, module)</a:t>
            </a:r>
            <a:r>
              <a:rPr lang="es" sz="2000" dirty="0">
                <a:solidFill>
                  <a:schemeClr val="lt2"/>
                </a:solidFill>
                <a:latin typeface="Roboto"/>
                <a:ea typeface="Roboto"/>
                <a:cs typeface="Roboto"/>
                <a:sym typeface="Roboto"/>
              </a:rPr>
              <a:t> you </a:t>
            </a:r>
            <a:r>
              <a:rPr lang="en-US" sz="2000" dirty="0">
                <a:solidFill>
                  <a:schemeClr val="lt2"/>
                </a:solidFill>
                <a:latin typeface="Roboto"/>
                <a:ea typeface="Roboto"/>
                <a:cs typeface="Roboto"/>
                <a:sym typeface="Roboto"/>
              </a:rPr>
              <a:t>always</a:t>
            </a:r>
            <a:r>
              <a:rPr lang="es" sz="2000" dirty="0">
                <a:solidFill>
                  <a:schemeClr val="lt2"/>
                </a:solidFill>
                <a:latin typeface="Roboto"/>
                <a:ea typeface="Roboto"/>
                <a:cs typeface="Roboto"/>
                <a:sym typeface="Roboto"/>
              </a:rPr>
              <a:t> need the dot.</a:t>
            </a:r>
            <a:endParaRPr sz="2000" dirty="0">
              <a:solidFill>
                <a:schemeClr val="l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EFCF-D1EF-4835-A900-C57A8DBFC2C1}"/>
              </a:ext>
            </a:extLst>
          </p:cNvPr>
          <p:cNvSpPr>
            <a:spLocks noGrp="1"/>
          </p:cNvSpPr>
          <p:nvPr>
            <p:ph type="title"/>
          </p:nvPr>
        </p:nvSpPr>
        <p:spPr/>
        <p:txBody>
          <a:bodyPr/>
          <a:lstStyle/>
          <a:p>
            <a:pPr algn="ctr"/>
            <a:r>
              <a:rPr lang="en-US" dirty="0"/>
              <a:t>What we know so far: Data types</a:t>
            </a:r>
          </a:p>
        </p:txBody>
      </p:sp>
      <p:sp>
        <p:nvSpPr>
          <p:cNvPr id="3" name="Content Placeholder 2">
            <a:extLst>
              <a:ext uri="{FF2B5EF4-FFF2-40B4-BE49-F238E27FC236}">
                <a16:creationId xmlns:a16="http://schemas.microsoft.com/office/drawing/2014/main" id="{01239282-696C-4C9E-A0A9-9CD10B88CD7B}"/>
              </a:ext>
            </a:extLst>
          </p:cNvPr>
          <p:cNvSpPr>
            <a:spLocks noGrp="1"/>
          </p:cNvSpPr>
          <p:nvPr>
            <p:ph idx="1"/>
          </p:nvPr>
        </p:nvSpPr>
        <p:spPr/>
        <p:txBody>
          <a:bodyPr/>
          <a:lstStyle/>
          <a:p>
            <a:r>
              <a:rPr lang="en-US" dirty="0"/>
              <a:t>There are different data types, each type has different operations</a:t>
            </a:r>
          </a:p>
          <a:p>
            <a:r>
              <a:rPr lang="en-US" dirty="0"/>
              <a:t>Numeric types: Integers (1,2,3); Floating (1.5, 3.14, 6.667)</a:t>
            </a:r>
          </a:p>
          <a:p>
            <a:r>
              <a:rPr lang="en-US" dirty="0"/>
              <a:t>Boolean type: True, False</a:t>
            </a:r>
          </a:p>
          <a:p>
            <a:r>
              <a:rPr lang="en-US" dirty="0"/>
              <a:t>String type: “a”, “a string”, “a much longer string. Also includes #$%^”</a:t>
            </a:r>
          </a:p>
          <a:p>
            <a:r>
              <a:rPr lang="en-US" dirty="0"/>
              <a:t>List type: [“contains”, “other”, “types”, “as elements”, 3, True]</a:t>
            </a:r>
          </a:p>
        </p:txBody>
      </p:sp>
    </p:spTree>
    <p:extLst>
      <p:ext uri="{BB962C8B-B14F-4D97-AF65-F5344CB8AC3E}">
        <p14:creationId xmlns:p14="http://schemas.microsoft.com/office/powerpoint/2010/main" val="2306138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B734-9DF1-4531-82A7-ECDE0D825E42}"/>
              </a:ext>
            </a:extLst>
          </p:cNvPr>
          <p:cNvSpPr>
            <a:spLocks noGrp="1"/>
          </p:cNvSpPr>
          <p:nvPr>
            <p:ph type="title"/>
          </p:nvPr>
        </p:nvSpPr>
        <p:spPr/>
        <p:txBody>
          <a:bodyPr/>
          <a:lstStyle/>
          <a:p>
            <a:pPr algn="ctr"/>
            <a:r>
              <a:rPr lang="en-US" dirty="0"/>
              <a:t>Defining your own function</a:t>
            </a:r>
          </a:p>
        </p:txBody>
      </p:sp>
      <p:sp>
        <p:nvSpPr>
          <p:cNvPr id="3" name="Content Placeholder 2">
            <a:extLst>
              <a:ext uri="{FF2B5EF4-FFF2-40B4-BE49-F238E27FC236}">
                <a16:creationId xmlns:a16="http://schemas.microsoft.com/office/drawing/2014/main" id="{105FA381-83DC-4C62-914C-F7002C1973CE}"/>
              </a:ext>
            </a:extLst>
          </p:cNvPr>
          <p:cNvSpPr>
            <a:spLocks noGrp="1"/>
          </p:cNvSpPr>
          <p:nvPr>
            <p:ph idx="1"/>
          </p:nvPr>
        </p:nvSpPr>
        <p:spPr/>
        <p:txBody>
          <a:bodyPr>
            <a:normAutofit fontScale="70000" lnSpcReduction="20000"/>
          </a:bodyPr>
          <a:lstStyle/>
          <a:p>
            <a:r>
              <a:rPr lang="en-US" dirty="0"/>
              <a:t>Observe the code of the following function. Do you know what it does?</a:t>
            </a:r>
          </a:p>
          <a:p>
            <a:pPr marL="0" indent="0">
              <a:buNone/>
            </a:pPr>
            <a:r>
              <a:rPr lang="en-US" dirty="0"/>
              <a:t>def </a:t>
            </a:r>
            <a:r>
              <a:rPr lang="en-US" dirty="0" err="1"/>
              <a:t>personal_q</a:t>
            </a:r>
            <a:r>
              <a:rPr lang="en-US" dirty="0"/>
              <a:t>(age, gender):</a:t>
            </a:r>
          </a:p>
          <a:p>
            <a:pPr marL="0" indent="0">
              <a:buNone/>
            </a:pPr>
            <a:r>
              <a:rPr lang="en-US" dirty="0"/>
              <a:t>	if age &lt;25:</a:t>
            </a:r>
          </a:p>
          <a:p>
            <a:pPr marL="0" indent="0">
              <a:buNone/>
            </a:pPr>
            <a:r>
              <a:rPr lang="en-US" dirty="0"/>
              <a:t>		if gender == “female”:</a:t>
            </a:r>
          </a:p>
          <a:p>
            <a:pPr marL="0" indent="0">
              <a:buNone/>
            </a:pPr>
            <a:r>
              <a:rPr lang="en-US" dirty="0"/>
              <a:t>			print(“Young woman!”)</a:t>
            </a:r>
          </a:p>
          <a:p>
            <a:pPr marL="0" indent="0">
              <a:buNone/>
            </a:pPr>
            <a:r>
              <a:rPr lang="en-US" dirty="0"/>
              <a:t>		else:</a:t>
            </a:r>
          </a:p>
          <a:p>
            <a:pPr marL="0" indent="0">
              <a:buNone/>
            </a:pPr>
            <a:r>
              <a:rPr lang="en-US" dirty="0"/>
              <a:t>			print(“Young man!”)</a:t>
            </a:r>
          </a:p>
          <a:p>
            <a:pPr marL="0" indent="0">
              <a:buNone/>
            </a:pPr>
            <a:r>
              <a:rPr lang="en-US" dirty="0"/>
              <a:t>	else:</a:t>
            </a:r>
          </a:p>
          <a:p>
            <a:pPr marL="0" indent="0">
              <a:buNone/>
            </a:pPr>
            <a:r>
              <a:rPr lang="en-US" dirty="0"/>
              <a:t>		print (“Wise person!”)</a:t>
            </a:r>
          </a:p>
        </p:txBody>
      </p:sp>
    </p:spTree>
    <p:extLst>
      <p:ext uri="{BB962C8B-B14F-4D97-AF65-F5344CB8AC3E}">
        <p14:creationId xmlns:p14="http://schemas.microsoft.com/office/powerpoint/2010/main" val="204630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40AE-9AE5-49FB-AF63-60476C2B6004}"/>
              </a:ext>
            </a:extLst>
          </p:cNvPr>
          <p:cNvSpPr>
            <a:spLocks noGrp="1"/>
          </p:cNvSpPr>
          <p:nvPr>
            <p:ph type="title"/>
          </p:nvPr>
        </p:nvSpPr>
        <p:spPr/>
        <p:txBody>
          <a:bodyPr/>
          <a:lstStyle/>
          <a:p>
            <a:pPr algn="ctr"/>
            <a:r>
              <a:rPr lang="en-US" dirty="0"/>
              <a:t>Defining your own function (2)</a:t>
            </a:r>
          </a:p>
        </p:txBody>
      </p:sp>
      <p:sp>
        <p:nvSpPr>
          <p:cNvPr id="3" name="Content Placeholder 2">
            <a:extLst>
              <a:ext uri="{FF2B5EF4-FFF2-40B4-BE49-F238E27FC236}">
                <a16:creationId xmlns:a16="http://schemas.microsoft.com/office/drawing/2014/main" id="{EAE3DADB-56B4-48C5-BE3A-26D463961E20}"/>
              </a:ext>
            </a:extLst>
          </p:cNvPr>
          <p:cNvSpPr>
            <a:spLocks noGrp="1"/>
          </p:cNvSpPr>
          <p:nvPr>
            <p:ph idx="1"/>
          </p:nvPr>
        </p:nvSpPr>
        <p:spPr/>
        <p:txBody>
          <a:bodyPr>
            <a:normAutofit fontScale="92500" lnSpcReduction="10000"/>
          </a:bodyPr>
          <a:lstStyle/>
          <a:p>
            <a:r>
              <a:rPr lang="en-US" dirty="0">
                <a:solidFill>
                  <a:srgbClr val="92D050"/>
                </a:solidFill>
              </a:rPr>
              <a:t>def</a:t>
            </a:r>
            <a:r>
              <a:rPr lang="en-US" dirty="0"/>
              <a:t> starts a function definition</a:t>
            </a:r>
          </a:p>
          <a:p>
            <a:r>
              <a:rPr lang="en-US" dirty="0"/>
              <a:t>function name is right after def</a:t>
            </a:r>
          </a:p>
          <a:p>
            <a:r>
              <a:rPr lang="en-US" dirty="0"/>
              <a:t>all function parameters are in parenthesis. Each parameter is a variable.</a:t>
            </a:r>
          </a:p>
          <a:p>
            <a:r>
              <a:rPr lang="en-US" dirty="0"/>
              <a:t>two dots mark the end of the definition of name and parameters</a:t>
            </a:r>
          </a:p>
          <a:p>
            <a:r>
              <a:rPr lang="en-US" dirty="0"/>
              <a:t>inside the function the code is the same like outside. Note the text alignment!</a:t>
            </a:r>
          </a:p>
          <a:p>
            <a:r>
              <a:rPr lang="en-US" dirty="0">
                <a:solidFill>
                  <a:srgbClr val="92D050"/>
                </a:solidFill>
              </a:rPr>
              <a:t>return</a:t>
            </a:r>
            <a:r>
              <a:rPr lang="en-US" dirty="0"/>
              <a:t> indicates the return value, if any (there was none in our function)</a:t>
            </a:r>
          </a:p>
          <a:p>
            <a:r>
              <a:rPr lang="en-US" dirty="0"/>
              <a:t>nothing is executed after </a:t>
            </a:r>
            <a:r>
              <a:rPr lang="en-US" dirty="0">
                <a:solidFill>
                  <a:srgbClr val="92D050"/>
                </a:solidFill>
              </a:rPr>
              <a:t>return</a:t>
            </a:r>
            <a:r>
              <a:rPr lang="en-US" dirty="0"/>
              <a:t>, the function ends</a:t>
            </a:r>
          </a:p>
          <a:p>
            <a:endParaRPr lang="en-US" dirty="0"/>
          </a:p>
        </p:txBody>
      </p:sp>
    </p:spTree>
    <p:extLst>
      <p:ext uri="{BB962C8B-B14F-4D97-AF65-F5344CB8AC3E}">
        <p14:creationId xmlns:p14="http://schemas.microsoft.com/office/powerpoint/2010/main" val="3728113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20A5E-7550-4786-99E2-2285BD95FB05}"/>
              </a:ext>
            </a:extLst>
          </p:cNvPr>
          <p:cNvSpPr>
            <a:spLocks noGrp="1"/>
          </p:cNvSpPr>
          <p:nvPr>
            <p:ph type="title"/>
          </p:nvPr>
        </p:nvSpPr>
        <p:spPr/>
        <p:txBody>
          <a:bodyPr/>
          <a:lstStyle/>
          <a:p>
            <a:pPr algn="ctr"/>
            <a:r>
              <a:rPr lang="en-US" dirty="0"/>
              <a:t>Programing Basics</a:t>
            </a:r>
          </a:p>
        </p:txBody>
      </p:sp>
      <p:sp>
        <p:nvSpPr>
          <p:cNvPr id="3" name="Content Placeholder 2">
            <a:extLst>
              <a:ext uri="{FF2B5EF4-FFF2-40B4-BE49-F238E27FC236}">
                <a16:creationId xmlns:a16="http://schemas.microsoft.com/office/drawing/2014/main" id="{DA0025A3-E93B-4BFD-AF6D-B9F6D5BD24E1}"/>
              </a:ext>
            </a:extLst>
          </p:cNvPr>
          <p:cNvSpPr>
            <a:spLocks noGrp="1"/>
          </p:cNvSpPr>
          <p:nvPr>
            <p:ph idx="1"/>
          </p:nvPr>
        </p:nvSpPr>
        <p:spPr/>
        <p:txBody>
          <a:bodyPr/>
          <a:lstStyle/>
          <a:p>
            <a:r>
              <a:rPr lang="en-US" dirty="0"/>
              <a:t>The first two classes cover the basics of programming</a:t>
            </a:r>
          </a:p>
          <a:p>
            <a:r>
              <a:rPr lang="en-US" dirty="0"/>
              <a:t>Make sure you understand well everything we discussed as it will be used throughout the whole class</a:t>
            </a:r>
          </a:p>
          <a:p>
            <a:r>
              <a:rPr lang="en-US" dirty="0"/>
              <a:t>If anything is unclear or you feel uncomfortable with it, don’t hesitate to ask me</a:t>
            </a:r>
          </a:p>
          <a:p>
            <a:r>
              <a:rPr lang="en-US" dirty="0"/>
              <a:t>The practical session should make you familiar with everything we discussed so far</a:t>
            </a:r>
          </a:p>
        </p:txBody>
      </p:sp>
    </p:spTree>
    <p:extLst>
      <p:ext uri="{BB962C8B-B14F-4D97-AF65-F5344CB8AC3E}">
        <p14:creationId xmlns:p14="http://schemas.microsoft.com/office/powerpoint/2010/main" val="3568394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A49D-FBAB-4303-A89C-FE4D60B952CC}"/>
              </a:ext>
            </a:extLst>
          </p:cNvPr>
          <p:cNvSpPr>
            <a:spLocks noGrp="1"/>
          </p:cNvSpPr>
          <p:nvPr>
            <p:ph type="title"/>
          </p:nvPr>
        </p:nvSpPr>
        <p:spPr/>
        <p:txBody>
          <a:bodyPr/>
          <a:lstStyle/>
          <a:p>
            <a:pPr algn="ctr"/>
            <a:r>
              <a:rPr lang="en-US" dirty="0"/>
              <a:t>Thanks!</a:t>
            </a:r>
            <a:br>
              <a:rPr lang="en-US" dirty="0"/>
            </a:br>
            <a:r>
              <a:rPr lang="en-US" dirty="0"/>
              <a:t>Questions?</a:t>
            </a:r>
          </a:p>
        </p:txBody>
      </p:sp>
      <p:sp>
        <p:nvSpPr>
          <p:cNvPr id="3" name="Text Placeholder 2">
            <a:extLst>
              <a:ext uri="{FF2B5EF4-FFF2-40B4-BE49-F238E27FC236}">
                <a16:creationId xmlns:a16="http://schemas.microsoft.com/office/drawing/2014/main" id="{776513E4-BEB1-4FB8-952E-76B06240B1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005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89E6-6C96-4FF9-9FF3-5C83F6AACDC6}"/>
              </a:ext>
            </a:extLst>
          </p:cNvPr>
          <p:cNvSpPr>
            <a:spLocks noGrp="1"/>
          </p:cNvSpPr>
          <p:nvPr>
            <p:ph type="title"/>
          </p:nvPr>
        </p:nvSpPr>
        <p:spPr/>
        <p:txBody>
          <a:bodyPr/>
          <a:lstStyle/>
          <a:p>
            <a:pPr algn="ctr"/>
            <a:r>
              <a:rPr lang="en-US" dirty="0"/>
              <a:t>What we know so far: Working with data</a:t>
            </a:r>
          </a:p>
        </p:txBody>
      </p:sp>
      <p:sp>
        <p:nvSpPr>
          <p:cNvPr id="3" name="Content Placeholder 2">
            <a:extLst>
              <a:ext uri="{FF2B5EF4-FFF2-40B4-BE49-F238E27FC236}">
                <a16:creationId xmlns:a16="http://schemas.microsoft.com/office/drawing/2014/main" id="{4CA443B0-0DE2-47EB-BF08-A064585C9554}"/>
              </a:ext>
            </a:extLst>
          </p:cNvPr>
          <p:cNvSpPr>
            <a:spLocks noGrp="1"/>
          </p:cNvSpPr>
          <p:nvPr>
            <p:ph idx="1"/>
          </p:nvPr>
        </p:nvSpPr>
        <p:spPr/>
        <p:txBody>
          <a:bodyPr/>
          <a:lstStyle/>
          <a:p>
            <a:r>
              <a:rPr lang="en-US" dirty="0"/>
              <a:t>We learned basic operations for different types</a:t>
            </a:r>
          </a:p>
          <a:p>
            <a:r>
              <a:rPr lang="en-US" dirty="0"/>
              <a:t>The type of data determines the type of operations we can use with it</a:t>
            </a:r>
          </a:p>
          <a:p>
            <a:pPr lvl="1"/>
            <a:r>
              <a:rPr lang="en-US" dirty="0"/>
              <a:t>Numeric types can be modified using algebraic operations</a:t>
            </a:r>
          </a:p>
          <a:p>
            <a:pPr lvl="1"/>
            <a:r>
              <a:rPr lang="en-US" dirty="0"/>
              <a:t>Strings and lists can be concatenated or sliced</a:t>
            </a:r>
          </a:p>
          <a:p>
            <a:endParaRPr lang="en-US" dirty="0"/>
          </a:p>
        </p:txBody>
      </p:sp>
    </p:spTree>
    <p:extLst>
      <p:ext uri="{BB962C8B-B14F-4D97-AF65-F5344CB8AC3E}">
        <p14:creationId xmlns:p14="http://schemas.microsoft.com/office/powerpoint/2010/main" val="329068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00F8-5E62-405F-AAA4-E531036234C0}"/>
              </a:ext>
            </a:extLst>
          </p:cNvPr>
          <p:cNvSpPr>
            <a:spLocks noGrp="1"/>
          </p:cNvSpPr>
          <p:nvPr>
            <p:ph type="title"/>
          </p:nvPr>
        </p:nvSpPr>
        <p:spPr/>
        <p:txBody>
          <a:bodyPr/>
          <a:lstStyle/>
          <a:p>
            <a:pPr algn="ctr"/>
            <a:r>
              <a:rPr lang="en-US" dirty="0"/>
              <a:t>From simple operations to real programs</a:t>
            </a:r>
          </a:p>
        </p:txBody>
      </p:sp>
      <p:sp>
        <p:nvSpPr>
          <p:cNvPr id="3" name="Content Placeholder 2">
            <a:extLst>
              <a:ext uri="{FF2B5EF4-FFF2-40B4-BE49-F238E27FC236}">
                <a16:creationId xmlns:a16="http://schemas.microsoft.com/office/drawing/2014/main" id="{06DABD4E-9303-4BE7-B662-635DD5AB389C}"/>
              </a:ext>
            </a:extLst>
          </p:cNvPr>
          <p:cNvSpPr>
            <a:spLocks noGrp="1"/>
          </p:cNvSpPr>
          <p:nvPr>
            <p:ph idx="1"/>
          </p:nvPr>
        </p:nvSpPr>
        <p:spPr/>
        <p:txBody>
          <a:bodyPr/>
          <a:lstStyle/>
          <a:p>
            <a:r>
              <a:rPr lang="en-US" dirty="0"/>
              <a:t>Knowing data types and their operations is important for programming</a:t>
            </a:r>
          </a:p>
          <a:p>
            <a:r>
              <a:rPr lang="en-US" dirty="0"/>
              <a:t>There is more to programming than just data types and basic operations</a:t>
            </a:r>
          </a:p>
          <a:p>
            <a:r>
              <a:rPr lang="en-US" dirty="0"/>
              <a:t>In this class we will learn about some of the most important and frequently used tools for programming: control structures, loops, and functions</a:t>
            </a:r>
          </a:p>
        </p:txBody>
      </p:sp>
    </p:spTree>
    <p:extLst>
      <p:ext uri="{BB962C8B-B14F-4D97-AF65-F5344CB8AC3E}">
        <p14:creationId xmlns:p14="http://schemas.microsoft.com/office/powerpoint/2010/main" val="115470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E589-53F5-419C-99DC-16AC5DABC970}"/>
              </a:ext>
            </a:extLst>
          </p:cNvPr>
          <p:cNvSpPr>
            <a:spLocks noGrp="1"/>
          </p:cNvSpPr>
          <p:nvPr>
            <p:ph type="title"/>
          </p:nvPr>
        </p:nvSpPr>
        <p:spPr/>
        <p:txBody>
          <a:bodyPr/>
          <a:lstStyle/>
          <a:p>
            <a:r>
              <a:rPr lang="en-US" dirty="0"/>
              <a:t>From simple Operations to Real Programs</a:t>
            </a:r>
          </a:p>
        </p:txBody>
      </p:sp>
      <p:pic>
        <p:nvPicPr>
          <p:cNvPr id="6" name="Content Placeholder 5" descr="A piece of bread&#10;&#10;Description automatically generated">
            <a:extLst>
              <a:ext uri="{FF2B5EF4-FFF2-40B4-BE49-F238E27FC236}">
                <a16:creationId xmlns:a16="http://schemas.microsoft.com/office/drawing/2014/main" id="{EB63DF45-37CE-4BDB-9912-19C42370D133}"/>
              </a:ext>
            </a:extLst>
          </p:cNvPr>
          <p:cNvPicPr>
            <a:picLocks noGrp="1" noChangeAspect="1"/>
          </p:cNvPicPr>
          <p:nvPr>
            <p:ph idx="1"/>
          </p:nvPr>
        </p:nvPicPr>
        <p:blipFill>
          <a:blip r:embed="rId2"/>
          <a:stretch>
            <a:fillRect/>
          </a:stretch>
        </p:blipFill>
        <p:spPr>
          <a:xfrm>
            <a:off x="5719172" y="2173333"/>
            <a:ext cx="5328239" cy="3541712"/>
          </a:xfrm>
        </p:spPr>
      </p:pic>
      <p:pic>
        <p:nvPicPr>
          <p:cNvPr id="4" name="Picture 3">
            <a:extLst>
              <a:ext uri="{FF2B5EF4-FFF2-40B4-BE49-F238E27FC236}">
                <a16:creationId xmlns:a16="http://schemas.microsoft.com/office/drawing/2014/main" id="{62484DFE-AEEC-45CC-81AF-CD59758E1CEA}"/>
              </a:ext>
            </a:extLst>
          </p:cNvPr>
          <p:cNvPicPr>
            <a:picLocks noChangeAspect="1"/>
          </p:cNvPicPr>
          <p:nvPr/>
        </p:nvPicPr>
        <p:blipFill>
          <a:blip r:embed="rId3"/>
          <a:stretch>
            <a:fillRect/>
          </a:stretch>
        </p:blipFill>
        <p:spPr>
          <a:xfrm>
            <a:off x="1141411" y="2173333"/>
            <a:ext cx="3021013" cy="3541712"/>
          </a:xfrm>
          <a:prstGeom prst="rect">
            <a:avLst/>
          </a:prstGeom>
        </p:spPr>
      </p:pic>
      <p:sp>
        <p:nvSpPr>
          <p:cNvPr id="7" name="Arrow: Right 6">
            <a:extLst>
              <a:ext uri="{FF2B5EF4-FFF2-40B4-BE49-F238E27FC236}">
                <a16:creationId xmlns:a16="http://schemas.microsoft.com/office/drawing/2014/main" id="{27D1546C-8DF5-45BB-83F6-C0B2C786E921}"/>
              </a:ext>
            </a:extLst>
          </p:cNvPr>
          <p:cNvSpPr/>
          <p:nvPr/>
        </p:nvSpPr>
        <p:spPr>
          <a:xfrm>
            <a:off x="4451594" y="37018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3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3DE9-C0DF-4F8D-83FD-2E962047B83A}"/>
              </a:ext>
            </a:extLst>
          </p:cNvPr>
          <p:cNvSpPr>
            <a:spLocks noGrp="1"/>
          </p:cNvSpPr>
          <p:nvPr>
            <p:ph type="title"/>
          </p:nvPr>
        </p:nvSpPr>
        <p:spPr/>
        <p:txBody>
          <a:bodyPr/>
          <a:lstStyle/>
          <a:p>
            <a:pPr algn="ctr"/>
            <a:r>
              <a:rPr lang="en-US" dirty="0"/>
              <a:t>Decision Structures</a:t>
            </a:r>
            <a:br>
              <a:rPr lang="en-US" dirty="0"/>
            </a:br>
            <a:r>
              <a:rPr lang="en-US" dirty="0"/>
              <a:t>Conditions</a:t>
            </a:r>
          </a:p>
        </p:txBody>
      </p:sp>
      <p:sp>
        <p:nvSpPr>
          <p:cNvPr id="3" name="Text Placeholder 2">
            <a:extLst>
              <a:ext uri="{FF2B5EF4-FFF2-40B4-BE49-F238E27FC236}">
                <a16:creationId xmlns:a16="http://schemas.microsoft.com/office/drawing/2014/main" id="{B1BE9D00-4C48-46CB-B8A1-A3332D222F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1868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5;p16">
            <a:extLst>
              <a:ext uri="{FF2B5EF4-FFF2-40B4-BE49-F238E27FC236}">
                <a16:creationId xmlns:a16="http://schemas.microsoft.com/office/drawing/2014/main" id="{CDC7EF68-D2E7-43C4-A004-B8B2A90E8677}"/>
              </a:ext>
            </a:extLst>
          </p:cNvPr>
          <p:cNvPicPr preferRelativeResize="0">
            <a:picLocks noGrp="1"/>
          </p:cNvPicPr>
          <p:nvPr>
            <p:ph idx="1"/>
          </p:nvPr>
        </p:nvPicPr>
        <p:blipFill>
          <a:blip r:embed="rId2">
            <a:alphaModFix/>
          </a:blip>
          <a:stretch>
            <a:fillRect/>
          </a:stretch>
        </p:blipFill>
        <p:spPr>
          <a:xfrm>
            <a:off x="2142465" y="270272"/>
            <a:ext cx="7907069" cy="6317456"/>
          </a:xfrm>
          <a:prstGeom prst="rect">
            <a:avLst/>
          </a:prstGeom>
          <a:noFill/>
          <a:ln>
            <a:noFill/>
          </a:ln>
        </p:spPr>
      </p:pic>
    </p:spTree>
    <p:extLst>
      <p:ext uri="{BB962C8B-B14F-4D97-AF65-F5344CB8AC3E}">
        <p14:creationId xmlns:p14="http://schemas.microsoft.com/office/powerpoint/2010/main" val="274307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2381-F43D-47B3-846C-EECA8B260910}"/>
              </a:ext>
            </a:extLst>
          </p:cNvPr>
          <p:cNvSpPr>
            <a:spLocks noGrp="1"/>
          </p:cNvSpPr>
          <p:nvPr>
            <p:ph type="title"/>
          </p:nvPr>
        </p:nvSpPr>
        <p:spPr/>
        <p:txBody>
          <a:bodyPr/>
          <a:lstStyle/>
          <a:p>
            <a:pPr algn="ctr"/>
            <a:r>
              <a:rPr lang="en-US" dirty="0"/>
              <a:t>Decision structures</a:t>
            </a:r>
          </a:p>
        </p:txBody>
      </p:sp>
      <p:sp>
        <p:nvSpPr>
          <p:cNvPr id="3" name="Content Placeholder 2">
            <a:extLst>
              <a:ext uri="{FF2B5EF4-FFF2-40B4-BE49-F238E27FC236}">
                <a16:creationId xmlns:a16="http://schemas.microsoft.com/office/drawing/2014/main" id="{ED90E9E2-7A55-4365-A63E-C03CD011F72C}"/>
              </a:ext>
            </a:extLst>
          </p:cNvPr>
          <p:cNvSpPr>
            <a:spLocks noGrp="1"/>
          </p:cNvSpPr>
          <p:nvPr>
            <p:ph idx="1"/>
          </p:nvPr>
        </p:nvSpPr>
        <p:spPr/>
        <p:txBody>
          <a:bodyPr/>
          <a:lstStyle/>
          <a:p>
            <a:r>
              <a:rPr lang="en-US" dirty="0"/>
              <a:t>In the friendship algorithm, there are many situations where the progress of the algorithm depends on the ``value’’ of a certain condition:</a:t>
            </a:r>
          </a:p>
          <a:p>
            <a:pPr lvl="1"/>
            <a:r>
              <a:rPr lang="en-US" dirty="0"/>
              <a:t>“Is your soon-to-be friend at home?” – “yes”/”no”</a:t>
            </a:r>
          </a:p>
          <a:p>
            <a:pPr lvl="1"/>
            <a:r>
              <a:rPr lang="en-US" dirty="0"/>
              <a:t>“Does your soon-to-be friend want to have a diner?” – “yes”/”no”</a:t>
            </a:r>
          </a:p>
          <a:p>
            <a:r>
              <a:rPr lang="en-US" dirty="0"/>
              <a:t>This is a point in the algorithm, where the program needs to make a decision. Naturally, in Python, these points are called ``decision structures’’.</a:t>
            </a:r>
          </a:p>
          <a:p>
            <a:endParaRPr lang="en-US" dirty="0"/>
          </a:p>
        </p:txBody>
      </p:sp>
    </p:spTree>
    <p:extLst>
      <p:ext uri="{BB962C8B-B14F-4D97-AF65-F5344CB8AC3E}">
        <p14:creationId xmlns:p14="http://schemas.microsoft.com/office/powerpoint/2010/main" val="897444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630</TotalTime>
  <Words>1890</Words>
  <Application>Microsoft Office PowerPoint</Application>
  <PresentationFormat>Widescreen</PresentationFormat>
  <Paragraphs>171</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Roboto</vt:lpstr>
      <vt:lpstr>Tw Cen MT</vt:lpstr>
      <vt:lpstr>Circuit</vt:lpstr>
      <vt:lpstr>Python for Linguists Python basics: Decision Structures, Loops, Functions</vt:lpstr>
      <vt:lpstr>What we know so far: Computation</vt:lpstr>
      <vt:lpstr>What we know so far: Data types</vt:lpstr>
      <vt:lpstr>What we know so far: Working with data</vt:lpstr>
      <vt:lpstr>From simple operations to real programs</vt:lpstr>
      <vt:lpstr>From simple Operations to Real Programs</vt:lpstr>
      <vt:lpstr>Decision Structures Conditions</vt:lpstr>
      <vt:lpstr>PowerPoint Presentation</vt:lpstr>
      <vt:lpstr>Decision structures</vt:lpstr>
      <vt:lpstr>Decision structures:  Condition, Value, Action</vt:lpstr>
      <vt:lpstr>Decision Structures in Python</vt:lpstr>
      <vt:lpstr>Decision Structures in Python (2)</vt:lpstr>
      <vt:lpstr>Decision Structures in Python (3)</vt:lpstr>
      <vt:lpstr>Nesting of Decision Structures</vt:lpstr>
      <vt:lpstr>What can be inside a Condition</vt:lpstr>
      <vt:lpstr>What can be inside a condition</vt:lpstr>
      <vt:lpstr>Loops The while loop</vt:lpstr>
      <vt:lpstr>Loops</vt:lpstr>
      <vt:lpstr>The While loop</vt:lpstr>
      <vt:lpstr>The while loop (2)</vt:lpstr>
      <vt:lpstr>Functions and Methods</vt:lpstr>
      <vt:lpstr>Functions</vt:lpstr>
      <vt:lpstr>Functions: Usage and Parameters</vt:lpstr>
      <vt:lpstr>Built-in Functions and Custom Functions</vt:lpstr>
      <vt:lpstr>Functions. Return Values.</vt:lpstr>
      <vt:lpstr>Functions.  Arguments and Return Values.</vt:lpstr>
      <vt:lpstr>Methods</vt:lpstr>
      <vt:lpstr>Methods (2)</vt:lpstr>
      <vt:lpstr>Functions and methods Modules and imports</vt:lpstr>
      <vt:lpstr>Defining your own function</vt:lpstr>
      <vt:lpstr>Defining your own function (2)</vt:lpstr>
      <vt:lpstr>Programing Basics</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Linguists Python basics: Data types, Variables</dc:title>
  <dc:creator>Venelin Ornilov Kovatchev</dc:creator>
  <cp:lastModifiedBy>Venelin Ornilov Kovatchev</cp:lastModifiedBy>
  <cp:revision>27</cp:revision>
  <dcterms:created xsi:type="dcterms:W3CDTF">2020-02-10T13:00:08Z</dcterms:created>
  <dcterms:modified xsi:type="dcterms:W3CDTF">2020-02-12T13:05:56Z</dcterms:modified>
</cp:coreProperties>
</file>