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elink/python_cou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174F-D9FB-4951-9A61-ECF917ED8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Python </a:t>
            </a:r>
            <a:br>
              <a:rPr lang="en-US" dirty="0"/>
            </a:br>
            <a:r>
              <a:rPr lang="en-US" dirty="0"/>
              <a:t>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CC0E7-E04B-44E9-8FA1-B2256E80C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</p:txBody>
      </p:sp>
    </p:spTree>
    <p:extLst>
      <p:ext uri="{BB962C8B-B14F-4D97-AF65-F5344CB8AC3E}">
        <p14:creationId xmlns:p14="http://schemas.microsoft.com/office/powerpoint/2010/main" val="331345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EDEB-3328-4ABD-844D-F9906414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``Talking’’ to computers:</a:t>
            </a:r>
            <a:br>
              <a:rPr lang="en-US" dirty="0"/>
            </a:br>
            <a:r>
              <a:rPr lang="en-US" dirty="0"/>
              <a:t>Programming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DB99C-C70B-4F27-BD4F-7306CAAD8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4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2021-718E-45F2-998C-AC221DD3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Layers of Abstraction: </a:t>
            </a:r>
            <a:br>
              <a:rPr lang="en-US" dirty="0"/>
            </a:br>
            <a:r>
              <a:rPr lang="en-US" dirty="0"/>
              <a:t>From 0 and 1 to human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1B69-9FDA-483A-AB6A-2DFA61CD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only ``understands’’ electrical impulses</a:t>
            </a:r>
          </a:p>
          <a:p>
            <a:r>
              <a:rPr lang="en-US" dirty="0"/>
              <a:t>Electrical impulses can be ``translated’’ into 0s and 1s</a:t>
            </a:r>
          </a:p>
          <a:p>
            <a:r>
              <a:rPr lang="en-US" dirty="0"/>
              <a:t>A human understands natural languages, but also artificial languages, mathematics,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How to make the humans and the computers understand each other?</a:t>
            </a:r>
          </a:p>
          <a:p>
            <a:pPr lvl="1"/>
            <a:r>
              <a:rPr lang="en-US" dirty="0"/>
              <a:t>Teach the humans ``speak’’ 0s and 1s</a:t>
            </a:r>
          </a:p>
          <a:p>
            <a:pPr lvl="1"/>
            <a:r>
              <a:rPr lang="en-US" dirty="0"/>
              <a:t>``Teach’’ the computers a language that is more ``human-like’’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36D1C-B09C-45F6-8036-47B6E9AE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Layers of Abstraction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116;p21" descr="https://cdn-images-1.medium.com/max/800/1*sfuJB1NH7u971A4sgLT2vA.jpeg">
            <a:extLst>
              <a:ext uri="{FF2B5EF4-FFF2-40B4-BE49-F238E27FC236}">
                <a16:creationId xmlns:a16="http://schemas.microsoft.com/office/drawing/2014/main" id="{AE31C9E0-A21B-4931-AE15-8D2152D770B0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8988" y="1157048"/>
            <a:ext cx="6112382" cy="45384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F5D0-11AB-4259-87CB-BFC64B0B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Higher levels of abstraction are more ``human like’’</a:t>
            </a:r>
          </a:p>
          <a:p>
            <a:r>
              <a:rPr lang="en-US" sz="1800" dirty="0">
                <a:solidFill>
                  <a:srgbClr val="FFFFFF"/>
                </a:solidFill>
              </a:rPr>
              <a:t>Lower levels of abstraction are more ``computer like’’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In this course we will be working at the highest levels (you don’t have to speak 0-1)</a:t>
            </a:r>
          </a:p>
        </p:txBody>
      </p:sp>
    </p:spTree>
    <p:extLst>
      <p:ext uri="{BB962C8B-B14F-4D97-AF65-F5344CB8AC3E}">
        <p14:creationId xmlns:p14="http://schemas.microsoft.com/office/powerpoint/2010/main" val="407933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62C2-6AD2-4635-8B31-CAB5C5BE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C660-22EC-4E2F-A648-32A8FC49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are a compromise between 0s and 1s and the human natural language</a:t>
            </a:r>
          </a:p>
          <a:p>
            <a:r>
              <a:rPr lang="en-US" dirty="0"/>
              <a:t>For the programmer, a programming language is a language:</a:t>
            </a:r>
          </a:p>
          <a:p>
            <a:pPr lvl="1"/>
            <a:r>
              <a:rPr lang="en-US" dirty="0"/>
              <a:t>It has a predefined structure and rules (syntax)</a:t>
            </a:r>
          </a:p>
          <a:p>
            <a:pPr lvl="1"/>
            <a:r>
              <a:rPr lang="en-US" dirty="0"/>
              <a:t>It can be learned through practice</a:t>
            </a:r>
          </a:p>
          <a:p>
            <a:r>
              <a:rPr lang="en-US" dirty="0"/>
              <a:t>For the computer, a programming language is also a program:</a:t>
            </a:r>
          </a:p>
          <a:p>
            <a:pPr lvl="1"/>
            <a:r>
              <a:rPr lang="en-US" dirty="0"/>
              <a:t>It includes all instructions necessary to ``translate’’ the commands to 0s and 1s</a:t>
            </a:r>
          </a:p>
        </p:txBody>
      </p:sp>
    </p:spTree>
    <p:extLst>
      <p:ext uri="{BB962C8B-B14F-4D97-AF65-F5344CB8AC3E}">
        <p14:creationId xmlns:p14="http://schemas.microsoft.com/office/powerpoint/2010/main" val="37315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913E-7607-47DC-BB85-5656175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Languages</a:t>
            </a:r>
          </a:p>
        </p:txBody>
      </p:sp>
      <p:pic>
        <p:nvPicPr>
          <p:cNvPr id="4" name="Google Shape;130;p23">
            <a:extLst>
              <a:ext uri="{FF2B5EF4-FFF2-40B4-BE49-F238E27FC236}">
                <a16:creationId xmlns:a16="http://schemas.microsoft.com/office/drawing/2014/main" id="{649BEC1E-0FED-486E-AF15-0ADC79827AC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8749" y="2319698"/>
            <a:ext cx="1610333" cy="21953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23">
            <a:extLst>
              <a:ext uri="{FF2B5EF4-FFF2-40B4-BE49-F238E27FC236}">
                <a16:creationId xmlns:a16="http://schemas.microsoft.com/office/drawing/2014/main" id="{6115EDF9-D6D5-46ED-A606-BB2A17E7231E}"/>
              </a:ext>
            </a:extLst>
          </p:cNvPr>
          <p:cNvSpPr/>
          <p:nvPr/>
        </p:nvSpPr>
        <p:spPr>
          <a:xfrm>
            <a:off x="4991743" y="4805692"/>
            <a:ext cx="1873331" cy="83162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programming language</a:t>
            </a:r>
            <a:endParaRPr dirty="0"/>
          </a:p>
        </p:txBody>
      </p:sp>
      <p:pic>
        <p:nvPicPr>
          <p:cNvPr id="6" name="Google Shape;132;p23" descr="https://cdn.defenseone.com/media/img/upload/2017/09/17/We_All_Rely_on_Them_But_How_Does_a_Microchip_Work/defense-large.jpg">
            <a:extLst>
              <a:ext uri="{FF2B5EF4-FFF2-40B4-BE49-F238E27FC236}">
                <a16:creationId xmlns:a16="http://schemas.microsoft.com/office/drawing/2014/main" id="{A3213CC6-746F-447A-94CB-D1762B55A1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90" y="2738302"/>
            <a:ext cx="2514621" cy="13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3;p23" descr="https://cdn.static-economist.com/sites/default/files/images/2015/09/blogs/economist-explains/code2.png">
            <a:extLst>
              <a:ext uri="{FF2B5EF4-FFF2-40B4-BE49-F238E27FC236}">
                <a16:creationId xmlns:a16="http://schemas.microsoft.com/office/drawing/2014/main" id="{E41FA520-08BD-4451-8B61-B49538639AE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780" y="2250856"/>
            <a:ext cx="4059703" cy="2333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34;p23">
            <a:extLst>
              <a:ext uri="{FF2B5EF4-FFF2-40B4-BE49-F238E27FC236}">
                <a16:creationId xmlns:a16="http://schemas.microsoft.com/office/drawing/2014/main" id="{94719EB4-9C4E-4C3A-BD78-0753D749951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59082" y="3417362"/>
            <a:ext cx="977698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35;p23">
            <a:extLst>
              <a:ext uri="{FF2B5EF4-FFF2-40B4-BE49-F238E27FC236}">
                <a16:creationId xmlns:a16="http://schemas.microsoft.com/office/drawing/2014/main" id="{2894F948-BFBC-48A7-870F-E82F8437ACC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096483" y="3417362"/>
            <a:ext cx="43630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6;p23">
            <a:extLst>
              <a:ext uri="{FF2B5EF4-FFF2-40B4-BE49-F238E27FC236}">
                <a16:creationId xmlns:a16="http://schemas.microsoft.com/office/drawing/2014/main" id="{506FB9E4-84F7-4727-A322-E26E7F4314FC}"/>
              </a:ext>
            </a:extLst>
          </p:cNvPr>
          <p:cNvSpPr/>
          <p:nvPr/>
        </p:nvSpPr>
        <p:spPr>
          <a:xfrm>
            <a:off x="1317251" y="4805692"/>
            <a:ext cx="1873331" cy="83162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You guys</a:t>
            </a:r>
            <a:endParaRPr dirty="0"/>
          </a:p>
        </p:txBody>
      </p:sp>
      <p:sp>
        <p:nvSpPr>
          <p:cNvPr id="11" name="Google Shape;137;p23">
            <a:extLst>
              <a:ext uri="{FF2B5EF4-FFF2-40B4-BE49-F238E27FC236}">
                <a16:creationId xmlns:a16="http://schemas.microsoft.com/office/drawing/2014/main" id="{CA3A8822-EBA8-4261-A443-B00CF265AB6B}"/>
              </a:ext>
            </a:extLst>
          </p:cNvPr>
          <p:cNvSpPr/>
          <p:nvPr/>
        </p:nvSpPr>
        <p:spPr>
          <a:xfrm>
            <a:off x="8853434" y="4805692"/>
            <a:ext cx="1873331" cy="83162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0101101100011010010001011101111101100...</a:t>
            </a:r>
            <a:endParaRPr dirty="0"/>
          </a:p>
        </p:txBody>
      </p:sp>
      <p:cxnSp>
        <p:nvCxnSpPr>
          <p:cNvPr id="12" name="Google Shape;138;p23">
            <a:extLst>
              <a:ext uri="{FF2B5EF4-FFF2-40B4-BE49-F238E27FC236}">
                <a16:creationId xmlns:a16="http://schemas.microsoft.com/office/drawing/2014/main" id="{5993805E-A798-48C9-965F-1FCB637123C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190582" y="5221506"/>
            <a:ext cx="1801161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9;p23">
            <a:extLst>
              <a:ext uri="{FF2B5EF4-FFF2-40B4-BE49-F238E27FC236}">
                <a16:creationId xmlns:a16="http://schemas.microsoft.com/office/drawing/2014/main" id="{83EBC714-4D77-4F92-8CF3-E6F406779AB8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865074" y="5221506"/>
            <a:ext cx="198836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0;p23">
            <a:extLst>
              <a:ext uri="{FF2B5EF4-FFF2-40B4-BE49-F238E27FC236}">
                <a16:creationId xmlns:a16="http://schemas.microsoft.com/office/drawing/2014/main" id="{CF888E0A-9CD5-4F63-A2D8-165739C2789B}"/>
              </a:ext>
            </a:extLst>
          </p:cNvPr>
          <p:cNvSpPr txBox="1"/>
          <p:nvPr/>
        </p:nvSpPr>
        <p:spPr>
          <a:xfrm>
            <a:off x="3401161" y="4515538"/>
            <a:ext cx="1126593" cy="43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/>
                <a:ea typeface="Roboto"/>
                <a:cs typeface="Roboto"/>
                <a:sym typeface="Roboto"/>
              </a:rPr>
              <a:t>Your task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41;p23">
            <a:extLst>
              <a:ext uri="{FF2B5EF4-FFF2-40B4-BE49-F238E27FC236}">
                <a16:creationId xmlns:a16="http://schemas.microsoft.com/office/drawing/2014/main" id="{7166C929-70FC-4D0B-8A34-8C886A731A43}"/>
              </a:ext>
            </a:extLst>
          </p:cNvPr>
          <p:cNvSpPr txBox="1"/>
          <p:nvPr/>
        </p:nvSpPr>
        <p:spPr>
          <a:xfrm>
            <a:off x="6702027" y="4649677"/>
            <a:ext cx="2314454" cy="43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Any task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610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F91-CF40-46F8-A4E2-45D11CB4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Python programming language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14DD8F-0884-4CB7-A678-2BAE944C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The language for this course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Tries to resemble human language</a:t>
            </a:r>
          </a:p>
          <a:p>
            <a:r>
              <a:rPr lang="en-US" dirty="0"/>
              <a:t>General purpose + scientific computing</a:t>
            </a:r>
          </a:p>
          <a:p>
            <a:r>
              <a:rPr lang="en-US" dirty="0"/>
              <a:t>Extremely popular</a:t>
            </a:r>
          </a:p>
          <a:p>
            <a:r>
              <a:rPr lang="en-US" dirty="0"/>
              <a:t>Many existing libraries and programs</a:t>
            </a:r>
          </a:p>
        </p:txBody>
      </p:sp>
      <p:pic>
        <p:nvPicPr>
          <p:cNvPr id="4" name="Google Shape;148;p24" descr="https://cdn-images-1.medium.com/max/1600/0*5sXl34xnPk7LW6YP">
            <a:extLst>
              <a:ext uri="{FF2B5EF4-FFF2-40B4-BE49-F238E27FC236}">
                <a16:creationId xmlns:a16="http://schemas.microsoft.com/office/drawing/2014/main" id="{974EEC84-0B07-4D2A-81C9-807770E2B05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3" b="18667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4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0870-0FA2-445F-9700-2DEB1A04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03C5-8481-4E53-BFC0-4F40F2DA4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52D5-022C-41FA-9D67-42BF90D6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4E99-67E3-4A45-9E5B-576D38AC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Aula: 4.4</a:t>
            </a:r>
          </a:p>
          <a:p>
            <a:r>
              <a:rPr lang="en-US" dirty="0"/>
              <a:t>Duration: 30 hours</a:t>
            </a:r>
          </a:p>
          <a:p>
            <a:r>
              <a:rPr lang="en-US" dirty="0"/>
              <a:t>Schedule: Mon and Wed, 15:00-17:00, from 10.02 until 30.03</a:t>
            </a:r>
          </a:p>
          <a:p>
            <a:r>
              <a:rPr lang="en-US" dirty="0"/>
              <a:t>Instructor: Venelin Kovatchev ( </a:t>
            </a:r>
            <a:r>
              <a:rPr lang="en-US" dirty="0" err="1"/>
              <a:t>vkovatchev</a:t>
            </a:r>
            <a:r>
              <a:rPr lang="en-US" dirty="0"/>
              <a:t> [at] ub.edu )</a:t>
            </a:r>
          </a:p>
          <a:p>
            <a:pPr marL="0" indent="0">
              <a:buNone/>
            </a:pPr>
            <a:r>
              <a:rPr lang="en-US" dirty="0"/>
              <a:t>		PhD student at the Language and Computation Group (</a:t>
            </a:r>
            <a:r>
              <a:rPr lang="en-US" dirty="0" err="1"/>
              <a:t>CLiC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All materials are available at </a:t>
            </a:r>
            <a:r>
              <a:rPr lang="en-US" dirty="0">
                <a:hlinkClick r:id="rId2"/>
              </a:rPr>
              <a:t>https://github.com/venelink/python_course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4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9992-3950-4266-B7AA-9C2C7E6D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5E92-5CD3-42E3-A246-84A4416E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course in introduction to programming in Python</a:t>
            </a:r>
          </a:p>
          <a:p>
            <a:r>
              <a:rPr lang="en-US" dirty="0"/>
              <a:t>It is designated for linguists (or people with humanitarian profile), therefore I will give linguistic examples. However it is suitable for non-linguists as well</a:t>
            </a:r>
          </a:p>
          <a:p>
            <a:r>
              <a:rPr lang="en-US" dirty="0"/>
              <a:t>I expect no previous knowledge of programming</a:t>
            </a:r>
          </a:p>
          <a:p>
            <a:r>
              <a:rPr lang="en-US" dirty="0"/>
              <a:t>I will try to explain all mathematical and programming concepts as I introduce them</a:t>
            </a:r>
          </a:p>
        </p:txBody>
      </p:sp>
    </p:spTree>
    <p:extLst>
      <p:ext uri="{BB962C8B-B14F-4D97-AF65-F5344CB8AC3E}">
        <p14:creationId xmlns:p14="http://schemas.microsoft.com/office/powerpoint/2010/main" val="201939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FD9C-61ED-417A-8D8F-02429E1D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B77E-02DD-431C-9B9D-3A15849A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course will familiarize you with:</a:t>
            </a:r>
          </a:p>
          <a:p>
            <a:pPr lvl="1"/>
            <a:r>
              <a:rPr lang="en-US" dirty="0"/>
              <a:t>basic programming concepts</a:t>
            </a:r>
          </a:p>
          <a:p>
            <a:pPr lvl="1"/>
            <a:r>
              <a:rPr lang="en-US" dirty="0"/>
              <a:t>the logic and structure of a program</a:t>
            </a:r>
          </a:p>
          <a:p>
            <a:pPr lvl="1"/>
            <a:r>
              <a:rPr lang="en-US" dirty="0"/>
              <a:t>transitioning from linguistic problems to programming problems</a:t>
            </a:r>
          </a:p>
          <a:p>
            <a:r>
              <a:rPr lang="en-US" dirty="0"/>
              <a:t>In the practical section of the course you will work with:</a:t>
            </a:r>
          </a:p>
          <a:p>
            <a:pPr lvl="1"/>
            <a:r>
              <a:rPr lang="en-US" dirty="0"/>
              <a:t>control structures, loops, functions, text files</a:t>
            </a:r>
          </a:p>
          <a:p>
            <a:pPr lvl="1"/>
            <a:r>
              <a:rPr lang="en-US" dirty="0"/>
              <a:t>external Python ``libraries’’ designed for language processing (NLTK, Spacy)</a:t>
            </a:r>
          </a:p>
          <a:p>
            <a:pPr lvl="1"/>
            <a:r>
              <a:rPr lang="en-US" dirty="0"/>
              <a:t>corpora of language (English and Spanish)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59AA-D590-4B94-A6DF-F73659BB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Acknowledgements and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D6C9-9637-4372-8E52-F2632B51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some slides </a:t>
            </a:r>
            <a:r>
              <a:rPr lang="en-US"/>
              <a:t>from Javier </a:t>
            </a:r>
            <a:r>
              <a:rPr lang="en-US" dirty="0"/>
              <a:t>Beltran’s course from 2019</a:t>
            </a:r>
          </a:p>
          <a:p>
            <a:r>
              <a:rPr lang="en-US" dirty="0"/>
              <a:t>I may use some examples from ``</a:t>
            </a:r>
            <a:r>
              <a:rPr lang="es-ES" dirty="0"/>
              <a:t>Introducción a la programación para humanistas’’ </a:t>
            </a:r>
            <a:r>
              <a:rPr lang="es-ES" dirty="0" err="1"/>
              <a:t>by</a:t>
            </a:r>
            <a:r>
              <a:rPr lang="es-ES" dirty="0"/>
              <a:t> Leticia Martín-Fuertes Moreno</a:t>
            </a:r>
          </a:p>
          <a:p>
            <a:endParaRPr lang="en-US" dirty="0"/>
          </a:p>
          <a:p>
            <a:r>
              <a:rPr lang="en-US" dirty="0"/>
              <a:t>For people who are interested in knowing more about python programming and NLP I recommend reading ``The NLTK book’’ and ``Python Programming: An Introduction to Computer Science’’</a:t>
            </a:r>
          </a:p>
        </p:txBody>
      </p:sp>
    </p:spTree>
    <p:extLst>
      <p:ext uri="{BB962C8B-B14F-4D97-AF65-F5344CB8AC3E}">
        <p14:creationId xmlns:p14="http://schemas.microsoft.com/office/powerpoint/2010/main" val="377653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79A6-5397-4E73-96C1-316D2146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Algorithmic Thinking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CB40F-C3F0-4638-86D7-1FFC3D2C6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5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5;p16">
            <a:extLst>
              <a:ext uri="{FF2B5EF4-FFF2-40B4-BE49-F238E27FC236}">
                <a16:creationId xmlns:a16="http://schemas.microsoft.com/office/drawing/2014/main" id="{CDC7EF68-D2E7-43C4-A004-B8B2A90E867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2465" y="270272"/>
            <a:ext cx="7907069" cy="6317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07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E8D3-3DC7-4DD8-8305-84874022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= Data +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D5BE-2D32-4871-84BC-678948DE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``</a:t>
            </a:r>
            <a:r>
              <a:rPr lang="en-US" i="1" dirty="0"/>
              <a:t>a process or set of rules to be followed in calculations or other problem-solving operations, especially by a computer.</a:t>
            </a:r>
            <a:r>
              <a:rPr lang="en-US" dirty="0"/>
              <a:t>’’</a:t>
            </a:r>
          </a:p>
          <a:p>
            <a:pPr lvl="1"/>
            <a:r>
              <a:rPr lang="en-US" dirty="0"/>
              <a:t>Making friends, Tagging a corpus, Sound processing…</a:t>
            </a:r>
          </a:p>
          <a:p>
            <a:endParaRPr lang="en-US" dirty="0"/>
          </a:p>
          <a:p>
            <a:r>
              <a:rPr lang="en-US" dirty="0"/>
              <a:t>Data: ``</a:t>
            </a:r>
            <a:r>
              <a:rPr lang="en-US" i="1" dirty="0"/>
              <a:t>facts and statistics collected together for reference or analysis.</a:t>
            </a:r>
            <a:r>
              <a:rPr lang="en-US" dirty="0"/>
              <a:t>’’</a:t>
            </a:r>
          </a:p>
          <a:p>
            <a:pPr lvl="1"/>
            <a:r>
              <a:rPr lang="en-US" dirty="0"/>
              <a:t>The friends’ hobbies, Corpora, Collections of sound files…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9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952-FE0C-4290-9C22-E7A6A7B5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 we need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749B-4172-4737-A8EA-80261677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is practical</a:t>
            </a:r>
          </a:p>
          <a:p>
            <a:pPr lvl="1"/>
            <a:r>
              <a:rPr lang="en-US" dirty="0"/>
              <a:t>The amount of available data is growing fast, humans cannot process it all by hand</a:t>
            </a:r>
          </a:p>
          <a:p>
            <a:pPr lvl="1"/>
            <a:r>
              <a:rPr lang="en-US" dirty="0"/>
              <a:t>With proper instructions, computers can perform some tasks much faster than humans</a:t>
            </a:r>
          </a:p>
          <a:p>
            <a:r>
              <a:rPr lang="en-US" dirty="0"/>
              <a:t>Computing is scientific</a:t>
            </a:r>
          </a:p>
          <a:p>
            <a:pPr lvl="1"/>
            <a:r>
              <a:rPr lang="en-US" dirty="0"/>
              <a:t>Automation can help researchers both in preparing experiments and analyzing results</a:t>
            </a:r>
          </a:p>
          <a:p>
            <a:r>
              <a:rPr lang="en-US" dirty="0"/>
              <a:t>The AI dream</a:t>
            </a:r>
          </a:p>
          <a:p>
            <a:pPr lvl="1"/>
            <a:r>
              <a:rPr lang="en-US" dirty="0"/>
              <a:t>We’re still very far from it</a:t>
            </a:r>
          </a:p>
        </p:txBody>
      </p:sp>
    </p:spTree>
    <p:extLst>
      <p:ext uri="{BB962C8B-B14F-4D97-AF65-F5344CB8AC3E}">
        <p14:creationId xmlns:p14="http://schemas.microsoft.com/office/powerpoint/2010/main" val="1955269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599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</vt:lpstr>
      <vt:lpstr>Tw Cen MT</vt:lpstr>
      <vt:lpstr>Circuit</vt:lpstr>
      <vt:lpstr>Introduction to Python  for Linguists</vt:lpstr>
      <vt:lpstr>General Info</vt:lpstr>
      <vt:lpstr>Target Audience</vt:lpstr>
      <vt:lpstr>Course Objectives</vt:lpstr>
      <vt:lpstr>Acknowledgements and Bibliography</vt:lpstr>
      <vt:lpstr>Introduction to  Algorithmic Thinking </vt:lpstr>
      <vt:lpstr>PowerPoint Presentation</vt:lpstr>
      <vt:lpstr>Computing = Data + algorithms</vt:lpstr>
      <vt:lpstr>Why do we need computing?</vt:lpstr>
      <vt:lpstr>``Talking’’ to computers: Programming Languages</vt:lpstr>
      <vt:lpstr>Layers of Abstraction:  From 0 and 1 to human language</vt:lpstr>
      <vt:lpstr>Layers of Abstraction</vt:lpstr>
      <vt:lpstr>Programming languages</vt:lpstr>
      <vt:lpstr>Programming Languages</vt:lpstr>
      <vt:lpstr>The Python programming language</vt:lpstr>
      <vt:lpstr>Thank you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 for Linguists</dc:title>
  <dc:creator>Venelin Ornilov Kovatchev</dc:creator>
  <cp:lastModifiedBy>Venelin Ornilov Kovatchev</cp:lastModifiedBy>
  <cp:revision>3</cp:revision>
  <dcterms:created xsi:type="dcterms:W3CDTF">2020-02-09T11:06:29Z</dcterms:created>
  <dcterms:modified xsi:type="dcterms:W3CDTF">2020-02-10T11:21:17Z</dcterms:modified>
</cp:coreProperties>
</file>