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383" r:id="rId3"/>
    <p:sldId id="385" r:id="rId4"/>
    <p:sldId id="397" r:id="rId5"/>
    <p:sldId id="398" r:id="rId6"/>
    <p:sldId id="400" r:id="rId7"/>
    <p:sldId id="401" r:id="rId8"/>
    <p:sldId id="413" r:id="rId9"/>
    <p:sldId id="402" r:id="rId10"/>
    <p:sldId id="403" r:id="rId11"/>
    <p:sldId id="404" r:id="rId12"/>
    <p:sldId id="405" r:id="rId13"/>
    <p:sldId id="406" r:id="rId14"/>
    <p:sldId id="407" r:id="rId15"/>
    <p:sldId id="399" r:id="rId16"/>
    <p:sldId id="408" r:id="rId17"/>
    <p:sldId id="409" r:id="rId18"/>
    <p:sldId id="410" r:id="rId19"/>
    <p:sldId id="411" r:id="rId20"/>
    <p:sldId id="412" r:id="rId21"/>
    <p:sldId id="31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F94B-3B11-445E-839B-2F4CCD8702B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755A-B116-496D-86BE-0A4853C6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704F-D8EA-435A-9315-EA57D44F7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Python for Linguists</a:t>
            </a:r>
            <a:br>
              <a:rPr lang="en-US" sz="3600" dirty="0"/>
            </a:br>
            <a:r>
              <a:rPr lang="en-US" sz="3600" dirty="0"/>
              <a:t>Syntactic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0135-E8F3-4199-887C-6B33A280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Venelin Kovatchev</a:t>
            </a:r>
          </a:p>
          <a:p>
            <a:r>
              <a:rPr lang="en-US" dirty="0"/>
              <a:t>Language and computation center</a:t>
            </a:r>
          </a:p>
          <a:p>
            <a:r>
              <a:rPr lang="en-US" dirty="0"/>
              <a:t>University of Barcelona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1EE-07E7-4256-BEBA-0C0A06F4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 Free Grammar.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028B-F78D-4A59-82F9-B7C6748E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NP -&gt; Det Nominal   </a:t>
            </a:r>
            <a:r>
              <a:rPr lang="en-US" dirty="0"/>
              <a:t>				the flight</a:t>
            </a:r>
          </a:p>
          <a:p>
            <a:r>
              <a:rPr lang="en-US" dirty="0">
                <a:highlight>
                  <a:srgbClr val="000000"/>
                </a:highlight>
              </a:rPr>
              <a:t>NP -&gt; </a:t>
            </a:r>
            <a:r>
              <a:rPr lang="en-US" dirty="0" err="1">
                <a:highlight>
                  <a:srgbClr val="000000"/>
                </a:highlight>
              </a:rPr>
              <a:t>ProperNoun</a:t>
            </a:r>
            <a:r>
              <a:rPr lang="en-US" dirty="0"/>
              <a:t>					John</a:t>
            </a:r>
          </a:p>
          <a:p>
            <a:r>
              <a:rPr lang="en-US" dirty="0">
                <a:highlight>
                  <a:srgbClr val="000000"/>
                </a:highlight>
              </a:rPr>
              <a:t>Nominal -&gt; Noun| Noun Nominal |Pronoun</a:t>
            </a:r>
            <a:r>
              <a:rPr lang="en-US" dirty="0"/>
              <a:t>		flight, John, car, I, we, …</a:t>
            </a:r>
          </a:p>
          <a:p>
            <a:endParaRPr lang="en-US" dirty="0"/>
          </a:p>
          <a:p>
            <a:r>
              <a:rPr lang="en-US" dirty="0"/>
              <a:t>(Note that Nominal is recursive – it contains “Nominal” as possible expansion)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213F-5839-4341-AE0A-6426F713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 Free Grammar. Lexicon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2839-2E5F-4677-BB73-5CDBFE0A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00"/>
                </a:highlight>
              </a:rPr>
              <a:t>Det -&gt; a</a:t>
            </a:r>
          </a:p>
          <a:p>
            <a:r>
              <a:rPr lang="en-US" dirty="0">
                <a:highlight>
                  <a:srgbClr val="000000"/>
                </a:highlight>
              </a:rPr>
              <a:t>Det -&gt; the</a:t>
            </a:r>
          </a:p>
          <a:p>
            <a:r>
              <a:rPr lang="en-US" dirty="0">
                <a:highlight>
                  <a:srgbClr val="000000"/>
                </a:highlight>
              </a:rPr>
              <a:t>Noun -&gt; flight</a:t>
            </a:r>
          </a:p>
          <a:p>
            <a:r>
              <a:rPr lang="en-US" dirty="0">
                <a:highlight>
                  <a:srgbClr val="000000"/>
                </a:highlight>
              </a:rPr>
              <a:t>Noun -&gt; car</a:t>
            </a:r>
          </a:p>
          <a:p>
            <a:r>
              <a:rPr lang="en-US" dirty="0">
                <a:highlight>
                  <a:srgbClr val="000000"/>
                </a:highlight>
              </a:rPr>
              <a:t>Pronoun -&gt; I, we, you, they,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D01C-9F8E-43DD-B686-7A155228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 Free Grammar. Rules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32E1-72D8-4F9C-B3B2-C1D11C906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each CF rule</a:t>
            </a:r>
          </a:p>
          <a:p>
            <a:r>
              <a:rPr lang="en-US" dirty="0"/>
              <a:t>Terminal : correspond to words in the language (Lexicon)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Det -&gt; a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Det -&gt; the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Noun -&gt; flight</a:t>
            </a:r>
          </a:p>
          <a:p>
            <a:r>
              <a:rPr lang="en-US" dirty="0"/>
              <a:t>Nonterminal: Elements of the metalanguage (generalizations)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NP -&gt; Det Nominal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Nominal -&gt; Noun| Noun Nominal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7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326-A758-4116-86DE-1978E993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 Free Grammar. Rules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184C-A01C-4A95-8881-F838529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each CF rule:</a:t>
            </a:r>
          </a:p>
          <a:p>
            <a:pPr lvl="1"/>
            <a:r>
              <a:rPr lang="en-US" dirty="0"/>
              <a:t>The symbol on the left: always a single non-terminal</a:t>
            </a:r>
          </a:p>
          <a:p>
            <a:pPr lvl="1"/>
            <a:r>
              <a:rPr lang="en-US" dirty="0"/>
              <a:t>The symbol on the right: an ordered list of one or more terminals, or non terminals or both.</a:t>
            </a:r>
          </a:p>
          <a:p>
            <a:endParaRPr lang="en-US" dirty="0"/>
          </a:p>
          <a:p>
            <a:r>
              <a:rPr lang="en-US" dirty="0"/>
              <a:t>In the lexicon, the nonterminal associated to each word is typically its </a:t>
            </a:r>
            <a:r>
              <a:rPr lang="en-US" dirty="0" err="1"/>
              <a:t>PoS</a:t>
            </a:r>
            <a:endParaRPr lang="en-US" dirty="0"/>
          </a:p>
          <a:p>
            <a:pPr lvl="1"/>
            <a:r>
              <a:rPr lang="en-US" dirty="0">
                <a:highlight>
                  <a:srgbClr val="000000"/>
                </a:highlight>
              </a:rPr>
              <a:t>Det -&gt; 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9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9C0-0351-4CAB-9BAA-E953E4AE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 Free Grammar Rules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07E9-6F48-4CD7-9BAA-A604C441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CFG has four parameters:</a:t>
            </a:r>
          </a:p>
          <a:p>
            <a:pPr lvl="1"/>
            <a:r>
              <a:rPr lang="en-US" dirty="0"/>
              <a:t>A set of non-terminal symbols, N (or variables: NP, V, PP, …)</a:t>
            </a:r>
          </a:p>
          <a:p>
            <a:pPr lvl="1"/>
            <a:r>
              <a:rPr lang="en-US" dirty="0"/>
              <a:t>A set of terminal symbols, K (disjoint from N: a, the, John, cat, …)</a:t>
            </a:r>
          </a:p>
          <a:p>
            <a:pPr lvl="1"/>
            <a:r>
              <a:rPr lang="en-US" dirty="0"/>
              <a:t>A set of production rules P, of the form A -&gt; a, where A is a non terminal and a is a string of symbols from the infinite set of strings (K U N)*</a:t>
            </a:r>
          </a:p>
          <a:p>
            <a:pPr lvl="1"/>
            <a:r>
              <a:rPr lang="en-US" dirty="0"/>
              <a:t>An axiomatic initial symbol S</a:t>
            </a:r>
          </a:p>
          <a:p>
            <a:endParaRPr lang="en-US" dirty="0"/>
          </a:p>
          <a:p>
            <a:r>
              <a:rPr lang="en-US" dirty="0"/>
              <a:t>A language is defined via de concept of derivation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8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2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0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E9A5E-AC1A-492D-BBB3-C1EE4F27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Context Free Grammar Rules and Trees</a:t>
            </a:r>
          </a:p>
        </p:txBody>
      </p:sp>
      <p:sp useBgFill="1">
        <p:nvSpPr>
          <p:cNvPr id="92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oogle Shape;92;p17">
            <a:extLst>
              <a:ext uri="{FF2B5EF4-FFF2-40B4-BE49-F238E27FC236}">
                <a16:creationId xmlns:a16="http://schemas.microsoft.com/office/drawing/2014/main" id="{01002E86-B0F2-44D7-8AA4-937A938A20C3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18988" y="1438862"/>
            <a:ext cx="6112382" cy="397481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5212-5EF9-46AB-9531-95BD99D2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 sentence represented with a context free grammar can be visualized as a hierarchical tree</a:t>
            </a:r>
          </a:p>
        </p:txBody>
      </p:sp>
    </p:spTree>
    <p:extLst>
      <p:ext uri="{BB962C8B-B14F-4D97-AF65-F5344CB8AC3E}">
        <p14:creationId xmlns:p14="http://schemas.microsoft.com/office/powerpoint/2010/main" val="1790116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9AC4-DD62-44A6-A3FD-89D6A64A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CFG. Generation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2102-37F3-420B-817C-F2FE0276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free grammar can be seen as a device for </a:t>
            </a:r>
            <a:r>
              <a:rPr lang="en-US" b="1" dirty="0">
                <a:solidFill>
                  <a:schemeClr val="accent1"/>
                </a:solidFill>
              </a:rPr>
              <a:t>generating</a:t>
            </a:r>
            <a:r>
              <a:rPr lang="en-US" dirty="0"/>
              <a:t> sentences:</a:t>
            </a:r>
          </a:p>
          <a:p>
            <a:pPr lvl="1"/>
            <a:r>
              <a:rPr lang="en-US" dirty="0"/>
              <a:t>Given a set of rules and a lexicon – generate a possible sentence</a:t>
            </a:r>
          </a:p>
          <a:p>
            <a:r>
              <a:rPr lang="en-US" dirty="0"/>
              <a:t>A context free grammar can also be seen as a device for assigning a structure to a specific sentence:</a:t>
            </a:r>
          </a:p>
          <a:p>
            <a:pPr lvl="1"/>
            <a:r>
              <a:rPr lang="en-US" dirty="0"/>
              <a:t>Can this sentence be derived using a predefined grammar?</a:t>
            </a:r>
          </a:p>
          <a:p>
            <a:pPr lvl="1"/>
            <a:r>
              <a:rPr lang="en-US" dirty="0"/>
              <a:t>What kind of constituents does the sentence have?</a:t>
            </a:r>
          </a:p>
          <a:p>
            <a:pPr lvl="1"/>
            <a:r>
              <a:rPr lang="en-US" dirty="0"/>
              <a:t>What are the grammatical relations within the sentence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1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DC61E-363D-47B5-8F8F-B02D1B4F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Dependencies</a:t>
            </a:r>
          </a:p>
        </p:txBody>
      </p:sp>
      <p:sp useBgFill="1">
        <p:nvSpPr>
          <p:cNvPr id="11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4D68DB-7C5B-46BF-A845-A90EC5F3E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3037008"/>
            <a:ext cx="4635583" cy="7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DC0C-40A3-439A-A356-FA526324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Dependencies are similar to grammatical categories, however the dependencies connect words rather than constituents (phrases)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6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EC00-3D80-49C0-81F2-EA48C238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D752-4623-4CEE-9D86-2E054B12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device (or a program) that given a text and a grammar can:</a:t>
            </a:r>
          </a:p>
          <a:p>
            <a:pPr lvl="1"/>
            <a:r>
              <a:rPr lang="en-US" dirty="0"/>
              <a:t>Say whether the text can be generated using the grammar</a:t>
            </a:r>
          </a:p>
          <a:p>
            <a:pPr lvl="1"/>
            <a:r>
              <a:rPr lang="en-US" dirty="0"/>
              <a:t>Assign a structure to the text according to the grammar</a:t>
            </a:r>
          </a:p>
          <a:p>
            <a:r>
              <a:rPr lang="en-US" dirty="0"/>
              <a:t>Top down parser: searches for a parse tree by trying to build from the root node S down to the “leaves” (words)</a:t>
            </a:r>
          </a:p>
          <a:p>
            <a:r>
              <a:rPr lang="en-US" dirty="0"/>
              <a:t>Bottom up parser: starts with the words of the input and tries to build trees from the words up, until it successfully builds a tree rooted in the start symbol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4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7560-69C0-4269-9BB3-5B93BA19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Top-down versus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AABC-79EB-4619-92F2-E3C9CE98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down:</a:t>
            </a:r>
          </a:p>
          <a:p>
            <a:pPr lvl="1"/>
            <a:r>
              <a:rPr lang="en-US" dirty="0"/>
              <a:t>Never wastes time exploring trees that cannot result in an S</a:t>
            </a:r>
          </a:p>
          <a:p>
            <a:pPr lvl="1"/>
            <a:r>
              <a:rPr lang="en-US" dirty="0"/>
              <a:t>Never explores subtrees that cannot find a place in some S-rooted tree</a:t>
            </a:r>
          </a:p>
          <a:p>
            <a:pPr lvl="1"/>
            <a:r>
              <a:rPr lang="en-US" dirty="0"/>
              <a:t>It spends a lot effort with S-rooted trees that don’t match the sentence</a:t>
            </a:r>
          </a:p>
          <a:p>
            <a:endParaRPr lang="en-US" dirty="0"/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Generates trees that not lead to an S and are abandoned.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7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3699-82FE-4888-9A2F-C5F61B4A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know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1CB8-0E78-4CD9-BB53-81A87174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Core programming: </a:t>
            </a:r>
          </a:p>
          <a:p>
            <a:pPr lvl="1"/>
            <a:r>
              <a:rPr lang="en-US" dirty="0"/>
              <a:t>Data types and variables</a:t>
            </a:r>
          </a:p>
          <a:p>
            <a:pPr lvl="1"/>
            <a:r>
              <a:rPr lang="en-US" dirty="0"/>
              <a:t>Functions and Methods</a:t>
            </a:r>
          </a:p>
          <a:p>
            <a:pPr lvl="1"/>
            <a:r>
              <a:rPr lang="en-US" dirty="0"/>
              <a:t>Decision structures</a:t>
            </a:r>
          </a:p>
          <a:p>
            <a:pPr lvl="1"/>
            <a:r>
              <a:rPr lang="en-US" dirty="0"/>
              <a:t>Loops</a:t>
            </a:r>
          </a:p>
          <a:p>
            <a:r>
              <a:rPr lang="en-US" dirty="0"/>
              <a:t>Basic corpus preprocessing: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Tokenization and sentence segmentation</a:t>
            </a:r>
          </a:p>
          <a:p>
            <a:pPr lvl="1"/>
            <a:r>
              <a:rPr lang="en-US" dirty="0"/>
              <a:t>Corpus statistics and n-grams</a:t>
            </a:r>
          </a:p>
          <a:p>
            <a:pPr lvl="1"/>
            <a:r>
              <a:rPr lang="en-US" dirty="0"/>
              <a:t>Part of Speech tagging. “Supervised”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3328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2F7-3B72-4E63-B27B-FE3F1C19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Parsing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176F-BFEE-4C70-96D0-F83CC12B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frequent problems in parsing: often one text can be parsed in different ways</a:t>
            </a:r>
          </a:p>
          <a:p>
            <a:r>
              <a:rPr lang="en-US" dirty="0"/>
              <a:t>How to pick the correct parse?</a:t>
            </a:r>
          </a:p>
          <a:p>
            <a:r>
              <a:rPr lang="en-US" dirty="0"/>
              <a:t>Common kinds of syntactic ambiguity are:</a:t>
            </a:r>
          </a:p>
          <a:p>
            <a:pPr lvl="1"/>
            <a:r>
              <a:rPr lang="en-US" dirty="0"/>
              <a:t>PP attachment</a:t>
            </a:r>
          </a:p>
          <a:p>
            <a:pPr lvl="1"/>
            <a:r>
              <a:rPr lang="en-US" dirty="0"/>
              <a:t>Coordination ambiguity</a:t>
            </a:r>
          </a:p>
          <a:p>
            <a:pPr lvl="1"/>
            <a:r>
              <a:rPr lang="en-US" dirty="0"/>
              <a:t>Non-phrase bracketing ambiguity </a:t>
            </a:r>
          </a:p>
        </p:txBody>
      </p:sp>
    </p:spTree>
    <p:extLst>
      <p:ext uri="{BB962C8B-B14F-4D97-AF65-F5344CB8AC3E}">
        <p14:creationId xmlns:p14="http://schemas.microsoft.com/office/powerpoint/2010/main" val="177901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A49D-FBAB-4303-A89C-FE4D60B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13E4-BEB1-4FB8-952E-76B06240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14A5-C167-45BB-B434-1D954326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F0A6-4B09-4F55-B973-0B7F882D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is the order and structure of the elements in a language statement.</a:t>
            </a:r>
          </a:p>
          <a:p>
            <a:r>
              <a:rPr lang="en-US" dirty="0"/>
              <a:t>How words combine to express meaning.</a:t>
            </a:r>
          </a:p>
          <a:p>
            <a:r>
              <a:rPr lang="en-US" dirty="0"/>
              <a:t>Syntax applies to computer languages as well as to natural languages.</a:t>
            </a:r>
          </a:p>
          <a:p>
            <a:pPr lvl="1"/>
            <a:r>
              <a:rPr lang="en-US" dirty="0"/>
              <a:t>e.g.: in Python – how you define a function, which parameter corresponds to which value</a:t>
            </a:r>
          </a:p>
          <a:p>
            <a:r>
              <a:rPr lang="en-US" dirty="0"/>
              <a:t>Usually, we think of syntax as "word order” but is not just that, it has hierarchy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1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100C-A9E3-4F40-9E5A-ED0645D4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81ED-7282-441F-9EE3-A839DB3F7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questions within syntax:</a:t>
            </a:r>
          </a:p>
          <a:p>
            <a:endParaRPr lang="en-US" dirty="0"/>
          </a:p>
          <a:p>
            <a:pPr lvl="1"/>
            <a:r>
              <a:rPr lang="en-US" b="1" dirty="0"/>
              <a:t>Constituency</a:t>
            </a:r>
            <a:r>
              <a:rPr lang="en-US" dirty="0"/>
              <a:t>: How words group together?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Grammatical relations</a:t>
            </a:r>
            <a:r>
              <a:rPr lang="en-US" dirty="0"/>
              <a:t>: What kind of relationships do these groups have with the verb?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Dependencies</a:t>
            </a:r>
            <a:r>
              <a:rPr lang="en-US" dirty="0"/>
              <a:t>: What kind of relationships do the individual words have between them?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3FCD-2D60-4516-9FD6-C5F8C826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Constituency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C562-1275-49AC-8AAF-5D326D75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Groups of words may behave </a:t>
            </a:r>
            <a:r>
              <a:rPr lang="en-US" b="1" dirty="0"/>
              <a:t>as a single unit or phrase</a:t>
            </a:r>
            <a:r>
              <a:rPr lang="en-US" dirty="0"/>
              <a:t>, </a:t>
            </a:r>
            <a:r>
              <a:rPr lang="en-US" b="1" dirty="0"/>
              <a:t>called Constituent (phrase)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John</a:t>
            </a:r>
            <a:r>
              <a:rPr lang="en-US" dirty="0"/>
              <a:t> often comes late to class.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My friend and I both </a:t>
            </a:r>
            <a:r>
              <a:rPr lang="en-US" dirty="0"/>
              <a:t>have a dog named Spot.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Many parts of the Asian coastline</a:t>
            </a:r>
            <a:r>
              <a:rPr lang="en-US" dirty="0"/>
              <a:t> were destroyed by a tsunami in 2004.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The old hotel at the end of the street</a:t>
            </a:r>
            <a:r>
              <a:rPr lang="en-US" dirty="0"/>
              <a:t> is going to be knocked down to make way for a new supermarket.</a:t>
            </a:r>
          </a:p>
          <a:p>
            <a:pPr lvl="1"/>
            <a:r>
              <a:rPr lang="en-US" dirty="0"/>
              <a:t>Sitting in a tree at the bottom of the garden was </a:t>
            </a:r>
            <a:r>
              <a:rPr lang="en-US" b="1" dirty="0">
                <a:solidFill>
                  <a:schemeClr val="accent1"/>
                </a:solidFill>
              </a:rPr>
              <a:t>a huge black bird with long blue tail feathers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65A1-A156-46BE-A142-E567233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Constituent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4D89-4688-4720-B070-8F0988BF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of a syntactic analysis</a:t>
            </a:r>
          </a:p>
          <a:p>
            <a:r>
              <a:rPr lang="en-US" dirty="0"/>
              <a:t>Identifies all constituents in a clause</a:t>
            </a:r>
          </a:p>
          <a:p>
            <a:r>
              <a:rPr lang="en-US" dirty="0"/>
              <a:t>The automatic constituent analysis is sometimes called “shallow parsing”</a:t>
            </a:r>
          </a:p>
          <a:p>
            <a:r>
              <a:rPr lang="en-US" dirty="0"/>
              <a:t>For many practical applications, a constituent analysis contains enough information and we don’t need to perform full syntactic parsing</a:t>
            </a:r>
          </a:p>
        </p:txBody>
      </p:sp>
    </p:spTree>
    <p:extLst>
      <p:ext uri="{BB962C8B-B14F-4D97-AF65-F5344CB8AC3E}">
        <p14:creationId xmlns:p14="http://schemas.microsoft.com/office/powerpoint/2010/main" val="335218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802F-1733-401C-8775-8B11E869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Grammatical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6015-CFDC-4CAC-A81F-71C85EC0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Grammatical relations are functional relationships between the constituents in a clause.</a:t>
            </a:r>
          </a:p>
          <a:p>
            <a:r>
              <a:rPr lang="en-US" dirty="0"/>
              <a:t>Standard examples of grammatical relations from traditional grammar are subject, direct object, and indirect object.</a:t>
            </a:r>
          </a:p>
          <a:p>
            <a:r>
              <a:rPr lang="en-US" dirty="0"/>
              <a:t>In NLP, grammatical relations are typically represented using a Context Free Grammar (CFG)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3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6F8C-FE7B-4777-B31C-01B92CC4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I-O-B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5DD8-A262-4A93-B296-54381724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shallow parsing approach: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/>
              <a:t>nside, </a:t>
            </a:r>
            <a:r>
              <a:rPr lang="en-US" b="1" dirty="0">
                <a:solidFill>
                  <a:schemeClr val="accent1"/>
                </a:solidFill>
              </a:rPr>
              <a:t>O</a:t>
            </a:r>
            <a:r>
              <a:rPr lang="en-US" dirty="0"/>
              <a:t>utside, </a:t>
            </a:r>
            <a:r>
              <a:rPr lang="en-US" b="1" dirty="0">
                <a:solidFill>
                  <a:schemeClr val="accent1"/>
                </a:solidFill>
              </a:rPr>
              <a:t>B</a:t>
            </a:r>
            <a:r>
              <a:rPr lang="en-US" dirty="0"/>
              <a:t>eginning</a:t>
            </a:r>
          </a:p>
          <a:p>
            <a:r>
              <a:rPr lang="en-US" dirty="0"/>
              <a:t>By marking “inside”, “outside”, “beginning”, the I-O-B </a:t>
            </a:r>
            <a:r>
              <a:rPr lang="en-US" dirty="0" err="1"/>
              <a:t>chunker</a:t>
            </a:r>
            <a:r>
              <a:rPr lang="en-US" dirty="0"/>
              <a:t> identifies the beginning and the end of each constituent</a:t>
            </a:r>
          </a:p>
          <a:p>
            <a:r>
              <a:rPr lang="en-US" dirty="0"/>
              <a:t>The I-O-B </a:t>
            </a:r>
            <a:r>
              <a:rPr lang="en-US" dirty="0" err="1"/>
              <a:t>chunker</a:t>
            </a:r>
            <a:r>
              <a:rPr lang="en-US" dirty="0"/>
              <a:t> typically only looks at POS tags, not at the actual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BF797F-B105-46DA-A764-E089B2108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45" y="4310628"/>
            <a:ext cx="7219555" cy="14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8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0B6C-1661-437F-B843-A13D53F1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3660-095B-40E6-895E-4ED4C9ED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mathematical system for modeling constituency structure of English and other languages</a:t>
            </a:r>
          </a:p>
          <a:p>
            <a:r>
              <a:rPr lang="en-US" dirty="0"/>
              <a:t>Typically has a human interpretable visualization in terms of hierarchical trees</a:t>
            </a:r>
          </a:p>
          <a:p>
            <a:r>
              <a:rPr lang="en-US" dirty="0"/>
              <a:t>1st time used for language analysis and description by N. Chomsky (1956)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64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945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Circuit</vt:lpstr>
      <vt:lpstr>Python for Linguists Syntactic Parsing</vt:lpstr>
      <vt:lpstr>What we know so far</vt:lpstr>
      <vt:lpstr>Syntax</vt:lpstr>
      <vt:lpstr>Syntax (2)</vt:lpstr>
      <vt:lpstr>Constituency</vt:lpstr>
      <vt:lpstr>Constituent Analysis</vt:lpstr>
      <vt:lpstr>Grammatical Relations</vt:lpstr>
      <vt:lpstr>I-O-B Chunking</vt:lpstr>
      <vt:lpstr>Context Free Grammars</vt:lpstr>
      <vt:lpstr>Context Free Grammar. Rules</vt:lpstr>
      <vt:lpstr>Context Free Grammar. Lexicon</vt:lpstr>
      <vt:lpstr>Context Free Grammar. Rules (2)</vt:lpstr>
      <vt:lpstr>Context Free Grammar. Rules (3)</vt:lpstr>
      <vt:lpstr>Context Free Grammar Rules (2)</vt:lpstr>
      <vt:lpstr>Context Free Grammar Rules and Trees</vt:lpstr>
      <vt:lpstr>CFG. Generation and Parsing</vt:lpstr>
      <vt:lpstr>Dependencies</vt:lpstr>
      <vt:lpstr>Syntactic parser</vt:lpstr>
      <vt:lpstr>Top-down versus Bottom-up</vt:lpstr>
      <vt:lpstr>Parsing ambiguity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Linguists Syntactic Parsing</dc:title>
  <dc:creator>Venelin Ornilov Kovatchev</dc:creator>
  <cp:lastModifiedBy>Venelin Ornilov Kovatchev</cp:lastModifiedBy>
  <cp:revision>5</cp:revision>
  <dcterms:created xsi:type="dcterms:W3CDTF">2020-04-03T12:42:49Z</dcterms:created>
  <dcterms:modified xsi:type="dcterms:W3CDTF">2020-04-03T15:09:19Z</dcterms:modified>
</cp:coreProperties>
</file>