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8" r:id="rId2"/>
    <p:sldId id="261" r:id="rId3"/>
    <p:sldId id="262" r:id="rId4"/>
    <p:sldId id="263" r:id="rId5"/>
    <p:sldId id="264" r:id="rId6"/>
    <p:sldId id="266" r:id="rId7"/>
    <p:sldId id="265" r:id="rId8"/>
    <p:sldId id="267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68" r:id="rId19"/>
    <p:sldId id="269" r:id="rId20"/>
    <p:sldId id="270" r:id="rId21"/>
    <p:sldId id="271" r:id="rId22"/>
    <p:sldId id="273" r:id="rId23"/>
    <p:sldId id="272" r:id="rId24"/>
    <p:sldId id="274" r:id="rId25"/>
    <p:sldId id="275" r:id="rId26"/>
    <p:sldId id="276" r:id="rId27"/>
    <p:sldId id="277" r:id="rId28"/>
    <p:sldId id="278" r:id="rId29"/>
    <p:sldId id="279" r:id="rId30"/>
    <p:sldId id="290" r:id="rId31"/>
    <p:sldId id="280" r:id="rId32"/>
  </p:sldIdLst>
  <p:sldSz cx="12192000" cy="6858000"/>
  <p:notesSz cx="6858000" cy="9144000"/>
  <p:custDataLst>
    <p:tags r:id="rId3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216EC8"/>
    <a:srgbClr val="0E072E"/>
    <a:srgbClr val="575E68"/>
    <a:srgbClr val="1B59A5"/>
    <a:srgbClr val="3D9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Выручка</c:v>
                </c:pt>
                <c:pt idx="1">
                  <c:v>Себестоимость продаж</c:v>
                </c:pt>
                <c:pt idx="2">
                  <c:v>Валовая прибыль</c:v>
                </c:pt>
                <c:pt idx="3">
                  <c:v>Чистая прибыль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67170</c:v>
                </c:pt>
                <c:pt idx="1">
                  <c:v>69980</c:v>
                </c:pt>
                <c:pt idx="2">
                  <c:v>-2810</c:v>
                </c:pt>
                <c:pt idx="3">
                  <c:v>-1279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Выручка</c:v>
                </c:pt>
                <c:pt idx="1">
                  <c:v>Себестоимость продаж</c:v>
                </c:pt>
                <c:pt idx="2">
                  <c:v>Валовая прибыль</c:v>
                </c:pt>
                <c:pt idx="3">
                  <c:v>Чистая прибыль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85258</c:v>
                </c:pt>
                <c:pt idx="1">
                  <c:v>83644</c:v>
                </c:pt>
                <c:pt idx="2">
                  <c:v>1614</c:v>
                </c:pt>
                <c:pt idx="3">
                  <c:v>1739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Выручка</c:v>
                </c:pt>
                <c:pt idx="1">
                  <c:v>Себестоимость продаж</c:v>
                </c:pt>
                <c:pt idx="2">
                  <c:v>Валовая прибыль</c:v>
                </c:pt>
                <c:pt idx="3">
                  <c:v>Чистая прибыль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108013</c:v>
                </c:pt>
                <c:pt idx="1">
                  <c:v>100869</c:v>
                </c:pt>
                <c:pt idx="2">
                  <c:v>7144</c:v>
                </c:pt>
                <c:pt idx="3">
                  <c:v>3972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088304"/>
        <c:axId val="175084496"/>
      </c:barChart>
      <c:catAx>
        <c:axId val="17508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5084496"/>
        <c:crosses val="autoZero"/>
        <c:auto val="1"/>
        <c:lblAlgn val="ctr"/>
        <c:lblOffset val="100"/>
        <c:noMultiLvlLbl val="0"/>
      </c:catAx>
      <c:valAx>
        <c:axId val="17508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5088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5958A-DC50-4C21-AA00-54264215E8C5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5487D-FE48-4D61-A147-FCB9F191C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5784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1A7C8-8CA2-4FB6-85BF-32CB007C0B02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3105F-0880-4339-9098-521E142F32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4738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59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3105F-0880-4339-9098-521E142F324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485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3105F-0880-4339-9098-521E142F324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02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3105F-0880-4339-9098-521E142F324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34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итульный слайд курса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3" name="Подзаголовок  1"/>
          <p:cNvSpPr>
            <a:spLocks noGrp="1"/>
          </p:cNvSpPr>
          <p:nvPr>
            <p:ph type="subTitle" idx="1" hasCustomPrompt="1"/>
          </p:nvPr>
        </p:nvSpPr>
        <p:spPr>
          <a:xfrm>
            <a:off x="1524000" y="4105275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Введите подзаголовок</a:t>
            </a:r>
            <a:endParaRPr lang="ru-RU" dirty="0"/>
          </a:p>
        </p:txBody>
      </p:sp>
      <p:sp>
        <p:nvSpPr>
          <p:cNvPr id="2" name="Заголовок"/>
          <p:cNvSpPr>
            <a:spLocks noGrp="1"/>
          </p:cNvSpPr>
          <p:nvPr>
            <p:ph type="ctrTitle" hasCustomPrompt="1"/>
          </p:nvPr>
        </p:nvSpPr>
        <p:spPr>
          <a:xfrm>
            <a:off x="1524000" y="1420019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796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6096001" cy="6857999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6713394" y="1941917"/>
            <a:ext cx="4839070" cy="394279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6694960" y="120644"/>
            <a:ext cx="4857503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207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/6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5630666" y="1941918"/>
            <a:ext cx="5666812" cy="402195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8"/>
            <a:ext cx="4191000" cy="40219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7591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/4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6807395" y="1941917"/>
            <a:ext cx="4546406" cy="398234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8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7"/>
            <a:ext cx="5444067" cy="398233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8556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 1"/>
          <p:cNvSpPr>
            <a:spLocks noGrp="1"/>
          </p:cNvSpPr>
          <p:nvPr>
            <p:ph type="body" sz="half" idx="16" hasCustomPrompt="1"/>
          </p:nvPr>
        </p:nvSpPr>
        <p:spPr>
          <a:xfrm>
            <a:off x="6035465" y="5455552"/>
            <a:ext cx="4991926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5" name="Текст  2"/>
          <p:cNvSpPr>
            <a:spLocks noGrp="1"/>
          </p:cNvSpPr>
          <p:nvPr>
            <p:ph type="body" sz="quarter" idx="3" hasCustomPrompt="1"/>
          </p:nvPr>
        </p:nvSpPr>
        <p:spPr>
          <a:xfrm>
            <a:off x="6035465" y="4372693"/>
            <a:ext cx="4991926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Картинка  1"/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1670445"/>
            <a:ext cx="4587659" cy="270224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9" name="Текст  3"/>
          <p:cNvSpPr>
            <a:spLocks noGrp="1"/>
          </p:cNvSpPr>
          <p:nvPr>
            <p:ph type="body" sz="half" idx="15" hasCustomPrompt="1"/>
          </p:nvPr>
        </p:nvSpPr>
        <p:spPr>
          <a:xfrm>
            <a:off x="703052" y="5455552"/>
            <a:ext cx="4919825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4"/>
          <p:cNvSpPr>
            <a:spLocks noGrp="1"/>
          </p:cNvSpPr>
          <p:nvPr>
            <p:ph type="body" idx="1" hasCustomPrompt="1"/>
          </p:nvPr>
        </p:nvSpPr>
        <p:spPr>
          <a:xfrm>
            <a:off x="703054" y="4372693"/>
            <a:ext cx="4919824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Картинка 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1" y="1660597"/>
            <a:ext cx="4485363" cy="271455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3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16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итуац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Картинка  1"/>
          <p:cNvSpPr>
            <a:spLocks noGrp="1"/>
          </p:cNvSpPr>
          <p:nvPr>
            <p:ph type="pic" sz="quarter" idx="16" hasCustomPrompt="1"/>
          </p:nvPr>
        </p:nvSpPr>
        <p:spPr>
          <a:xfrm>
            <a:off x="6163258" y="4168184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4" name="Текст  1"/>
          <p:cNvSpPr>
            <a:spLocks noGrp="1"/>
          </p:cNvSpPr>
          <p:nvPr>
            <p:ph type="body" sz="quarter" idx="18" hasCustomPrompt="1"/>
          </p:nvPr>
        </p:nvSpPr>
        <p:spPr>
          <a:xfrm>
            <a:off x="6163258" y="6096439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Картинка  2"/>
          <p:cNvSpPr>
            <a:spLocks noGrp="1"/>
          </p:cNvSpPr>
          <p:nvPr>
            <p:ph type="pic" sz="quarter" idx="15" hasCustomPrompt="1"/>
          </p:nvPr>
        </p:nvSpPr>
        <p:spPr>
          <a:xfrm>
            <a:off x="1244198" y="4168829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3" name="Текст  2"/>
          <p:cNvSpPr>
            <a:spLocks noGrp="1"/>
          </p:cNvSpPr>
          <p:nvPr>
            <p:ph type="body" idx="17" hasCustomPrompt="1"/>
          </p:nvPr>
        </p:nvSpPr>
        <p:spPr>
          <a:xfrm>
            <a:off x="1244198" y="6097318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7" name="Картинка  3"/>
          <p:cNvSpPr>
            <a:spLocks noGrp="1"/>
          </p:cNvSpPr>
          <p:nvPr>
            <p:ph type="pic" sz="quarter" idx="14" hasCustomPrompt="1"/>
          </p:nvPr>
        </p:nvSpPr>
        <p:spPr>
          <a:xfrm>
            <a:off x="6163258" y="1597828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0" name="Текст  3"/>
          <p:cNvSpPr>
            <a:spLocks noGrp="1"/>
          </p:cNvSpPr>
          <p:nvPr>
            <p:ph type="body" sz="quarter" idx="3" hasCustomPrompt="1"/>
          </p:nvPr>
        </p:nvSpPr>
        <p:spPr>
          <a:xfrm>
            <a:off x="6163258" y="3526083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Картинка  4"/>
          <p:cNvSpPr>
            <a:spLocks noGrp="1"/>
          </p:cNvSpPr>
          <p:nvPr>
            <p:ph type="pic" sz="quarter" idx="13" hasCustomPrompt="1"/>
          </p:nvPr>
        </p:nvSpPr>
        <p:spPr>
          <a:xfrm>
            <a:off x="1244198" y="1598473"/>
            <a:ext cx="4528646" cy="234517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19" name="Текст  4"/>
          <p:cNvSpPr>
            <a:spLocks noGrp="1"/>
          </p:cNvSpPr>
          <p:nvPr>
            <p:ph type="body" idx="1" hasCustomPrompt="1"/>
          </p:nvPr>
        </p:nvSpPr>
        <p:spPr>
          <a:xfrm>
            <a:off x="1244198" y="3526962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655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 1"/>
          <p:cNvSpPr>
            <a:spLocks noGrp="1"/>
          </p:cNvSpPr>
          <p:nvPr>
            <p:ph type="body" sz="quarter" idx="18" hasCustomPrompt="1"/>
          </p:nvPr>
        </p:nvSpPr>
        <p:spPr>
          <a:xfrm>
            <a:off x="8101092" y="5453090"/>
            <a:ext cx="3431265" cy="9589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Текст  2"/>
          <p:cNvSpPr>
            <a:spLocks noGrp="1"/>
          </p:cNvSpPr>
          <p:nvPr>
            <p:ph type="body" idx="21" hasCustomPrompt="1"/>
          </p:nvPr>
        </p:nvSpPr>
        <p:spPr>
          <a:xfrm>
            <a:off x="8091867" y="5087629"/>
            <a:ext cx="3440491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2" name="Картинка  1"/>
          <p:cNvSpPr>
            <a:spLocks noGrp="1"/>
          </p:cNvSpPr>
          <p:nvPr>
            <p:ph type="pic" sz="quarter" idx="12" hasCustomPrompt="1"/>
          </p:nvPr>
        </p:nvSpPr>
        <p:spPr>
          <a:xfrm>
            <a:off x="8189841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7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4457111" y="5453091"/>
            <a:ext cx="3385930" cy="95893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5" name="Текст  4"/>
          <p:cNvSpPr>
            <a:spLocks noGrp="1"/>
          </p:cNvSpPr>
          <p:nvPr>
            <p:ph type="body" idx="20" hasCustomPrompt="1"/>
          </p:nvPr>
        </p:nvSpPr>
        <p:spPr>
          <a:xfrm>
            <a:off x="4451428" y="5087629"/>
            <a:ext cx="3382387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Картинка  2"/>
          <p:cNvSpPr>
            <a:spLocks noGrp="1"/>
          </p:cNvSpPr>
          <p:nvPr>
            <p:ph type="pic" sz="quarter" idx="11" hasCustomPrompt="1"/>
          </p:nvPr>
        </p:nvSpPr>
        <p:spPr>
          <a:xfrm>
            <a:off x="4545859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6" name="Текст  5"/>
          <p:cNvSpPr>
            <a:spLocks noGrp="1"/>
          </p:cNvSpPr>
          <p:nvPr>
            <p:ph type="body" sz="quarter" idx="16" hasCustomPrompt="1"/>
          </p:nvPr>
        </p:nvSpPr>
        <p:spPr>
          <a:xfrm>
            <a:off x="738274" y="5453090"/>
            <a:ext cx="3369702" cy="958936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6"/>
          <p:cNvSpPr>
            <a:spLocks noGrp="1"/>
          </p:cNvSpPr>
          <p:nvPr>
            <p:ph type="body" idx="1" hasCustomPrompt="1"/>
          </p:nvPr>
        </p:nvSpPr>
        <p:spPr>
          <a:xfrm>
            <a:off x="741816" y="5087629"/>
            <a:ext cx="3366160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Картинка  3"/>
          <p:cNvSpPr>
            <a:spLocks noGrp="1"/>
          </p:cNvSpPr>
          <p:nvPr>
            <p:ph type="pic" sz="quarter" idx="10" hasCustomPrompt="1"/>
          </p:nvPr>
        </p:nvSpPr>
        <p:spPr>
          <a:xfrm>
            <a:off x="839790" y="2728079"/>
            <a:ext cx="3165548" cy="21481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7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30"/>
            <a:ext cx="10556875" cy="6810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9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6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четыр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352577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3092985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2" name="Текст 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352578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Картинка 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1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352579"/>
            <a:ext cx="2094724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Картинка 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352579"/>
            <a:ext cx="2094246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Картинка 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5" name="Текст 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741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плит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8691592" y="4929711"/>
            <a:ext cx="2690419" cy="1334907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5" name="Текст  2"/>
          <p:cNvSpPr>
            <a:spLocks noGrp="1"/>
          </p:cNvSpPr>
          <p:nvPr>
            <p:ph type="body" sz="quarter" idx="23" hasCustomPrompt="1"/>
          </p:nvPr>
        </p:nvSpPr>
        <p:spPr>
          <a:xfrm>
            <a:off x="8691592" y="412648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9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6420685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2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0318" y="4929710"/>
            <a:ext cx="2705980" cy="133490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4"/>
          <p:cNvSpPr>
            <a:spLocks noGrp="1"/>
          </p:cNvSpPr>
          <p:nvPr>
            <p:ph type="body" sz="quarter" idx="22" hasCustomPrompt="1"/>
          </p:nvPr>
        </p:nvSpPr>
        <p:spPr>
          <a:xfrm>
            <a:off x="3259667" y="4159250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7" name="Картинка  2"/>
          <p:cNvSpPr>
            <a:spLocks noGrp="1"/>
          </p:cNvSpPr>
          <p:nvPr>
            <p:ph type="pic" sz="quarter" idx="11" hasCustomPrompt="1"/>
          </p:nvPr>
        </p:nvSpPr>
        <p:spPr>
          <a:xfrm>
            <a:off x="989409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3" name="Текст 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1592" y="2494622"/>
            <a:ext cx="2690419" cy="128524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Текст  6"/>
          <p:cNvSpPr>
            <a:spLocks noGrp="1"/>
          </p:cNvSpPr>
          <p:nvPr>
            <p:ph type="body" sz="quarter" idx="21" hasCustomPrompt="1"/>
          </p:nvPr>
        </p:nvSpPr>
        <p:spPr>
          <a:xfrm>
            <a:off x="8691592" y="170470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8" name="Картинка  3"/>
          <p:cNvSpPr>
            <a:spLocks noGrp="1"/>
          </p:cNvSpPr>
          <p:nvPr>
            <p:ph type="pic" sz="quarter" idx="12" hasCustomPrompt="1"/>
          </p:nvPr>
        </p:nvSpPr>
        <p:spPr>
          <a:xfrm>
            <a:off x="6420687" y="1854404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1" name="Текст  7"/>
          <p:cNvSpPr>
            <a:spLocks noGrp="1"/>
          </p:cNvSpPr>
          <p:nvPr>
            <p:ph type="body" sz="quarter" idx="16" hasCustomPrompt="1"/>
          </p:nvPr>
        </p:nvSpPr>
        <p:spPr>
          <a:xfrm>
            <a:off x="3260318" y="2494623"/>
            <a:ext cx="2705980" cy="1285244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8"/>
          <p:cNvSpPr>
            <a:spLocks noGrp="1"/>
          </p:cNvSpPr>
          <p:nvPr>
            <p:ph type="body" sz="quarter" idx="20" hasCustomPrompt="1"/>
          </p:nvPr>
        </p:nvSpPr>
        <p:spPr>
          <a:xfrm>
            <a:off x="3259667" y="1727742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Картинка  4"/>
          <p:cNvSpPr>
            <a:spLocks noGrp="1"/>
          </p:cNvSpPr>
          <p:nvPr>
            <p:ph type="pic" sz="quarter" idx="10" hasCustomPrompt="1"/>
          </p:nvPr>
        </p:nvSpPr>
        <p:spPr>
          <a:xfrm>
            <a:off x="989411" y="1854403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315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идео  1"/>
          <p:cNvSpPr>
            <a:spLocks noGrp="1"/>
          </p:cNvSpPr>
          <p:nvPr>
            <p:ph type="media" sz="quarter" idx="20" hasCustomPrompt="1"/>
          </p:nvPr>
        </p:nvSpPr>
        <p:spPr>
          <a:xfrm>
            <a:off x="4298006" y="2045266"/>
            <a:ext cx="7089342" cy="4066898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Нажмите на иконку чтобы добавить видео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832638" y="1932060"/>
            <a:ext cx="3077589" cy="362676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10557375" cy="1136791"/>
          </a:xfrm>
        </p:spPr>
        <p:txBody>
          <a:bodyPr anchor="b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880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лючевая мыс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en-US" dirty="0"/>
          </a:p>
        </p:txBody>
      </p:sp>
      <p:sp>
        <p:nvSpPr>
          <p:cNvPr id="5" name="Текст  1"/>
          <p:cNvSpPr>
            <a:spLocks noGrp="1"/>
          </p:cNvSpPr>
          <p:nvPr>
            <p:ph type="body" sz="quarter" idx="11" hasCustomPrompt="1"/>
          </p:nvPr>
        </p:nvSpPr>
        <p:spPr>
          <a:xfrm>
            <a:off x="7425268" y="3624649"/>
            <a:ext cx="3323825" cy="23986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Текст  2"/>
          <p:cNvSpPr>
            <a:spLocks noGrp="1"/>
          </p:cNvSpPr>
          <p:nvPr>
            <p:ph type="body" sz="quarter" idx="20" hasCustomPrompt="1"/>
          </p:nvPr>
        </p:nvSpPr>
        <p:spPr>
          <a:xfrm>
            <a:off x="7823497" y="3065462"/>
            <a:ext cx="2925596" cy="363538"/>
          </a:xfrm>
        </p:spPr>
        <p:txBody>
          <a:bodyPr>
            <a:noAutofit/>
          </a:bodyPr>
          <a:lstStyle>
            <a:lvl1pPr algn="l"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034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8416802" y="-2792"/>
            <a:ext cx="3775198" cy="68607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35" name="Текст  1"/>
          <p:cNvSpPr>
            <a:spLocks noGrp="1"/>
          </p:cNvSpPr>
          <p:nvPr>
            <p:ph type="body" sz="quarter" idx="35" hasCustomPrompt="1"/>
          </p:nvPr>
        </p:nvSpPr>
        <p:spPr>
          <a:xfrm>
            <a:off x="926281" y="5565802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4" name="Текст  2"/>
          <p:cNvSpPr>
            <a:spLocks noGrp="1"/>
          </p:cNvSpPr>
          <p:nvPr>
            <p:ph type="body" sz="quarter" idx="34" hasCustomPrompt="1"/>
          </p:nvPr>
        </p:nvSpPr>
        <p:spPr>
          <a:xfrm>
            <a:off x="926281" y="4713901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9" name="Текст  3"/>
          <p:cNvSpPr>
            <a:spLocks noGrp="1"/>
          </p:cNvSpPr>
          <p:nvPr>
            <p:ph type="body" sz="quarter" idx="33" hasCustomPrompt="1"/>
          </p:nvPr>
        </p:nvSpPr>
        <p:spPr>
          <a:xfrm>
            <a:off x="926281" y="3862000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8" name="Текст  4"/>
          <p:cNvSpPr>
            <a:spLocks noGrp="1"/>
          </p:cNvSpPr>
          <p:nvPr>
            <p:ph type="body" sz="quarter" idx="32" hasCustomPrompt="1"/>
          </p:nvPr>
        </p:nvSpPr>
        <p:spPr>
          <a:xfrm>
            <a:off x="926281" y="3010099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Текст  5"/>
          <p:cNvSpPr>
            <a:spLocks noGrp="1"/>
          </p:cNvSpPr>
          <p:nvPr>
            <p:ph type="body" sz="quarter" idx="31" hasCustomPrompt="1"/>
          </p:nvPr>
        </p:nvSpPr>
        <p:spPr>
          <a:xfrm>
            <a:off x="909439" y="2158198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7" y="120644"/>
            <a:ext cx="6750786" cy="1113796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6768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173378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2913786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2" name="Текст 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173379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Картинка 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1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173380"/>
            <a:ext cx="2094724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Картинка 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173380"/>
            <a:ext cx="2094246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Картинка 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5" name="Текст 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876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4883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 1"/>
          <p:cNvSpPr>
            <a:spLocks noGrp="1"/>
          </p:cNvSpPr>
          <p:nvPr>
            <p:ph type="body" sz="quarter" idx="20" hasCustomPrompt="1"/>
          </p:nvPr>
        </p:nvSpPr>
        <p:spPr>
          <a:xfrm>
            <a:off x="9557155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Картинка  1"/>
          <p:cNvSpPr>
            <a:spLocks noGrp="1"/>
          </p:cNvSpPr>
          <p:nvPr>
            <p:ph type="pic" sz="quarter" idx="14" hasCustomPrompt="1"/>
          </p:nvPr>
        </p:nvSpPr>
        <p:spPr>
          <a:xfrm>
            <a:off x="9628875" y="3142238"/>
            <a:ext cx="1440000" cy="1440000"/>
          </a:xfrm>
          <a:prstGeom prst="roundRect">
            <a:avLst>
              <a:gd name="adj" fmla="val 1359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5" name="Текст  2"/>
          <p:cNvSpPr>
            <a:spLocks noGrp="1"/>
          </p:cNvSpPr>
          <p:nvPr>
            <p:ph type="body" sz="quarter" idx="19" hasCustomPrompt="1"/>
          </p:nvPr>
        </p:nvSpPr>
        <p:spPr>
          <a:xfrm>
            <a:off x="7387847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Картинка  2"/>
          <p:cNvSpPr>
            <a:spLocks noGrp="1"/>
          </p:cNvSpPr>
          <p:nvPr>
            <p:ph type="pic" sz="quarter" idx="13" hasCustomPrompt="1"/>
          </p:nvPr>
        </p:nvSpPr>
        <p:spPr>
          <a:xfrm>
            <a:off x="7459565" y="3142238"/>
            <a:ext cx="1440000" cy="1440000"/>
          </a:xfrm>
          <a:prstGeom prst="roundRect">
            <a:avLst>
              <a:gd name="adj" fmla="val 3060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4" name="Текст  3"/>
          <p:cNvSpPr>
            <a:spLocks noGrp="1"/>
          </p:cNvSpPr>
          <p:nvPr>
            <p:ph type="body" sz="quarter" idx="18" hasCustomPrompt="1"/>
          </p:nvPr>
        </p:nvSpPr>
        <p:spPr>
          <a:xfrm>
            <a:off x="5218540" y="4842459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3"/>
          <p:cNvSpPr>
            <a:spLocks noGrp="1"/>
          </p:cNvSpPr>
          <p:nvPr>
            <p:ph type="pic" sz="quarter" idx="12" hasCustomPrompt="1"/>
          </p:nvPr>
        </p:nvSpPr>
        <p:spPr>
          <a:xfrm>
            <a:off x="5290259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3" name="Текст  4"/>
          <p:cNvSpPr>
            <a:spLocks noGrp="1"/>
          </p:cNvSpPr>
          <p:nvPr>
            <p:ph type="body" sz="quarter" idx="17" hasCustomPrompt="1"/>
          </p:nvPr>
        </p:nvSpPr>
        <p:spPr>
          <a:xfrm>
            <a:off x="3049232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Картинка  4"/>
          <p:cNvSpPr>
            <a:spLocks noGrp="1"/>
          </p:cNvSpPr>
          <p:nvPr>
            <p:ph type="pic" sz="quarter" idx="11" hasCustomPrompt="1"/>
          </p:nvPr>
        </p:nvSpPr>
        <p:spPr>
          <a:xfrm>
            <a:off x="3120953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2" name="Текст 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926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Картинка  5"/>
          <p:cNvSpPr>
            <a:spLocks noGrp="1"/>
          </p:cNvSpPr>
          <p:nvPr>
            <p:ph type="pic" sz="quarter" idx="10" hasCustomPrompt="1"/>
          </p:nvPr>
        </p:nvSpPr>
        <p:spPr>
          <a:xfrm>
            <a:off x="950964" y="3142238"/>
            <a:ext cx="1440000" cy="1440000"/>
          </a:xfrm>
          <a:prstGeom prst="roundRect">
            <a:avLst>
              <a:gd name="adj" fmla="val 1926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7" name="Текст  6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718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итата - картинк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 1"/>
          <p:cNvSpPr>
            <a:spLocks noGrp="1"/>
          </p:cNvSpPr>
          <p:nvPr>
            <p:ph type="body" sz="quarter" idx="14" hasCustomPrompt="1"/>
          </p:nvPr>
        </p:nvSpPr>
        <p:spPr>
          <a:xfrm>
            <a:off x="6012520" y="5574918"/>
            <a:ext cx="4288169" cy="412421"/>
          </a:xfrm>
        </p:spPr>
        <p:txBody>
          <a:bodyPr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2119239" y="4343401"/>
            <a:ext cx="8181450" cy="114206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5232000" y="2179816"/>
            <a:ext cx="1620000" cy="162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67804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итата -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 1"/>
          <p:cNvSpPr>
            <a:spLocks noGrp="1"/>
          </p:cNvSpPr>
          <p:nvPr>
            <p:ph type="body" sz="quarter" idx="14" hasCustomPrompt="1"/>
          </p:nvPr>
        </p:nvSpPr>
        <p:spPr>
          <a:xfrm>
            <a:off x="4704958" y="5160670"/>
            <a:ext cx="4288169" cy="412421"/>
          </a:xfrm>
        </p:spPr>
        <p:txBody>
          <a:bodyPr>
            <a:no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4698402" y="3871684"/>
            <a:ext cx="6655399" cy="117739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2236134" y="3864085"/>
            <a:ext cx="1569931" cy="156993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9" name="Текст  3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58247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Миссия компан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lang="ru-RU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quarter" idx="16" hasCustomPrompt="1"/>
          </p:nvPr>
        </p:nvSpPr>
        <p:spPr>
          <a:xfrm>
            <a:off x="2176670" y="2691009"/>
            <a:ext cx="7605067" cy="207977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5264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начал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3122609" y="5311382"/>
            <a:ext cx="2989955" cy="821061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Текст  2"/>
          <p:cNvSpPr>
            <a:spLocks noGrp="1"/>
          </p:cNvSpPr>
          <p:nvPr>
            <p:ph type="body" sz="quarter" idx="18" hasCustomPrompt="1"/>
          </p:nvPr>
        </p:nvSpPr>
        <p:spPr>
          <a:xfrm>
            <a:off x="3122610" y="4940031"/>
            <a:ext cx="2750108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9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6809316" y="4186666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1" name="Картинка  2"/>
          <p:cNvSpPr>
            <a:spLocks noGrp="1"/>
          </p:cNvSpPr>
          <p:nvPr>
            <p:ph type="pic" sz="quarter" idx="14" hasCustomPrompt="1"/>
          </p:nvPr>
        </p:nvSpPr>
        <p:spPr>
          <a:xfrm>
            <a:off x="1345240" y="4726666"/>
            <a:ext cx="1620000" cy="162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15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6702808" y="3117447"/>
            <a:ext cx="4650993" cy="997353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4"/>
          <p:cNvSpPr>
            <a:spLocks noGrp="1"/>
          </p:cNvSpPr>
          <p:nvPr>
            <p:ph type="body" sz="quarter" idx="16" hasCustomPrompt="1"/>
          </p:nvPr>
        </p:nvSpPr>
        <p:spPr>
          <a:xfrm>
            <a:off x="6702809" y="2647882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5"/>
          <p:cNvSpPr>
            <a:spLocks noGrp="1"/>
          </p:cNvSpPr>
          <p:nvPr>
            <p:ph type="body" sz="quarter" idx="15" hasCustomPrompt="1"/>
          </p:nvPr>
        </p:nvSpPr>
        <p:spPr>
          <a:xfrm>
            <a:off x="2354749" y="2624440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9991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продол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1540964" y="4317198"/>
            <a:ext cx="39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8" name="Картинка  2"/>
          <p:cNvSpPr>
            <a:spLocks noGrp="1"/>
          </p:cNvSpPr>
          <p:nvPr>
            <p:ph type="pic" sz="quarter" idx="14" hasCustomPrompt="1"/>
          </p:nvPr>
        </p:nvSpPr>
        <p:spPr>
          <a:xfrm>
            <a:off x="6562233" y="1134469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4" name="Текст  1"/>
          <p:cNvSpPr>
            <a:spLocks noGrp="1"/>
          </p:cNvSpPr>
          <p:nvPr>
            <p:ph type="body" sz="quarter" idx="17" hasCustomPrompt="1"/>
          </p:nvPr>
        </p:nvSpPr>
        <p:spPr>
          <a:xfrm>
            <a:off x="6466785" y="4317198"/>
            <a:ext cx="4650993" cy="1814796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6466786" y="384763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7" name="Текст  3"/>
          <p:cNvSpPr>
            <a:spLocks noGrp="1"/>
          </p:cNvSpPr>
          <p:nvPr>
            <p:ph type="body" sz="quarter" idx="15" hasCustomPrompt="1"/>
          </p:nvPr>
        </p:nvSpPr>
        <p:spPr>
          <a:xfrm>
            <a:off x="2685643" y="384755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Текст  4"/>
          <p:cNvSpPr>
            <a:spLocks noGrp="1"/>
          </p:cNvSpPr>
          <p:nvPr>
            <p:ph type="body" sz="quarter" idx="19" hasCustomPrompt="1"/>
          </p:nvPr>
        </p:nvSpPr>
        <p:spPr>
          <a:xfrm>
            <a:off x="956478" y="1026156"/>
            <a:ext cx="4650993" cy="1905887"/>
          </a:xfrm>
        </p:spPr>
        <p:txBody>
          <a:bodyPr>
            <a:normAutofit/>
          </a:bodyPr>
          <a:lstStyle>
            <a:lvl1pPr algn="r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8" name="Текст  5"/>
          <p:cNvSpPr>
            <a:spLocks noGrp="1"/>
          </p:cNvSpPr>
          <p:nvPr>
            <p:ph type="body" sz="quarter" idx="20" hasCustomPrompt="1"/>
          </p:nvPr>
        </p:nvSpPr>
        <p:spPr>
          <a:xfrm>
            <a:off x="6466785" y="559541"/>
            <a:ext cx="2901950" cy="450567"/>
          </a:xfrm>
        </p:spPr>
        <p:txBody>
          <a:bodyPr>
            <a:normAutofit/>
          </a:bodyPr>
          <a:lstStyle>
            <a:lvl1pPr algn="l">
              <a:defRPr sz="18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5" name="Текст  6"/>
          <p:cNvSpPr>
            <a:spLocks noGrp="1"/>
          </p:cNvSpPr>
          <p:nvPr>
            <p:ph type="body" sz="quarter" idx="18" hasCustomPrompt="1"/>
          </p:nvPr>
        </p:nvSpPr>
        <p:spPr>
          <a:xfrm>
            <a:off x="1540964" y="559541"/>
            <a:ext cx="4066507" cy="450567"/>
          </a:xfrm>
        </p:spPr>
        <p:txBody>
          <a:bodyPr>
            <a:norm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6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сейча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 1"/>
          <p:cNvSpPr>
            <a:spLocks noGrp="1"/>
          </p:cNvSpPr>
          <p:nvPr>
            <p:ph type="body" sz="quarter" idx="17" hasCustomPrompt="1"/>
          </p:nvPr>
        </p:nvSpPr>
        <p:spPr>
          <a:xfrm>
            <a:off x="8284520" y="4445825"/>
            <a:ext cx="3224994" cy="1577288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4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8284521" y="3986199"/>
            <a:ext cx="2777732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6570286" y="3906688"/>
            <a:ext cx="1440000" cy="144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0" name="Текст  3"/>
          <p:cNvSpPr>
            <a:spLocks noGrp="1"/>
          </p:cNvSpPr>
          <p:nvPr>
            <p:ph type="body" sz="quarter" idx="20" hasCustomPrompt="1"/>
          </p:nvPr>
        </p:nvSpPr>
        <p:spPr>
          <a:xfrm>
            <a:off x="2824791" y="398619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Текст  4"/>
          <p:cNvSpPr>
            <a:spLocks noGrp="1"/>
          </p:cNvSpPr>
          <p:nvPr>
            <p:ph type="body" sz="quarter" idx="19" hasCustomPrompt="1"/>
          </p:nvPr>
        </p:nvSpPr>
        <p:spPr>
          <a:xfrm>
            <a:off x="6490773" y="1037218"/>
            <a:ext cx="4650993" cy="2024034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2"/>
          <p:cNvSpPr>
            <a:spLocks noGrp="1"/>
          </p:cNvSpPr>
          <p:nvPr>
            <p:ph type="pic" sz="quarter" idx="14" hasCustomPrompt="1"/>
          </p:nvPr>
        </p:nvSpPr>
        <p:spPr>
          <a:xfrm>
            <a:off x="1682814" y="1421596"/>
            <a:ext cx="3960000" cy="21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6" name="Текст  5"/>
          <p:cNvSpPr>
            <a:spLocks noGrp="1"/>
          </p:cNvSpPr>
          <p:nvPr>
            <p:ph type="body" sz="quarter" idx="18" hasCustomPrompt="1"/>
          </p:nvPr>
        </p:nvSpPr>
        <p:spPr>
          <a:xfrm>
            <a:off x="6490774" y="56765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Текст 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4791" y="566426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48335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езюм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 1"/>
          <p:cNvSpPr>
            <a:spLocks noGrp="1"/>
          </p:cNvSpPr>
          <p:nvPr>
            <p:ph type="body" sz="quarter" idx="17" hasCustomPrompt="1"/>
          </p:nvPr>
        </p:nvSpPr>
        <p:spPr>
          <a:xfrm>
            <a:off x="1417738" y="5045618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Текст  2"/>
          <p:cNvSpPr>
            <a:spLocks noGrp="1"/>
          </p:cNvSpPr>
          <p:nvPr>
            <p:ph type="body" sz="quarter" idx="15" hasCustomPrompt="1"/>
          </p:nvPr>
        </p:nvSpPr>
        <p:spPr>
          <a:xfrm>
            <a:off x="1417738" y="3971449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9" name="Текст  3"/>
          <p:cNvSpPr>
            <a:spLocks noGrp="1"/>
          </p:cNvSpPr>
          <p:nvPr>
            <p:ph type="body" sz="quarter" idx="11" hasCustomPrompt="1"/>
          </p:nvPr>
        </p:nvSpPr>
        <p:spPr>
          <a:xfrm>
            <a:off x="1417738" y="2897280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4"/>
          <p:cNvSpPr>
            <a:spLocks noGrp="1"/>
          </p:cNvSpPr>
          <p:nvPr>
            <p:ph type="body" sz="quarter" idx="19" hasCustomPrompt="1"/>
          </p:nvPr>
        </p:nvSpPr>
        <p:spPr>
          <a:xfrm>
            <a:off x="795868" y="1787900"/>
            <a:ext cx="6420477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6419919" cy="1136791"/>
          </a:xfrm>
        </p:spPr>
        <p:txBody>
          <a:bodyPr anchor="b"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14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8182919" y="-8467"/>
            <a:ext cx="4010373" cy="6876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39297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тог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6829778" y="2"/>
            <a:ext cx="536222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1115438" y="3330911"/>
            <a:ext cx="5136205" cy="307932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5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1115439" y="1171068"/>
            <a:ext cx="5136204" cy="147536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099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е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 1"/>
          <p:cNvSpPr>
            <a:spLocks noGrp="1"/>
          </p:cNvSpPr>
          <p:nvPr>
            <p:ph type="body" sz="quarter" idx="24" hasCustomPrompt="1"/>
          </p:nvPr>
        </p:nvSpPr>
        <p:spPr>
          <a:xfrm>
            <a:off x="7294814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2"/>
          <p:cNvSpPr>
            <a:spLocks noGrp="1"/>
          </p:cNvSpPr>
          <p:nvPr>
            <p:ph type="body" sz="quarter" idx="23" hasCustomPrompt="1"/>
          </p:nvPr>
        </p:nvSpPr>
        <p:spPr>
          <a:xfrm>
            <a:off x="7294814" y="3983085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Текст  3"/>
          <p:cNvSpPr>
            <a:spLocks noGrp="1"/>
          </p:cNvSpPr>
          <p:nvPr>
            <p:ph type="body" sz="quarter" idx="22" hasCustomPrompt="1"/>
          </p:nvPr>
        </p:nvSpPr>
        <p:spPr>
          <a:xfrm>
            <a:off x="7294814" y="2924377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2" name="Текст  4"/>
          <p:cNvSpPr>
            <a:spLocks noGrp="1"/>
          </p:cNvSpPr>
          <p:nvPr>
            <p:ph type="body" sz="quarter" idx="21" hasCustomPrompt="1"/>
          </p:nvPr>
        </p:nvSpPr>
        <p:spPr>
          <a:xfrm>
            <a:off x="1642676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Текст  5"/>
          <p:cNvSpPr>
            <a:spLocks noGrp="1"/>
          </p:cNvSpPr>
          <p:nvPr>
            <p:ph type="body" sz="quarter" idx="20" hasCustomPrompt="1"/>
          </p:nvPr>
        </p:nvSpPr>
        <p:spPr>
          <a:xfrm>
            <a:off x="1642676" y="402197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9" name="Текст  6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42" y="2934894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Текст  7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2017527"/>
            <a:ext cx="10530388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324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предел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1903600"/>
            <a:ext cx="10557374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3" name="Таблица"/>
          <p:cNvSpPr>
            <a:spLocks noGrp="1"/>
          </p:cNvSpPr>
          <p:nvPr>
            <p:ph type="tbl" sz="quarter" idx="20" hasCustomPrompt="1"/>
          </p:nvPr>
        </p:nvSpPr>
        <p:spPr>
          <a:xfrm>
            <a:off x="796925" y="2760663"/>
            <a:ext cx="10556875" cy="3648075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Таблица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059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65713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873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4851400" y="0"/>
            <a:ext cx="7341891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707574" y="2536941"/>
            <a:ext cx="3678161" cy="38976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07574" y="546652"/>
            <a:ext cx="3678160" cy="127368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68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/30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5266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5550522" y="1941916"/>
            <a:ext cx="5803277" cy="422687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550522" y="120644"/>
            <a:ext cx="5803277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598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Картинк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42053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817312" y="5066115"/>
            <a:ext cx="10557375" cy="121185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817312" y="3644240"/>
            <a:ext cx="10557375" cy="724035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660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3" name="Текст 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31"/>
    </p:custDataLst>
    <p:extLst>
      <p:ext uri="{BB962C8B-B14F-4D97-AF65-F5344CB8AC3E}">
        <p14:creationId xmlns:p14="http://schemas.microsoft.com/office/powerpoint/2010/main" val="390916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 1"/>
          <p:cNvSpPr/>
          <p:nvPr/>
        </p:nvSpPr>
        <p:spPr>
          <a:xfrm>
            <a:off x="0" y="1566487"/>
            <a:ext cx="12191999" cy="3611543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1325">
              <a:lnSpc>
                <a:spcPct val="100000"/>
              </a:lnSpc>
              <a:spcBef>
                <a:spcPts val="1200"/>
              </a:spcBef>
            </a:pPr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Прямоугольник  2"/>
          <p:cNvSpPr/>
          <p:nvPr/>
        </p:nvSpPr>
        <p:spPr>
          <a:xfrm>
            <a:off x="3638076" y="3952960"/>
            <a:ext cx="4915847" cy="45719"/>
          </a:xfrm>
          <a:prstGeom prst="rect">
            <a:avLst/>
          </a:prstGeom>
          <a:solidFill>
            <a:srgbClr val="216EC8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дзаголовок  1"/>
          <p:cNvSpPr>
            <a:spLocks noGrp="1"/>
          </p:cNvSpPr>
          <p:nvPr>
            <p:ph type="subTitle" idx="1"/>
          </p:nvPr>
        </p:nvSpPr>
        <p:spPr>
          <a:xfrm>
            <a:off x="1524000" y="4317999"/>
            <a:ext cx="9144000" cy="1443037"/>
          </a:xfrm>
        </p:spPr>
        <p:txBody>
          <a:bodyPr>
            <a:normAutofit/>
          </a:bodyPr>
          <a:lstStyle/>
          <a:p>
            <a:pPr>
              <a:lnSpc>
                <a:spcPct val="50000"/>
              </a:lnSpc>
            </a:pPr>
            <a:r>
              <a:rPr lang="ru-RU" dirty="0" smtClean="0">
                <a:solidFill>
                  <a:srgbClr val="575E68"/>
                </a:solidFill>
              </a:rPr>
              <a:t>Лобанова Венера</a:t>
            </a:r>
          </a:p>
          <a:p>
            <a:pPr>
              <a:lnSpc>
                <a:spcPct val="50000"/>
              </a:lnSpc>
            </a:pPr>
            <a:r>
              <a:rPr lang="ru-RU" sz="2000" dirty="0" smtClean="0">
                <a:solidFill>
                  <a:srgbClr val="575E68"/>
                </a:solidFill>
              </a:rPr>
              <a:t>Пиб-41</a:t>
            </a:r>
            <a:endParaRPr lang="ru-RU" sz="2000" dirty="0">
              <a:solidFill>
                <a:srgbClr val="575E68"/>
              </a:solidFill>
            </a:endParaRPr>
          </a:p>
        </p:txBody>
      </p:sp>
      <p:sp>
        <p:nvSpPr>
          <p:cNvPr id="5" name="Заголовок"/>
          <p:cNvSpPr>
            <a:spLocks noGrp="1"/>
          </p:cNvSpPr>
          <p:nvPr>
            <p:ph type="ctrTitle"/>
          </p:nvPr>
        </p:nvSpPr>
        <p:spPr>
          <a:xfrm>
            <a:off x="1082039" y="1405700"/>
            <a:ext cx="10027920" cy="2387600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Разработка информационной системы «Личный кабинет обучающегося для АНО ДПО «</a:t>
            </a:r>
            <a:r>
              <a:rPr lang="ru-RU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Инфосфера</a:t>
            </a:r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488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Таблица сложности данных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2263113936"/>
              </p:ext>
            </p:extLst>
          </p:nvPr>
        </p:nvGraphicFramePr>
        <p:xfrm>
          <a:off x="714630" y="2573165"/>
          <a:ext cx="10751946" cy="225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991"/>
                <a:gridCol w="1791991"/>
                <a:gridCol w="1791991"/>
                <a:gridCol w="1791991"/>
                <a:gridCol w="1791991"/>
                <a:gridCol w="1791991"/>
              </a:tblGrid>
              <a:tr h="6528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Объект данных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DET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RET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Сложность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UFP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для </a:t>
                      </a: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ILF)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UFP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для </a:t>
                      </a: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ELF)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0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Пользователь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0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Представитель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0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Учащийся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0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32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00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Оценка сложностей транзакций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1362762813"/>
              </p:ext>
            </p:extLst>
          </p:nvPr>
        </p:nvGraphicFramePr>
        <p:xfrm>
          <a:off x="1604800" y="1605280"/>
          <a:ext cx="9277360" cy="4602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777"/>
                <a:gridCol w="950912"/>
                <a:gridCol w="1067606"/>
                <a:gridCol w="1696131"/>
                <a:gridCol w="1681967"/>
                <a:gridCol w="1681967"/>
              </a:tblGrid>
              <a:tr h="7391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Форма/транзакция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FTR</a:t>
                      </a:r>
                      <a:endParaRPr lang="ru-RU" sz="1400" b="1" kern="1200" dirty="0">
                        <a:solidFill>
                          <a:schemeClr val="l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DET</a:t>
                      </a:r>
                      <a:endParaRPr lang="ru-RU" sz="1400" b="1" kern="1200" dirty="0">
                        <a:solidFill>
                          <a:schemeClr val="l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Тип </a:t>
                      </a:r>
                      <a:r>
                        <a:rPr lang="ru-RU" sz="1400" b="1" kern="1200" dirty="0" err="1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транз</a:t>
                      </a:r>
                      <a:r>
                        <a:rPr lang="ru-RU" sz="1400" b="1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Сложность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UFP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41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Авторизация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EI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41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Оформить договор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EI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</a:tr>
              <a:tr h="73913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Заполнить заявление на обучение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EI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913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Посмотреть историю своих заказов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EQ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</a:tr>
              <a:tr h="73913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Осуществить оплату</a:t>
                      </a:r>
                    </a:p>
                    <a:p>
                      <a:pPr marL="0" marR="0" indent="45021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 smtClean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EI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</a:tr>
              <a:tr h="73913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400" kern="12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16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9"/>
          </p:nvPr>
        </p:nvSpPr>
        <p:spPr>
          <a:xfrm>
            <a:off x="796426" y="1656080"/>
            <a:ext cx="10557374" cy="3698240"/>
          </a:xfrm>
        </p:spPr>
        <p:txBody>
          <a:bodyPr anchor="ctr"/>
          <a:lstStyle/>
          <a:p>
            <a:r>
              <a:rPr lang="ru-RU" sz="2400" dirty="0"/>
              <a:t>VAF = (28 * 0,01)+0,65 = </a:t>
            </a:r>
            <a:r>
              <a:rPr lang="ru-RU" sz="2400" dirty="0" smtClean="0"/>
              <a:t>0,93</a:t>
            </a:r>
          </a:p>
          <a:p>
            <a:r>
              <a:rPr lang="en-US" sz="2400" dirty="0"/>
              <a:t>AFP</a:t>
            </a:r>
            <a:r>
              <a:rPr lang="ru-RU" sz="2400" dirty="0"/>
              <a:t> = </a:t>
            </a:r>
            <a:r>
              <a:rPr lang="en-US" sz="2400" dirty="0"/>
              <a:t>70 </a:t>
            </a:r>
            <a:r>
              <a:rPr lang="ru-RU" sz="2400" dirty="0"/>
              <a:t>* 0,9</a:t>
            </a:r>
            <a:r>
              <a:rPr lang="en-US" sz="2400" dirty="0"/>
              <a:t>3</a:t>
            </a:r>
            <a:r>
              <a:rPr lang="ru-RU" sz="2400" dirty="0"/>
              <a:t> = </a:t>
            </a:r>
            <a:r>
              <a:rPr lang="en-US" sz="2400" dirty="0"/>
              <a:t>65,1</a:t>
            </a:r>
            <a:endParaRPr lang="ru-RU" sz="2400" dirty="0"/>
          </a:p>
          <a:p>
            <a:r>
              <a:rPr lang="en-US" sz="2400" dirty="0"/>
              <a:t>AFP</a:t>
            </a:r>
            <a:r>
              <a:rPr lang="ru-RU" sz="2400" dirty="0"/>
              <a:t> (</a:t>
            </a:r>
            <a:r>
              <a:rPr lang="en-US" sz="2400" dirty="0"/>
              <a:t>LOC</a:t>
            </a:r>
            <a:r>
              <a:rPr lang="ru-RU" sz="2400" dirty="0"/>
              <a:t>) = 3158 </a:t>
            </a:r>
            <a:r>
              <a:rPr lang="ru-RU" sz="2400" dirty="0" smtClean="0"/>
              <a:t>строки</a:t>
            </a:r>
          </a:p>
          <a:p>
            <a:r>
              <a:rPr lang="ru-RU" sz="2400" dirty="0" smtClean="0"/>
              <a:t>Т </a:t>
            </a:r>
            <a:r>
              <a:rPr lang="ru-RU" sz="2400" dirty="0"/>
              <a:t>= 2,4*3.71^1,05 = 14.71 </a:t>
            </a:r>
            <a:r>
              <a:rPr lang="ru-RU" sz="2400" dirty="0" smtClean="0"/>
              <a:t>человеко-месяцев</a:t>
            </a:r>
            <a:endParaRPr lang="ru-RU" sz="2400" dirty="0"/>
          </a:p>
          <a:p>
            <a:r>
              <a:rPr lang="en-US" sz="2400" dirty="0"/>
              <a:t>T</a:t>
            </a:r>
            <a:r>
              <a:rPr lang="en-US" sz="2400" baseline="-25000" dirty="0"/>
              <a:t>CD </a:t>
            </a:r>
            <a:r>
              <a:rPr lang="ru-RU" sz="2400" dirty="0"/>
              <a:t>= 3.67 * 10.29 ^ (0.28+0.01*13.58)*4.04= </a:t>
            </a:r>
            <a:r>
              <a:rPr lang="ru-RU" sz="2400" b="1" dirty="0"/>
              <a:t>5,63 </a:t>
            </a:r>
            <a:r>
              <a:rPr lang="ru-RU" sz="2400" b="1" dirty="0" err="1" smtClean="0"/>
              <a:t>мес</a:t>
            </a:r>
            <a:endParaRPr lang="ru-RU" sz="2400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Учет сложности разработки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34030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9"/>
          </p:nvPr>
        </p:nvSpPr>
        <p:spPr>
          <a:xfrm>
            <a:off x="796426" y="1656080"/>
            <a:ext cx="10557374" cy="3698240"/>
          </a:xfrm>
        </p:spPr>
        <p:txBody>
          <a:bodyPr anchor="ctr"/>
          <a:lstStyle/>
          <a:p>
            <a:r>
              <a:rPr lang="ru-RU" sz="2400" dirty="0" err="1"/>
              <a:t>Смч</a:t>
            </a:r>
            <a:r>
              <a:rPr lang="ru-RU" sz="2400" dirty="0"/>
              <a:t> = 0,5 * 3,49 = 1,75 руб./час.</a:t>
            </a:r>
          </a:p>
          <a:p>
            <a:r>
              <a:rPr lang="ru-RU" sz="2400" dirty="0" err="1"/>
              <a:t>Тэвм</a:t>
            </a:r>
            <a:r>
              <a:rPr lang="ru-RU" sz="2400" dirty="0"/>
              <a:t> = 44 * 8 = 352 часов.</a:t>
            </a:r>
          </a:p>
          <a:p>
            <a:r>
              <a:rPr lang="ru-RU" sz="2400" dirty="0" err="1" smtClean="0"/>
              <a:t>Сэл</a:t>
            </a:r>
            <a:r>
              <a:rPr lang="ru-RU" sz="2400" dirty="0" smtClean="0"/>
              <a:t> </a:t>
            </a:r>
            <a:r>
              <a:rPr lang="ru-RU" sz="2400" dirty="0"/>
              <a:t>= 352 * 1,75 = 616 рубля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Оценка </a:t>
            </a:r>
            <a:r>
              <a:rPr lang="ru-RU" sz="4000" dirty="0"/>
              <a:t>совокупной стоимости владения</a:t>
            </a:r>
          </a:p>
        </p:txBody>
      </p:sp>
    </p:spTree>
    <p:extLst>
      <p:ext uri="{BB962C8B-B14F-4D97-AF65-F5344CB8AC3E}">
        <p14:creationId xmlns:p14="http://schemas.microsoft.com/office/powerpoint/2010/main" val="3121857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Смета затрат на разработку</a:t>
            </a:r>
            <a:endParaRPr lang="ru-RU" sz="4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454281273"/>
              </p:ext>
            </p:extLst>
          </p:nvPr>
        </p:nvGraphicFramePr>
        <p:xfrm>
          <a:off x="578487" y="1947864"/>
          <a:ext cx="10775314" cy="266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7657"/>
                <a:gridCol w="5387657"/>
              </a:tblGrid>
              <a:tr h="532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Статья затрат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55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Сумма, руб.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55" marR="68580" marT="0" marB="0"/>
                </a:tc>
              </a:tr>
              <a:tr h="53295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Материальные затраты (электроэнергия)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55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55" marR="68580" marT="0" marB="0"/>
                </a:tc>
              </a:tr>
              <a:tr h="53295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Оплата труда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55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000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55" marR="68580" marT="0" marB="0"/>
                </a:tc>
              </a:tr>
              <a:tr h="53295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Отчисления на социальное страхование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55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33 000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55" marR="68580" marT="0" marB="0" anchor="ctr"/>
                </a:tc>
              </a:tr>
              <a:tr h="53295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55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187 616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55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597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half" idx="16"/>
          </p:nvPr>
        </p:nvSpPr>
        <p:spPr>
          <a:xfrm>
            <a:off x="6035465" y="2663422"/>
            <a:ext cx="4991926" cy="3733388"/>
          </a:xfrm>
        </p:spPr>
        <p:txBody>
          <a:bodyPr/>
          <a:lstStyle/>
          <a:p>
            <a:pPr lvl="0"/>
            <a:r>
              <a:rPr lang="ru-RU" dirty="0"/>
              <a:t>На сбор данных о пользователях – 1 человек и 0,5 часа рабочего времени;</a:t>
            </a:r>
          </a:p>
          <a:p>
            <a:pPr lvl="0"/>
            <a:r>
              <a:rPr lang="ru-RU" dirty="0"/>
              <a:t>На перенос данных в </a:t>
            </a:r>
            <a:r>
              <a:rPr lang="en-US" dirty="0"/>
              <a:t>CRM</a:t>
            </a:r>
            <a:r>
              <a:rPr lang="ru-RU" dirty="0"/>
              <a:t>– 0 человек и 0 часа рабочего времени;</a:t>
            </a:r>
          </a:p>
          <a:p>
            <a:pPr lvl="0"/>
            <a:r>
              <a:rPr lang="ru-RU" dirty="0"/>
              <a:t>На создание счетов на оплату – 1 человек и 0,1 часа рабочего времени.</a:t>
            </a:r>
          </a:p>
          <a:p>
            <a:pPr algn="ctr"/>
            <a:r>
              <a:rPr lang="ru-RU" b="1" dirty="0" smtClean="0"/>
              <a:t>= 0,6 человека-часа</a:t>
            </a:r>
            <a:endParaRPr lang="ru-RU" b="1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6035465" y="1619333"/>
            <a:ext cx="4991926" cy="682191"/>
          </a:xfrm>
        </p:spPr>
        <p:txBody>
          <a:bodyPr/>
          <a:lstStyle/>
          <a:p>
            <a:r>
              <a:rPr lang="ru-RU" dirty="0" smtClean="0"/>
              <a:t>Трудозатраты после внедрения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half" idx="15"/>
          </p:nvPr>
        </p:nvSpPr>
        <p:spPr>
          <a:xfrm>
            <a:off x="703052" y="2663422"/>
            <a:ext cx="4919825" cy="3733388"/>
          </a:xfrm>
        </p:spPr>
        <p:txBody>
          <a:bodyPr/>
          <a:lstStyle/>
          <a:p>
            <a:pPr lvl="0"/>
            <a:r>
              <a:rPr lang="ru-RU" dirty="0"/>
              <a:t>На сбор данных о пользователях – 2 человек и 1 часа рабочего времени;</a:t>
            </a:r>
          </a:p>
          <a:p>
            <a:pPr lvl="0"/>
            <a:r>
              <a:rPr lang="ru-RU" dirty="0"/>
              <a:t>На перенос данных в </a:t>
            </a:r>
            <a:r>
              <a:rPr lang="en-US" dirty="0"/>
              <a:t>CRM</a:t>
            </a:r>
            <a:r>
              <a:rPr lang="ru-RU" dirty="0"/>
              <a:t>– 1 человек и 1 часа рабочего времени;</a:t>
            </a:r>
          </a:p>
          <a:p>
            <a:pPr lvl="0"/>
            <a:r>
              <a:rPr lang="ru-RU" dirty="0"/>
              <a:t>На создание счетов на оплату – 1 человек и 0,5 часа рабочего времени.</a:t>
            </a:r>
          </a:p>
          <a:p>
            <a:pPr algn="ctr"/>
            <a:r>
              <a:rPr lang="ru-RU" b="1" dirty="0" smtClean="0"/>
              <a:t>= 3,5 человека-часа</a:t>
            </a:r>
            <a:endParaRPr lang="ru-RU" b="1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703052" y="1619333"/>
            <a:ext cx="4919824" cy="682191"/>
          </a:xfrm>
        </p:spPr>
        <p:txBody>
          <a:bodyPr/>
          <a:lstStyle/>
          <a:p>
            <a:r>
              <a:rPr lang="ru-RU" dirty="0" smtClean="0"/>
              <a:t>Трудозатраты до внедрения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Эффективность внедрения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811404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Текст 10"/>
              <p:cNvSpPr>
                <a:spLocks noGrp="1"/>
              </p:cNvSpPr>
              <p:nvPr>
                <p:ph type="body" sz="half" idx="16"/>
              </p:nvPr>
            </p:nvSpPr>
            <p:spPr>
              <a:xfrm>
                <a:off x="6035465" y="3151102"/>
                <a:ext cx="4991926" cy="7096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ru-RU" dirty="0"/>
                  <a:t>0,6 * 2 * 38 000 = </a:t>
                </a:r>
                <a:r>
                  <a:rPr lang="ru-RU" b="1" dirty="0"/>
                  <a:t>45 600 </a:t>
                </a:r>
                <a:r>
                  <a:rPr lang="ru-RU" dirty="0" smtClean="0"/>
                  <a:t>рублей</a:t>
                </a:r>
                <a:endParaRPr lang="ru-RU" dirty="0"/>
              </a:p>
            </p:txBody>
          </p:sp>
        </mc:Choice>
        <mc:Fallback>
          <p:sp>
            <p:nvSpPr>
              <p:cNvPr id="11" name="Текст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6"/>
              </p:nvPr>
            </p:nvSpPr>
            <p:spPr>
              <a:xfrm>
                <a:off x="6035465" y="3151102"/>
                <a:ext cx="4991926" cy="70969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6035464" y="2107013"/>
            <a:ext cx="5171015" cy="682191"/>
          </a:xfrm>
        </p:spPr>
        <p:txBody>
          <a:bodyPr/>
          <a:lstStyle/>
          <a:p>
            <a:r>
              <a:rPr lang="ru-RU" dirty="0"/>
              <a:t>Стоимостные затраты </a:t>
            </a:r>
            <a:r>
              <a:rPr lang="ru-RU" dirty="0" smtClean="0"/>
              <a:t>после внедрения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Текст 9"/>
              <p:cNvSpPr>
                <a:spLocks noGrp="1"/>
              </p:cNvSpPr>
              <p:nvPr>
                <p:ph type="body" sz="half" idx="15"/>
              </p:nvPr>
            </p:nvSpPr>
            <p:spPr>
              <a:xfrm>
                <a:off x="703052" y="3151102"/>
                <a:ext cx="4919825" cy="7096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ru-RU" dirty="0" smtClean="0"/>
                  <a:t>3,5 </a:t>
                </a:r>
                <a:r>
                  <a:rPr lang="ru-RU" dirty="0"/>
                  <a:t>* 4 * 38 000 = </a:t>
                </a:r>
                <a:r>
                  <a:rPr lang="ru-RU" b="1" dirty="0"/>
                  <a:t>532 000 </a:t>
                </a:r>
                <a:r>
                  <a:rPr lang="ru-RU" dirty="0" smtClean="0"/>
                  <a:t>рублей</a:t>
                </a:r>
                <a:endParaRPr lang="ru-RU" dirty="0"/>
              </a:p>
            </p:txBody>
          </p:sp>
        </mc:Choice>
        <mc:Fallback>
          <p:sp>
            <p:nvSpPr>
              <p:cNvPr id="10" name="Текст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5"/>
              </p:nvPr>
            </p:nvSpPr>
            <p:spPr>
              <a:xfrm>
                <a:off x="703052" y="3151102"/>
                <a:ext cx="4919825" cy="70969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703052" y="2107013"/>
            <a:ext cx="4919824" cy="682191"/>
          </a:xfrm>
        </p:spPr>
        <p:txBody>
          <a:bodyPr/>
          <a:lstStyle/>
          <a:p>
            <a:r>
              <a:rPr lang="ru-RU" dirty="0" smtClean="0"/>
              <a:t>Стоимостные затраты до внедрения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Эффективность внедрения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546629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Показатели эффективности от внедрения АИС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ph type="tbl" sz="quarter" idx="20"/>
                <p:extLst>
                  <p:ext uri="{D42A27DB-BD31-4B8C-83A1-F6EECF244321}">
                    <p14:modId xmlns:p14="http://schemas.microsoft.com/office/powerpoint/2010/main" val="1488746815"/>
                  </p:ext>
                </p:extLst>
              </p:nvPr>
            </p:nvGraphicFramePr>
            <p:xfrm>
              <a:off x="654685" y="2069779"/>
              <a:ext cx="10846434" cy="25457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7739"/>
                    <a:gridCol w="1807739"/>
                    <a:gridCol w="1807739"/>
                    <a:gridCol w="1807739"/>
                    <a:gridCol w="1807739"/>
                    <a:gridCol w="1807739"/>
                  </a:tblGrid>
                  <a:tr h="423810">
                    <a:tc row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Показатели</a:t>
                          </a: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Затраты</a:t>
                          </a: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Абсолютное изменение затрат</a:t>
                          </a: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Коэффициент изменения затрат</a:t>
                          </a: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Индекс изменения затрат</a:t>
                          </a:r>
                        </a:p>
                      </a:txBody>
                      <a:tcPr marL="68580" marR="68580" marT="0" marB="0"/>
                    </a:tc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Базовый вариант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Проектный вариант</a:t>
                          </a: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423810">
                    <a:tc row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Трудоемкость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Т</m:t>
                                    </m:r>
                                  </m:e>
                                  <m:sub>
                                    <m: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ru-RU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 ч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Т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, ч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indent="269875" algn="ctr">
                            <a:spcAft>
                              <a:spcPts val="0"/>
                            </a:spcAft>
                            <a:tabLst>
                              <a:tab pos="90043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∆Т</m:t>
                                </m:r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indent="269875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К</m:t>
                                    </m:r>
                                  </m:e>
                                  <m:sub>
                                    <m: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3,5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2,9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83%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0,17</a:t>
                          </a:r>
                        </a:p>
                      </a:txBody>
                      <a:tcPr marL="68580" marR="68580" marT="0" marB="0"/>
                    </a:tc>
                  </a:tr>
                  <a:tr h="423810">
                    <a:tc row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Стоимость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С</m:t>
                                    </m:r>
                                  </m:e>
                                  <m:sub>
                                    <m: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ru-RU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 р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С</m:t>
                                    </m:r>
                                  </m:e>
                                  <m:sub>
                                    <m: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 р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∆С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К</m:t>
                                    </m:r>
                                  </m:e>
                                  <m:sub>
                                    <m: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532000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45600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486400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91,43%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0,857</a:t>
                          </a: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ph type="tbl" sz="quarter" idx="20"/>
                <p:extLst>
                  <p:ext uri="{D42A27DB-BD31-4B8C-83A1-F6EECF244321}">
                    <p14:modId xmlns:p14="http://schemas.microsoft.com/office/powerpoint/2010/main" val="1488746815"/>
                  </p:ext>
                </p:extLst>
              </p:nvPr>
            </p:nvGraphicFramePr>
            <p:xfrm>
              <a:off x="654685" y="2069779"/>
              <a:ext cx="10846434" cy="25457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7739"/>
                    <a:gridCol w="1807739"/>
                    <a:gridCol w="1807739"/>
                    <a:gridCol w="1807739"/>
                    <a:gridCol w="1807739"/>
                    <a:gridCol w="1807739"/>
                  </a:tblGrid>
                  <a:tr h="423810">
                    <a:tc row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Показатели</a:t>
                          </a: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Затраты</a:t>
                          </a: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Абсолютное изменение затрат</a:t>
                          </a: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Коэффициент изменения затрат</a:t>
                          </a: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Индекс изменения затрат</a:t>
                          </a:r>
                        </a:p>
                      </a:txBody>
                      <a:tcPr marL="68580" marR="68580" marT="0" marB="0"/>
                    </a:tc>
                  </a:tr>
                  <a:tr h="42672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Базовый вариант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Проектный вариант</a:t>
                          </a: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423810">
                    <a:tc row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Трудоемкость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676" t="-212857" r="-402365" b="-3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000" t="-212857" r="-301010" b="-3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0000" t="-212857" r="-201010" b="-3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01351" t="-212857" r="-101689" b="-3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99663" t="-212857" r="-1347" b="-301429"/>
                          </a:stretch>
                        </a:blipFill>
                      </a:tcPr>
                    </a:tc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3,5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2,9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83%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0,17</a:t>
                          </a:r>
                        </a:p>
                      </a:txBody>
                      <a:tcPr marL="68580" marR="68580" marT="0" marB="0"/>
                    </a:tc>
                  </a:tr>
                  <a:tr h="423810">
                    <a:tc row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Стоимость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676" t="-411429" r="-402365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000" t="-411429" r="-301010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0000" t="-411429" r="-201010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01351" t="-411429" r="-101689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99663" t="-411429" r="-1347" b="-102857"/>
                          </a:stretch>
                        </a:blipFill>
                      </a:tcPr>
                    </a:tc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532000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45600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486400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91,43%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0,857</a:t>
                          </a: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09458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есть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pic>
        <p:nvPicPr>
          <p:cNvPr id="8" name="Таблица 7"/>
          <p:cNvPicPr>
            <a:picLocks noGrp="1"/>
          </p:cNvPicPr>
          <p:nvPr>
            <p:ph type="tbl" sz="quarter" idx="20"/>
          </p:nvPr>
        </p:nvPicPr>
        <p:blipFill rotWithShape="1">
          <a:blip r:embed="rId2"/>
          <a:srcRect l="533"/>
          <a:stretch/>
        </p:blipFill>
        <p:spPr bwMode="auto">
          <a:xfrm>
            <a:off x="1935112" y="1097281"/>
            <a:ext cx="8280000" cy="5486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89488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есть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35112" y="1092518"/>
            <a:ext cx="8280000" cy="53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6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33"/>
          </p:nvPr>
        </p:nvSpPr>
        <p:spPr>
          <a:xfrm>
            <a:off x="796427" y="2038005"/>
            <a:ext cx="6136653" cy="1261752"/>
          </a:xfrm>
        </p:spPr>
        <p:txBody>
          <a:bodyPr/>
          <a:lstStyle/>
          <a:p>
            <a:r>
              <a:rPr lang="ru-RU" sz="1800" dirty="0">
                <a:solidFill>
                  <a:srgbClr val="575E68"/>
                </a:solidFill>
              </a:rPr>
              <a:t>Р</a:t>
            </a:r>
            <a:r>
              <a:rPr lang="ru-RU" sz="1800" dirty="0" smtClean="0">
                <a:solidFill>
                  <a:srgbClr val="575E68"/>
                </a:solidFill>
              </a:rPr>
              <a:t>азработчик </a:t>
            </a:r>
            <a:r>
              <a:rPr lang="ru-RU" sz="1800" dirty="0">
                <a:solidFill>
                  <a:srgbClr val="575E68"/>
                </a:solidFill>
              </a:rPr>
              <a:t>профессиональных инструментов для создания электронных курсов и организации дистанционного обучения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1"/>
          </p:nvPr>
        </p:nvSpPr>
        <p:spPr>
          <a:xfrm>
            <a:off x="796427" y="3567980"/>
            <a:ext cx="6136653" cy="950976"/>
          </a:xfrm>
        </p:spPr>
        <p:txBody>
          <a:bodyPr/>
          <a:lstStyle/>
          <a:p>
            <a:r>
              <a:rPr lang="ru-RU" sz="1800" dirty="0" smtClean="0">
                <a:solidFill>
                  <a:srgbClr val="575E68"/>
                </a:solidFill>
              </a:rPr>
              <a:t>Насчитывает </a:t>
            </a:r>
            <a:r>
              <a:rPr lang="en-US" sz="1800" dirty="0" smtClean="0">
                <a:solidFill>
                  <a:srgbClr val="575E68"/>
                </a:solidFill>
              </a:rPr>
              <a:t>54 </a:t>
            </a:r>
            <a:r>
              <a:rPr lang="en-US" sz="1800" dirty="0">
                <a:solidFill>
                  <a:srgbClr val="575E68"/>
                </a:solidFill>
              </a:rPr>
              <a:t>000</a:t>
            </a:r>
            <a:r>
              <a:rPr lang="ru-RU" sz="1800" dirty="0">
                <a:solidFill>
                  <a:srgbClr val="575E68"/>
                </a:solidFill>
              </a:rPr>
              <a:t> клиентов по всему </a:t>
            </a:r>
            <a:r>
              <a:rPr lang="ru-RU" sz="1800" dirty="0">
                <a:solidFill>
                  <a:srgbClr val="575E68"/>
                </a:solidFill>
              </a:rPr>
              <a:t>миру, 148 клиентов из списка </a:t>
            </a:r>
            <a:r>
              <a:rPr lang="en-US" sz="1800" dirty="0">
                <a:solidFill>
                  <a:srgbClr val="575E68"/>
                </a:solidFill>
              </a:rPr>
              <a:t>Fortune </a:t>
            </a:r>
            <a:r>
              <a:rPr lang="en-US" sz="1800" dirty="0" smtClean="0">
                <a:solidFill>
                  <a:srgbClr val="575E68"/>
                </a:solidFill>
              </a:rPr>
              <a:t>500</a:t>
            </a:r>
            <a:endParaRPr lang="en-US" sz="1800" dirty="0">
              <a:solidFill>
                <a:srgbClr val="575E68"/>
              </a:solidFill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796427" y="202940"/>
            <a:ext cx="6750786" cy="1113796"/>
          </a:xfrm>
        </p:spPr>
        <p:txBody>
          <a:bodyPr/>
          <a:lstStyle/>
          <a:p>
            <a:pPr algn="ctr"/>
            <a:r>
              <a:rPr lang="en-US" sz="4000" dirty="0" err="1"/>
              <a:t>iSpring</a:t>
            </a:r>
            <a:endParaRPr lang="ru-RU" sz="4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4256" r="3413"/>
          <a:stretch/>
        </p:blipFill>
        <p:spPr>
          <a:xfrm>
            <a:off x="7437119" y="-594"/>
            <a:ext cx="4754881" cy="6858594"/>
          </a:xfrm>
          <a:prstGeom prst="rect">
            <a:avLst/>
          </a:prstGeom>
          <a:solidFill>
            <a:srgbClr val="0E072E"/>
          </a:solidFill>
        </p:spPr>
      </p:pic>
    </p:spTree>
    <p:extLst>
      <p:ext uri="{BB962C8B-B14F-4D97-AF65-F5344CB8AC3E}">
        <p14:creationId xmlns:p14="http://schemas.microsoft.com/office/powerpoint/2010/main" val="85767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есть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35112" y="1128331"/>
            <a:ext cx="8280000" cy="53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85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458973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есть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41794" y="1732788"/>
            <a:ext cx="7870886" cy="368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69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Н</a:t>
            </a:r>
            <a:r>
              <a:rPr lang="ru-RU" sz="3600" dirty="0" smtClean="0"/>
              <a:t>едостатки в </a:t>
            </a:r>
            <a:r>
              <a:rPr lang="ru-RU" sz="3600" dirty="0"/>
              <a:t>процессе оформления образовательных отношений</a:t>
            </a:r>
            <a:endParaRPr lang="ru-RU" sz="36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41061063"/>
              </p:ext>
            </p:extLst>
          </p:nvPr>
        </p:nvGraphicFramePr>
        <p:xfrm>
          <a:off x="2808605" y="1330587"/>
          <a:ext cx="6618859" cy="518868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1411"/>
                <a:gridCol w="2788454"/>
                <a:gridCol w="3448994"/>
              </a:tblGrid>
              <a:tr h="5530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№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Название </a:t>
                      </a:r>
                      <a:r>
                        <a:rPr lang="ru-RU" sz="1400" dirty="0" smtClean="0">
                          <a:effectLst/>
                        </a:rPr>
                        <a:t>процесса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Недостатки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419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Заполнение данных в </a:t>
                      </a:r>
                      <a:r>
                        <a:rPr lang="en-US" sz="1400" dirty="0">
                          <a:effectLst/>
                        </a:rPr>
                        <a:t>CRM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>
                          <a:effectLst/>
                        </a:rPr>
                        <a:t>Длительный процесс ввода данных вручную;</a:t>
                      </a:r>
                      <a:endParaRPr lang="ru-RU" sz="12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>
                          <a:effectLst/>
                        </a:rPr>
                        <a:t>Возможны опечатки и ошибки при вводе;</a:t>
                      </a:r>
                      <a:endParaRPr lang="ru-RU" sz="12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>
                          <a:effectLst/>
                        </a:rPr>
                        <a:t>Есть вероятность «потерять» заявку.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6949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Получение данных об обучающемся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Длительный и трудоемкий процесс;</a:t>
                      </a:r>
                      <a:endParaRPr lang="ru-RU" sz="12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Большой расход бумаги; </a:t>
                      </a:r>
                      <a:endParaRPr lang="ru-RU" sz="12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Возможны опечатки и ошибки;</a:t>
                      </a:r>
                      <a:endParaRPr lang="ru-RU" sz="12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Процесс может затянутся до нескольких месяцев (в среднем 3 месяца).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865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Оплата обучения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Очень длительный процесс;</a:t>
                      </a:r>
                      <a:endParaRPr lang="ru-RU" sz="12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Счет или квитанция могут потеряться;</a:t>
                      </a:r>
                      <a:endParaRPr lang="ru-RU" sz="12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Может возникнуть дебиторская задолженность.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4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Подписание договора на обучение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Процесс сложно прогнозировать.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899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будет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6" name="Рисунок 5"/>
          <p:cNvPicPr/>
          <p:nvPr/>
        </p:nvPicPr>
        <p:blipFill rotWithShape="1">
          <a:blip r:embed="rId2"/>
          <a:srcRect t="1" r="457" b="581"/>
          <a:stretch/>
        </p:blipFill>
        <p:spPr>
          <a:xfrm>
            <a:off x="1935112" y="1140206"/>
            <a:ext cx="8280000" cy="516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53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будет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35112" y="1159828"/>
            <a:ext cx="8280000" cy="530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04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будет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35112" y="1107630"/>
            <a:ext cx="8280000" cy="522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2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385821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будет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20759" y="1883664"/>
            <a:ext cx="7098729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74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385821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Функциональная структура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35112" y="1520730"/>
            <a:ext cx="8280000" cy="48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11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75509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Декомпозиция контекстной диаграммы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119270" y="1161289"/>
            <a:ext cx="7911684" cy="530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30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75509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Информационное обеспечение системы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275" y="1428114"/>
            <a:ext cx="9520365" cy="4451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968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796426" y="120645"/>
            <a:ext cx="10557375" cy="1027436"/>
          </a:xfrm>
        </p:spPr>
        <p:txBody>
          <a:bodyPr/>
          <a:lstStyle/>
          <a:p>
            <a:pPr algn="ctr"/>
            <a:r>
              <a:rPr lang="ru-RU" sz="4000" dirty="0" smtClean="0"/>
              <a:t>Экономические показатели</a:t>
            </a:r>
            <a:endParaRPr lang="ru-RU" sz="4000" dirty="0"/>
          </a:p>
        </p:txBody>
      </p:sp>
      <p:graphicFrame>
        <p:nvGraphicFramePr>
          <p:cNvPr id="14" name="Диаграмма 13"/>
          <p:cNvGraphicFramePr/>
          <p:nvPr>
            <p:extLst>
              <p:ext uri="{D42A27DB-BD31-4B8C-83A1-F6EECF244321}">
                <p14:modId xmlns:p14="http://schemas.microsoft.com/office/powerpoint/2010/main" val="2534427883"/>
              </p:ext>
            </p:extLst>
          </p:nvPr>
        </p:nvGraphicFramePr>
        <p:xfrm>
          <a:off x="2133600" y="1267595"/>
          <a:ext cx="8128000" cy="4930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169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Контрольный пример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606589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pPr algn="ctr"/>
            <a:r>
              <a:rPr lang="ru-RU" sz="4000" dirty="0" smtClean="0"/>
              <a:t>Спасибо за внимание!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8594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/>
              <a:t>Финансовое состояние</a:t>
            </a:r>
            <a:endParaRPr lang="ru-RU" sz="4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619797962"/>
              </p:ext>
            </p:extLst>
          </p:nvPr>
        </p:nvGraphicFramePr>
        <p:xfrm>
          <a:off x="796426" y="1938529"/>
          <a:ext cx="10557372" cy="336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96"/>
                <a:gridCol w="1508196"/>
                <a:gridCol w="1508196"/>
                <a:gridCol w="1508196"/>
                <a:gridCol w="1508196"/>
                <a:gridCol w="1508196"/>
                <a:gridCol w="1508196"/>
              </a:tblGrid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16-15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17-16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17-15</a:t>
                      </a:r>
                    </a:p>
                  </a:txBody>
                  <a:tcPr marL="25400" marR="25400" marT="0" marB="0" anchor="ctr"/>
                </a:tc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Косс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-0,47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-0,12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Ктл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2,02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1,62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2,57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-0,40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Ки</a:t>
                      </a: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13,39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7,82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10,59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-5,57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2,77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-2,80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Кп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-0,03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3,54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2,07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3,21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-1,47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-0,33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5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/>
              <a:t>Интегральная вальная </a:t>
            </a:r>
            <a:r>
              <a:rPr lang="ru-RU" sz="4000" dirty="0" smtClean="0"/>
              <a:t>оценка</a:t>
            </a:r>
            <a:endParaRPr lang="ru-RU" sz="4000" dirty="0"/>
          </a:p>
        </p:txBody>
      </p:sp>
      <p:graphicFrame>
        <p:nvGraphicFramePr>
          <p:cNvPr id="5" name="Таблица 4"/>
          <p:cNvGraphicFramePr>
            <a:graphicFrameLocks noGrp="1" noChangeAspect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525526421"/>
              </p:ext>
            </p:extLst>
          </p:nvPr>
        </p:nvGraphicFramePr>
        <p:xfrm>
          <a:off x="987555" y="1510627"/>
          <a:ext cx="10189461" cy="483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479"/>
                <a:gridCol w="1097142"/>
                <a:gridCol w="1087168"/>
                <a:gridCol w="1087168"/>
                <a:gridCol w="1087168"/>
                <a:gridCol w="1087168"/>
                <a:gridCol w="1087168"/>
              </a:tblGrid>
              <a:tr h="33956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Показатель</a:t>
                      </a:r>
                    </a:p>
                  </a:txBody>
                  <a:tcPr marL="28575" marR="2857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marL="28575" marR="2857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marL="28575" marR="2857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28575" marR="2857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93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Уровень</a:t>
                      </a:r>
                      <a:b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показателя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Кол-во</a:t>
                      </a:r>
                      <a:b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баллов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Уровень</a:t>
                      </a:r>
                      <a:b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показателя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Кол-во</a:t>
                      </a:r>
                      <a:b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баллов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Уровень</a:t>
                      </a:r>
                      <a:b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показателя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Кол-во</a:t>
                      </a:r>
                      <a:b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баллов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</a:tr>
              <a:tr h="5375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абсолютной ликвидности</a:t>
                      </a:r>
                      <a:endParaRPr lang="ru-RU" sz="12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0,30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0,01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0,18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0,82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</a:tr>
              <a:tr h="5375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критической ликвидности</a:t>
                      </a:r>
                      <a:endParaRPr lang="ru-RU" sz="12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2,02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1,62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2,54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</a:tr>
              <a:tr h="358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текущей ликвидности</a:t>
                      </a:r>
                      <a:endParaRPr lang="ru-RU" sz="12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2,02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1,62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16,3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2,57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</a:tr>
              <a:tr h="358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Доля </a:t>
                      </a:r>
                      <a:r>
                        <a:rPr lang="ru-RU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оборотных средств в активах</a:t>
                      </a:r>
                      <a:endParaRPr lang="ru-RU" sz="12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0,10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0,01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0,26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1,6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</a:tr>
              <a:tr h="7167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обеспеченности </a:t>
                      </a:r>
                      <a:r>
                        <a:rPr lang="ru-RU" sz="12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собственными     средствами</a:t>
                      </a:r>
                      <a:endParaRPr lang="ru-RU" sz="12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-0,53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-0,18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-0,30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</a:tr>
              <a:tr h="358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капитализации</a:t>
                      </a:r>
                      <a:endParaRPr lang="ru-RU" sz="12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</a:tr>
              <a:tr h="358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автономии</a:t>
                      </a:r>
                      <a:endParaRPr lang="ru-RU" sz="12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</a:tr>
              <a:tr h="5375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финансовой устойчивости</a:t>
                      </a:r>
                      <a:endParaRPr lang="ru-RU" sz="12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</a:tr>
              <a:tr h="3395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ИТОГО</a:t>
                      </a:r>
                      <a:endParaRPr lang="ru-RU" sz="12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37,2</a:t>
                      </a:r>
                      <a:endParaRPr lang="ru-RU" sz="12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27,68</a:t>
                      </a:r>
                      <a:endParaRPr lang="ru-RU" sz="12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46,8</a:t>
                      </a:r>
                      <a:endParaRPr lang="ru-RU" sz="12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97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2" t="408" r="14" b="-408"/>
          <a:stretch/>
        </p:blipFill>
        <p:spPr>
          <a:xfrm>
            <a:off x="7547213" y="0"/>
            <a:ext cx="4644787" cy="6918248"/>
          </a:xfrm>
        </p:spPr>
      </p:pic>
      <p:sp>
        <p:nvSpPr>
          <p:cNvPr id="9" name="Текст 8"/>
          <p:cNvSpPr>
            <a:spLocks noGrp="1"/>
          </p:cNvSpPr>
          <p:nvPr>
            <p:ph type="body" sz="quarter" idx="33"/>
          </p:nvPr>
        </p:nvSpPr>
        <p:spPr>
          <a:xfrm>
            <a:off x="644261" y="4253035"/>
            <a:ext cx="6136653" cy="795159"/>
          </a:xfrm>
        </p:spPr>
        <p:txBody>
          <a:bodyPr/>
          <a:lstStyle/>
          <a:p>
            <a:pPr lvl="0"/>
            <a:r>
              <a:rPr lang="ru-RU" sz="1800" dirty="0">
                <a:solidFill>
                  <a:srgbClr val="575E68"/>
                </a:solidFill>
              </a:rPr>
              <a:t>Р</a:t>
            </a:r>
            <a:r>
              <a:rPr lang="ru-RU" sz="1800" dirty="0" smtClean="0">
                <a:solidFill>
                  <a:srgbClr val="575E68"/>
                </a:solidFill>
              </a:rPr>
              <a:t>еализация </a:t>
            </a:r>
            <a:r>
              <a:rPr lang="ru-RU" sz="1800" dirty="0">
                <a:solidFill>
                  <a:srgbClr val="575E68"/>
                </a:solidFill>
              </a:rPr>
              <a:t>программ профессионального обучения в области информационных </a:t>
            </a:r>
            <a:r>
              <a:rPr lang="ru-RU" sz="1800" dirty="0">
                <a:solidFill>
                  <a:srgbClr val="575E68"/>
                </a:solidFill>
              </a:rPr>
              <a:t>технологий</a:t>
            </a:r>
            <a:endParaRPr lang="ru-RU" sz="1800" dirty="0">
              <a:solidFill>
                <a:srgbClr val="575E68"/>
              </a:solidFill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2"/>
          </p:nvPr>
        </p:nvSpPr>
        <p:spPr>
          <a:xfrm>
            <a:off x="644262" y="3226529"/>
            <a:ext cx="6136653" cy="785677"/>
          </a:xfrm>
        </p:spPr>
        <p:txBody>
          <a:bodyPr/>
          <a:lstStyle/>
          <a:p>
            <a:r>
              <a:rPr lang="ru-RU" sz="1800" dirty="0">
                <a:solidFill>
                  <a:srgbClr val="575E68"/>
                </a:solidFill>
              </a:rPr>
              <a:t>Р</a:t>
            </a:r>
            <a:r>
              <a:rPr lang="ru-RU" sz="1800" dirty="0">
                <a:solidFill>
                  <a:srgbClr val="575E68"/>
                </a:solidFill>
              </a:rPr>
              <a:t>еализация </a:t>
            </a:r>
            <a:r>
              <a:rPr lang="ru-RU" sz="1800" dirty="0">
                <a:solidFill>
                  <a:srgbClr val="575E68"/>
                </a:solidFill>
              </a:rPr>
              <a:t>дополнительных общеобразовательных </a:t>
            </a:r>
            <a:r>
              <a:rPr lang="ru-RU" sz="1800" dirty="0" smtClean="0">
                <a:solidFill>
                  <a:srgbClr val="575E68"/>
                </a:solidFill>
              </a:rPr>
              <a:t>программ</a:t>
            </a:r>
            <a:endParaRPr lang="ru-RU" sz="1800" dirty="0">
              <a:solidFill>
                <a:srgbClr val="575E68"/>
              </a:solidFill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1"/>
          </p:nvPr>
        </p:nvSpPr>
        <p:spPr>
          <a:xfrm>
            <a:off x="644262" y="2144666"/>
            <a:ext cx="6136653" cy="841034"/>
          </a:xfrm>
        </p:spPr>
        <p:txBody>
          <a:bodyPr/>
          <a:lstStyle/>
          <a:p>
            <a:pPr lvl="0"/>
            <a:r>
              <a:rPr lang="ru-RU" sz="1800" dirty="0">
                <a:solidFill>
                  <a:srgbClr val="575E68"/>
                </a:solidFill>
              </a:rPr>
              <a:t>Р</a:t>
            </a:r>
            <a:r>
              <a:rPr lang="ru-RU" sz="1800" dirty="0">
                <a:solidFill>
                  <a:srgbClr val="575E68"/>
                </a:solidFill>
              </a:rPr>
              <a:t>еализация </a:t>
            </a:r>
            <a:r>
              <a:rPr lang="ru-RU" sz="1800" dirty="0">
                <a:solidFill>
                  <a:srgbClr val="575E68"/>
                </a:solidFill>
              </a:rPr>
              <a:t>дополнительных профессиональных </a:t>
            </a:r>
            <a:r>
              <a:rPr lang="ru-RU" sz="1800" dirty="0" smtClean="0">
                <a:solidFill>
                  <a:srgbClr val="575E68"/>
                </a:solidFill>
              </a:rPr>
              <a:t>программ</a:t>
            </a:r>
            <a:endParaRPr lang="ru-RU" sz="1800" dirty="0">
              <a:solidFill>
                <a:srgbClr val="575E68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7" y="193796"/>
            <a:ext cx="6750786" cy="1113796"/>
          </a:xfrm>
        </p:spPr>
        <p:txBody>
          <a:bodyPr/>
          <a:lstStyle/>
          <a:p>
            <a:r>
              <a:rPr lang="ru-RU" sz="4000" dirty="0"/>
              <a:t>АНО ДПО </a:t>
            </a:r>
            <a:r>
              <a:rPr lang="ru-RU" sz="4000" dirty="0" smtClean="0"/>
              <a:t>«</a:t>
            </a:r>
            <a:r>
              <a:rPr lang="ru-RU" sz="4000" dirty="0" err="1" smtClean="0"/>
              <a:t>Инфосфера</a:t>
            </a:r>
            <a:r>
              <a:rPr lang="ru-RU" sz="4000" dirty="0" smtClean="0"/>
              <a:t>»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5479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23"/>
          </p:nvPr>
        </p:nvSpPr>
        <p:spPr>
          <a:xfrm>
            <a:off x="2255324" y="5680293"/>
            <a:ext cx="9684138" cy="648000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ru-RU" sz="1800" dirty="0">
                <a:solidFill>
                  <a:srgbClr val="575E68"/>
                </a:solidFill>
              </a:rPr>
              <a:t>Возможность клиентом оплачивать обучение </a:t>
            </a:r>
            <a:r>
              <a:rPr lang="ru-RU" sz="1800" dirty="0">
                <a:solidFill>
                  <a:srgbClr val="575E68"/>
                </a:solidFill>
              </a:rPr>
              <a:t>онлайн</a:t>
            </a:r>
            <a:endParaRPr lang="ru-RU" sz="1800" dirty="0">
              <a:solidFill>
                <a:srgbClr val="575E68"/>
              </a:solidFill>
            </a:endParaRP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22"/>
          </p:nvPr>
        </p:nvSpPr>
        <p:spPr>
          <a:xfrm>
            <a:off x="2255324" y="4927307"/>
            <a:ext cx="9684138" cy="677966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ru-RU" sz="1800" dirty="0">
                <a:solidFill>
                  <a:srgbClr val="575E68"/>
                </a:solidFill>
              </a:rPr>
              <a:t>Возможность мониторинга </a:t>
            </a:r>
            <a:r>
              <a:rPr lang="ru-RU" sz="1800" dirty="0">
                <a:solidFill>
                  <a:srgbClr val="575E68"/>
                </a:solidFill>
              </a:rPr>
              <a:t>документооборота</a:t>
            </a:r>
            <a:endParaRPr lang="ru-RU" sz="1800" dirty="0">
              <a:solidFill>
                <a:srgbClr val="575E68"/>
              </a:solidFill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21"/>
          </p:nvPr>
        </p:nvSpPr>
        <p:spPr>
          <a:xfrm>
            <a:off x="2255324" y="4204287"/>
            <a:ext cx="9684138" cy="648000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ru-RU" sz="1800" dirty="0">
                <a:solidFill>
                  <a:srgbClr val="575E68"/>
                </a:solidFill>
              </a:rPr>
              <a:t>Возможность следить сотрудником за статусом </a:t>
            </a:r>
            <a:r>
              <a:rPr lang="ru-RU" sz="1800" dirty="0">
                <a:solidFill>
                  <a:srgbClr val="575E68"/>
                </a:solidFill>
              </a:rPr>
              <a:t>заказчика</a:t>
            </a:r>
            <a:endParaRPr lang="ru-RU" sz="1800" dirty="0">
              <a:solidFill>
                <a:srgbClr val="575E68"/>
              </a:solidFill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20"/>
          </p:nvPr>
        </p:nvSpPr>
        <p:spPr>
          <a:xfrm>
            <a:off x="2255324" y="3481267"/>
            <a:ext cx="9684138" cy="6480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ru-RU" sz="1800" dirty="0">
                <a:solidFill>
                  <a:srgbClr val="575E68"/>
                </a:solidFill>
              </a:rPr>
              <a:t>Автоматическое изменение статуса потенциального </a:t>
            </a:r>
            <a:r>
              <a:rPr lang="ru-RU" sz="1800" dirty="0">
                <a:solidFill>
                  <a:srgbClr val="575E68"/>
                </a:solidFill>
              </a:rPr>
              <a:t>заказчика</a:t>
            </a:r>
            <a:endParaRPr lang="ru-RU" sz="1800" dirty="0">
              <a:solidFill>
                <a:srgbClr val="575E68"/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2255324" y="2864402"/>
            <a:ext cx="9684138" cy="541845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ru-RU" sz="1800" dirty="0">
                <a:solidFill>
                  <a:srgbClr val="575E68"/>
                </a:solidFill>
              </a:rPr>
              <a:t>Автоматическое заполнения данных формы в </a:t>
            </a:r>
            <a:r>
              <a:rPr lang="en-US" sz="1800" dirty="0">
                <a:solidFill>
                  <a:srgbClr val="575E68"/>
                </a:solidFill>
              </a:rPr>
              <a:t>CRM</a:t>
            </a:r>
            <a:endParaRPr lang="ru-RU" sz="1800" dirty="0">
              <a:solidFill>
                <a:srgbClr val="575E68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20"/>
          </p:nvPr>
        </p:nvSpPr>
        <p:spPr>
          <a:xfrm>
            <a:off x="2255324" y="1302149"/>
            <a:ext cx="8269420" cy="865284"/>
          </a:xfrm>
        </p:spPr>
        <p:txBody>
          <a:bodyPr/>
          <a:lstStyle/>
          <a:p>
            <a:r>
              <a:rPr lang="ru-RU" sz="1800" dirty="0">
                <a:solidFill>
                  <a:srgbClr val="575E68"/>
                </a:solidFill>
              </a:rPr>
              <a:t>Уменьшение продолжительности процесса и </a:t>
            </a:r>
            <a:r>
              <a:rPr lang="ru-RU" sz="1800" dirty="0" smtClean="0">
                <a:solidFill>
                  <a:srgbClr val="575E68"/>
                </a:solidFill>
              </a:rPr>
              <a:t>увеличение</a:t>
            </a:r>
          </a:p>
          <a:p>
            <a:r>
              <a:rPr lang="ru-RU" sz="1800" dirty="0" smtClean="0">
                <a:solidFill>
                  <a:srgbClr val="575E68"/>
                </a:solidFill>
              </a:rPr>
              <a:t>производительности </a:t>
            </a:r>
            <a:r>
              <a:rPr lang="ru-RU" sz="1800" dirty="0">
                <a:solidFill>
                  <a:srgbClr val="575E68"/>
                </a:solidFill>
              </a:rPr>
              <a:t>сотрудников</a:t>
            </a:r>
            <a:endParaRPr lang="ru-RU" sz="1800" dirty="0">
              <a:solidFill>
                <a:srgbClr val="575E68"/>
              </a:solidFill>
            </a:endParaRP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11"/>
          </p:nvPr>
        </p:nvSpPr>
        <p:spPr>
          <a:xfrm>
            <a:off x="1438460" y="682742"/>
            <a:ext cx="9684138" cy="541845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ru-RU" sz="2000" b="1" dirty="0" smtClean="0">
                <a:solidFill>
                  <a:srgbClr val="575E68"/>
                </a:solidFill>
              </a:rPr>
              <a:t>Цель</a:t>
            </a:r>
            <a:endParaRPr lang="ru-RU" sz="2000" b="1" dirty="0">
              <a:solidFill>
                <a:srgbClr val="575E68"/>
              </a:solidFill>
            </a:endParaRPr>
          </a:p>
        </p:txBody>
      </p:sp>
      <p:sp>
        <p:nvSpPr>
          <p:cNvPr id="17" name="Текст 5"/>
          <p:cNvSpPr>
            <a:spLocks noGrp="1"/>
          </p:cNvSpPr>
          <p:nvPr>
            <p:ph type="body" sz="quarter" idx="11"/>
          </p:nvPr>
        </p:nvSpPr>
        <p:spPr>
          <a:xfrm>
            <a:off x="1438460" y="2244995"/>
            <a:ext cx="9684138" cy="541845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ru-RU" sz="2000" b="1" dirty="0" smtClean="0">
                <a:solidFill>
                  <a:srgbClr val="575E68"/>
                </a:solidFill>
              </a:rPr>
              <a:t>Задачи</a:t>
            </a:r>
            <a:endParaRPr lang="ru-RU" sz="2000" b="1" dirty="0">
              <a:solidFill>
                <a:srgbClr val="575E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9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11"/>
          <p:cNvSpPr>
            <a:spLocks noGrp="1"/>
          </p:cNvSpPr>
          <p:nvPr>
            <p:ph type="body" sz="quarter" idx="19"/>
          </p:nvPr>
        </p:nvSpPr>
        <p:spPr>
          <a:xfrm>
            <a:off x="796426" y="1126360"/>
            <a:ext cx="1443854" cy="4149728"/>
          </a:xfrm>
        </p:spPr>
        <p:txBody>
          <a:bodyPr/>
          <a:lstStyle/>
          <a:p>
            <a:r>
              <a:rPr lang="en-US" sz="2000" b="1" dirty="0" smtClean="0"/>
              <a:t>PHP</a:t>
            </a:r>
            <a:endParaRPr lang="ru-RU" sz="2000" dirty="0" smtClean="0"/>
          </a:p>
          <a:p>
            <a:r>
              <a:rPr lang="ru-RU" sz="2000" b="1" dirty="0" err="1" smtClean="0"/>
              <a:t>Symfony</a:t>
            </a:r>
            <a:endParaRPr lang="en-US" sz="2000" dirty="0" smtClean="0"/>
          </a:p>
          <a:p>
            <a:r>
              <a:rPr lang="en-US" sz="2000" b="1" dirty="0" smtClean="0"/>
              <a:t>HTML</a:t>
            </a:r>
            <a:endParaRPr lang="en-US" sz="2000" dirty="0" smtClean="0"/>
          </a:p>
          <a:p>
            <a:r>
              <a:rPr lang="en-US" sz="2000" b="1" dirty="0" smtClean="0"/>
              <a:t>CSS</a:t>
            </a:r>
            <a:endParaRPr lang="en-US" sz="2000" dirty="0" smtClean="0"/>
          </a:p>
          <a:p>
            <a:r>
              <a:rPr lang="en-US" sz="2000" b="1" dirty="0" smtClean="0"/>
              <a:t>SASS</a:t>
            </a:r>
            <a:endParaRPr lang="en-US" sz="2000" dirty="0" smtClean="0"/>
          </a:p>
          <a:p>
            <a:r>
              <a:rPr lang="en-US" sz="2000" b="1" dirty="0" smtClean="0"/>
              <a:t>Gulp.js</a:t>
            </a:r>
            <a:endParaRPr lang="en-US" sz="2000" dirty="0" smtClean="0"/>
          </a:p>
          <a:p>
            <a:r>
              <a:rPr lang="en-US" sz="2000" b="1" dirty="0" smtClean="0"/>
              <a:t>Node.js</a:t>
            </a:r>
            <a:endParaRPr lang="en-US" sz="2000" dirty="0" smtClean="0"/>
          </a:p>
          <a:p>
            <a:r>
              <a:rPr lang="en-US" sz="2000" b="1" dirty="0" err="1" smtClean="0"/>
              <a:t>PhpStorm</a:t>
            </a:r>
            <a:endParaRPr lang="ru-RU" sz="2000" dirty="0"/>
          </a:p>
        </p:txBody>
      </p:sp>
      <p:sp>
        <p:nvSpPr>
          <p:cNvPr id="14" name="Текст 11"/>
          <p:cNvSpPr txBox="1">
            <a:spLocks/>
          </p:cNvSpPr>
          <p:nvPr/>
        </p:nvSpPr>
        <p:spPr>
          <a:xfrm>
            <a:off x="2487168" y="1126360"/>
            <a:ext cx="9829800" cy="4149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- </a:t>
            </a:r>
            <a:r>
              <a:rPr lang="ru-RU" sz="2000" dirty="0" smtClean="0"/>
              <a:t>скриптовый язык разработки веб-приложений</a:t>
            </a:r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свободный </a:t>
            </a:r>
            <a:r>
              <a:rPr lang="ru-RU" sz="2000" dirty="0" err="1" smtClean="0"/>
              <a:t>фреймворк</a:t>
            </a:r>
            <a:r>
              <a:rPr lang="ru-RU" sz="2000" dirty="0" smtClean="0"/>
              <a:t>, написанный на PHP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стандартизированный язык разметки документов во Всемирной паутине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формальный язык описания внешнего вида документа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метаязык на основе CSS</a:t>
            </a:r>
            <a:r>
              <a:rPr lang="en-US" sz="2000" dirty="0" smtClean="0"/>
              <a:t> </a:t>
            </a:r>
            <a:r>
              <a:rPr lang="ru-RU" sz="2000" dirty="0" smtClean="0"/>
              <a:t>для увеличения уровня абстракции кода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err="1" smtClean="0"/>
              <a:t>таск</a:t>
            </a:r>
            <a:r>
              <a:rPr lang="ru-RU" sz="2000" dirty="0" smtClean="0"/>
              <a:t>-менеджер для автоматического выполнения часто используемых задач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программная платформа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кросс-платформенная интегрированная среда разработки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345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Календарно-ресурсный план процесса ведения и управления </a:t>
            </a:r>
            <a:r>
              <a:rPr lang="ru-RU" dirty="0" smtClean="0"/>
              <a:t>проектом</a:t>
            </a:r>
            <a:endParaRPr lang="ru-RU" dirty="0"/>
          </a:p>
        </p:txBody>
      </p:sp>
      <p:sp>
        <p:nvSpPr>
          <p:cNvPr id="7" name="Таблица 6"/>
          <p:cNvSpPr>
            <a:spLocks noGrp="1"/>
          </p:cNvSpPr>
          <p:nvPr>
            <p:ph type="tbl" sz="quarter" idx="20"/>
          </p:nvPr>
        </p:nvSpPr>
        <p:spPr>
          <a:xfrm>
            <a:off x="796925" y="1664209"/>
            <a:ext cx="10556875" cy="4744530"/>
          </a:xfrm>
        </p:spPr>
      </p:sp>
      <p:pic>
        <p:nvPicPr>
          <p:cNvPr id="8" name="Рисунок 7"/>
          <p:cNvPicPr/>
          <p:nvPr/>
        </p:nvPicPr>
        <p:blipFill rotWithShape="1">
          <a:blip r:embed="rId2"/>
          <a:srcRect l="1238" t="13433" r="10217" b="12546"/>
          <a:stretch/>
        </p:blipFill>
        <p:spPr bwMode="auto">
          <a:xfrm>
            <a:off x="970699" y="1517905"/>
            <a:ext cx="10208827" cy="48176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398510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8DFCAB6F-0DAF-4B4E-81C7-62B9FF5B9382}"/>
  <p:tag name="ISPRING_RESOURCE_FOLDER" val="D:\Учеба\diploma\защита\Разработка информационной системы «Личный кабинет обучающегося для\"/>
  <p:tag name="ISPRING_PRESENTATION_PATH" val="D:\Учеба\diploma\защита\Разработка информационной системы «Личный кабинет обучающегося для.pptx"/>
  <p:tag name="ISPRING_PROJECT_VERSION" val="9.3"/>
  <p:tag name="ISPRING_PROJECT_FOLDER_UPDATED" val="1"/>
  <p:tag name="ISPRING_SCREEN_RECS_UPDATED" val="D:\Учеба\diploma\защита\Разработка информационной системы «Личный кабинет обучающегося для\"/>
  <p:tag name="FLASHSPRING_PRESENTATION_REFERENCES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F44AECE5-9CAC-463C-9761-4D3C09ABCB2B}" vid="{1D762875-F36A-44B7-A302-EF5578A2AEA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855</Words>
  <Application>Microsoft Office PowerPoint</Application>
  <PresentationFormat>Широкоэкранный</PresentationFormat>
  <Paragraphs>345</Paragraphs>
  <Slides>31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42" baseType="lpstr">
      <vt:lpstr>Arial</vt:lpstr>
      <vt:lpstr>Calibri</vt:lpstr>
      <vt:lpstr>Cambria Math</vt:lpstr>
      <vt:lpstr>Open Sans</vt:lpstr>
      <vt:lpstr>Open Sans Semibold</vt:lpstr>
      <vt:lpstr>Roboto</vt:lpstr>
      <vt:lpstr>Segoe UI</vt:lpstr>
      <vt:lpstr>Segoe UI Semibold</vt:lpstr>
      <vt:lpstr>Symbol</vt:lpstr>
      <vt:lpstr>Times New Roman</vt:lpstr>
      <vt:lpstr>Theme</vt:lpstr>
      <vt:lpstr>Разработка информационной системы «Личный кабинет обучающегося для АНО ДПО «Инфосфера»</vt:lpstr>
      <vt:lpstr>iSpring</vt:lpstr>
      <vt:lpstr>Экономические показатели</vt:lpstr>
      <vt:lpstr>Финансовое состояние</vt:lpstr>
      <vt:lpstr>Интегральная вальная оценка</vt:lpstr>
      <vt:lpstr>АНО ДПО «Инфосфера»</vt:lpstr>
      <vt:lpstr>Презентация PowerPoint</vt:lpstr>
      <vt:lpstr>Презентация PowerPoint</vt:lpstr>
      <vt:lpstr>Календарно-ресурсный план процесса ведения и управления проектом</vt:lpstr>
      <vt:lpstr>Таблица сложности данных</vt:lpstr>
      <vt:lpstr>Оценка сложностей транзакций</vt:lpstr>
      <vt:lpstr>Учет сложности разработки</vt:lpstr>
      <vt:lpstr>Оценка совокупной стоимости владения</vt:lpstr>
      <vt:lpstr>Смета затрат на разработку</vt:lpstr>
      <vt:lpstr>Эффективность внедрения</vt:lpstr>
      <vt:lpstr>Эффективность внедрения</vt:lpstr>
      <vt:lpstr>Показатели эффективности от внедрения АИС</vt:lpstr>
      <vt:lpstr>Процесс оформления образовательных отношений (модель как есть)</vt:lpstr>
      <vt:lpstr>Процесс оформления образовательных отношений (модель как есть)</vt:lpstr>
      <vt:lpstr>Процесс оформления образовательных отношений (модель как есть)</vt:lpstr>
      <vt:lpstr>Процесс оформления образовательных отношений (модель как есть)</vt:lpstr>
      <vt:lpstr>Недостатки в процессе оформления образовательных отношений</vt:lpstr>
      <vt:lpstr>Процесс оформления образовательных отношений (модель как будет)</vt:lpstr>
      <vt:lpstr>Процесс оформления образовательных отношений (модель как будет)</vt:lpstr>
      <vt:lpstr>Процесс оформления образовательных отношений (модель как будет)</vt:lpstr>
      <vt:lpstr>Процесс оформления образовательных отношений (модель как будет)</vt:lpstr>
      <vt:lpstr>Функциональная структура</vt:lpstr>
      <vt:lpstr>Декомпозиция контекстной диаграммы</vt:lpstr>
      <vt:lpstr>Информационное обеспечение системы</vt:lpstr>
      <vt:lpstr>Контрольный пример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«Личный кабинет обучающегося для АНО ДПО «Инфосфера»</dc:title>
  <dc:creator>lobanova_venera@mail.ru</dc:creator>
  <cp:lastModifiedBy>lobanova_venera@mail.ru</cp:lastModifiedBy>
  <cp:revision>34</cp:revision>
  <dcterms:created xsi:type="dcterms:W3CDTF">2019-06-16T06:10:53Z</dcterms:created>
  <dcterms:modified xsi:type="dcterms:W3CDTF">2019-06-16T22:41:35Z</dcterms:modified>
</cp:coreProperties>
</file>