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8" r:id="rId2"/>
    <p:sldId id="261" r:id="rId3"/>
    <p:sldId id="262" r:id="rId4"/>
    <p:sldId id="263" r:id="rId5"/>
    <p:sldId id="264" r:id="rId6"/>
    <p:sldId id="266" r:id="rId7"/>
    <p:sldId id="265" r:id="rId8"/>
    <p:sldId id="267" r:id="rId9"/>
    <p:sldId id="281" r:id="rId10"/>
    <p:sldId id="268" r:id="rId11"/>
    <p:sldId id="269" r:id="rId12"/>
    <p:sldId id="270" r:id="rId13"/>
    <p:sldId id="273" r:id="rId14"/>
    <p:sldId id="272" r:id="rId15"/>
    <p:sldId id="274" r:id="rId16"/>
    <p:sldId id="275" r:id="rId17"/>
    <p:sldId id="277" r:id="rId18"/>
    <p:sldId id="278" r:id="rId19"/>
    <p:sldId id="279" r:id="rId20"/>
    <p:sldId id="282" r:id="rId21"/>
    <p:sldId id="283" r:id="rId22"/>
    <p:sldId id="284" r:id="rId23"/>
    <p:sldId id="287" r:id="rId24"/>
    <p:sldId id="289" r:id="rId25"/>
    <p:sldId id="290" r:id="rId26"/>
    <p:sldId id="291" r:id="rId27"/>
    <p:sldId id="280" r:id="rId28"/>
  </p:sldIdLst>
  <p:sldSz cx="12192000" cy="6858000"/>
  <p:notesSz cx="6858000" cy="9144000"/>
  <p:custDataLst>
    <p:tags r:id="rId3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  <a:srgbClr val="216EC8"/>
    <a:srgbClr val="0E072E"/>
    <a:srgbClr val="575E68"/>
    <a:srgbClr val="1B59A5"/>
    <a:srgbClr val="3D9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Выручка</c:v>
                </c:pt>
                <c:pt idx="1">
                  <c:v>Себестоимость продаж</c:v>
                </c:pt>
                <c:pt idx="2">
                  <c:v>Валовая прибыль</c:v>
                </c:pt>
                <c:pt idx="3">
                  <c:v>Чистая прибыль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67170</c:v>
                </c:pt>
                <c:pt idx="1">
                  <c:v>69980</c:v>
                </c:pt>
                <c:pt idx="2">
                  <c:v>-2810</c:v>
                </c:pt>
                <c:pt idx="3">
                  <c:v>-1279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098-4969-8613-B227C578DBB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Выручка</c:v>
                </c:pt>
                <c:pt idx="1">
                  <c:v>Себестоимость продаж</c:v>
                </c:pt>
                <c:pt idx="2">
                  <c:v>Валовая прибыль</c:v>
                </c:pt>
                <c:pt idx="3">
                  <c:v>Чистая прибыль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85258</c:v>
                </c:pt>
                <c:pt idx="1">
                  <c:v>83644</c:v>
                </c:pt>
                <c:pt idx="2">
                  <c:v>1614</c:v>
                </c:pt>
                <c:pt idx="3">
                  <c:v>1739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098-4969-8613-B227C578DBB1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Выручка</c:v>
                </c:pt>
                <c:pt idx="1">
                  <c:v>Себестоимость продаж</c:v>
                </c:pt>
                <c:pt idx="2">
                  <c:v>Валовая прибыль</c:v>
                </c:pt>
                <c:pt idx="3">
                  <c:v>Чистая прибыль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108013</c:v>
                </c:pt>
                <c:pt idx="1">
                  <c:v>100869</c:v>
                </c:pt>
                <c:pt idx="2">
                  <c:v>7144</c:v>
                </c:pt>
                <c:pt idx="3">
                  <c:v>3972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098-4969-8613-B227C578DB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3695424"/>
        <c:axId val="1163695968"/>
      </c:barChart>
      <c:catAx>
        <c:axId val="116369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63695968"/>
        <c:crosses val="autoZero"/>
        <c:auto val="1"/>
        <c:lblAlgn val="ctr"/>
        <c:lblOffset val="100"/>
        <c:noMultiLvlLbl val="0"/>
      </c:catAx>
      <c:valAx>
        <c:axId val="116369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6369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5958A-DC50-4C21-AA00-54264215E8C5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5487D-FE48-4D61-A147-FCB9F191C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5784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1A7C8-8CA2-4FB6-85BF-32CB007C0B0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3105F-0880-4339-9098-521E142F32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4738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59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3105F-0880-4339-9098-521E142F324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485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3105F-0880-4339-9098-521E142F324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020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3105F-0880-4339-9098-521E142F324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34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итульный слайд курса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3" name="Подзаголовок  1"/>
          <p:cNvSpPr>
            <a:spLocks noGrp="1"/>
          </p:cNvSpPr>
          <p:nvPr>
            <p:ph type="subTitle" idx="1" hasCustomPrompt="1"/>
          </p:nvPr>
        </p:nvSpPr>
        <p:spPr>
          <a:xfrm>
            <a:off x="1524000" y="4105275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Введите подзаголовок</a:t>
            </a:r>
            <a:endParaRPr lang="ru-RU" dirty="0"/>
          </a:p>
        </p:txBody>
      </p:sp>
      <p:sp>
        <p:nvSpPr>
          <p:cNvPr id="2" name="Заголовок"/>
          <p:cNvSpPr>
            <a:spLocks noGrp="1"/>
          </p:cNvSpPr>
          <p:nvPr>
            <p:ph type="ctrTitle" hasCustomPrompt="1"/>
          </p:nvPr>
        </p:nvSpPr>
        <p:spPr>
          <a:xfrm>
            <a:off x="1524000" y="1420019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796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6096001" cy="6857999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6713394" y="1941917"/>
            <a:ext cx="4839070" cy="394279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6694960" y="120644"/>
            <a:ext cx="4857503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207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/60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5630666" y="1941918"/>
            <a:ext cx="5666812" cy="402195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8"/>
            <a:ext cx="4191000" cy="40219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7591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/40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6807395" y="1941917"/>
            <a:ext cx="4546406" cy="398234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8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7"/>
            <a:ext cx="5444067" cy="398233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8556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 1"/>
          <p:cNvSpPr>
            <a:spLocks noGrp="1"/>
          </p:cNvSpPr>
          <p:nvPr>
            <p:ph type="body" sz="half" idx="16" hasCustomPrompt="1"/>
          </p:nvPr>
        </p:nvSpPr>
        <p:spPr>
          <a:xfrm>
            <a:off x="6035465" y="5455552"/>
            <a:ext cx="4991926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5" name="Текст  2"/>
          <p:cNvSpPr>
            <a:spLocks noGrp="1"/>
          </p:cNvSpPr>
          <p:nvPr>
            <p:ph type="body" sz="quarter" idx="3" hasCustomPrompt="1"/>
          </p:nvPr>
        </p:nvSpPr>
        <p:spPr>
          <a:xfrm>
            <a:off x="6035465" y="4372693"/>
            <a:ext cx="4991926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Картинка  1"/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1670445"/>
            <a:ext cx="4587659" cy="270224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9" name="Текст  3"/>
          <p:cNvSpPr>
            <a:spLocks noGrp="1"/>
          </p:cNvSpPr>
          <p:nvPr>
            <p:ph type="body" sz="half" idx="15" hasCustomPrompt="1"/>
          </p:nvPr>
        </p:nvSpPr>
        <p:spPr>
          <a:xfrm>
            <a:off x="703052" y="5455552"/>
            <a:ext cx="4919825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4"/>
          <p:cNvSpPr>
            <a:spLocks noGrp="1"/>
          </p:cNvSpPr>
          <p:nvPr>
            <p:ph type="body" idx="1" hasCustomPrompt="1"/>
          </p:nvPr>
        </p:nvSpPr>
        <p:spPr>
          <a:xfrm>
            <a:off x="703054" y="4372693"/>
            <a:ext cx="4919824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Картинка 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1" y="1660597"/>
            <a:ext cx="4485363" cy="271455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3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116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итуац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Картинка  1"/>
          <p:cNvSpPr>
            <a:spLocks noGrp="1"/>
          </p:cNvSpPr>
          <p:nvPr>
            <p:ph type="pic" sz="quarter" idx="16" hasCustomPrompt="1"/>
          </p:nvPr>
        </p:nvSpPr>
        <p:spPr>
          <a:xfrm>
            <a:off x="6163258" y="4168184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4" name="Текст  1"/>
          <p:cNvSpPr>
            <a:spLocks noGrp="1"/>
          </p:cNvSpPr>
          <p:nvPr>
            <p:ph type="body" sz="quarter" idx="18" hasCustomPrompt="1"/>
          </p:nvPr>
        </p:nvSpPr>
        <p:spPr>
          <a:xfrm>
            <a:off x="6163258" y="6096439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Картинка  2"/>
          <p:cNvSpPr>
            <a:spLocks noGrp="1"/>
          </p:cNvSpPr>
          <p:nvPr>
            <p:ph type="pic" sz="quarter" idx="15" hasCustomPrompt="1"/>
          </p:nvPr>
        </p:nvSpPr>
        <p:spPr>
          <a:xfrm>
            <a:off x="1244198" y="4168829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3" name="Текст  2"/>
          <p:cNvSpPr>
            <a:spLocks noGrp="1"/>
          </p:cNvSpPr>
          <p:nvPr>
            <p:ph type="body" idx="17" hasCustomPrompt="1"/>
          </p:nvPr>
        </p:nvSpPr>
        <p:spPr>
          <a:xfrm>
            <a:off x="1244198" y="6097318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7" name="Картинка  3"/>
          <p:cNvSpPr>
            <a:spLocks noGrp="1"/>
          </p:cNvSpPr>
          <p:nvPr>
            <p:ph type="pic" sz="quarter" idx="14" hasCustomPrompt="1"/>
          </p:nvPr>
        </p:nvSpPr>
        <p:spPr>
          <a:xfrm>
            <a:off x="6163258" y="1597828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0" name="Текст  3"/>
          <p:cNvSpPr>
            <a:spLocks noGrp="1"/>
          </p:cNvSpPr>
          <p:nvPr>
            <p:ph type="body" sz="quarter" idx="3" hasCustomPrompt="1"/>
          </p:nvPr>
        </p:nvSpPr>
        <p:spPr>
          <a:xfrm>
            <a:off x="6163258" y="3526083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Картинка  4"/>
          <p:cNvSpPr>
            <a:spLocks noGrp="1"/>
          </p:cNvSpPr>
          <p:nvPr>
            <p:ph type="pic" sz="quarter" idx="13" hasCustomPrompt="1"/>
          </p:nvPr>
        </p:nvSpPr>
        <p:spPr>
          <a:xfrm>
            <a:off x="1244198" y="1598473"/>
            <a:ext cx="4528646" cy="234517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19" name="Текст  4"/>
          <p:cNvSpPr>
            <a:spLocks noGrp="1"/>
          </p:cNvSpPr>
          <p:nvPr>
            <p:ph type="body" idx="1" hasCustomPrompt="1"/>
          </p:nvPr>
        </p:nvSpPr>
        <p:spPr>
          <a:xfrm>
            <a:off x="1244198" y="3526962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655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дукты - 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 1"/>
          <p:cNvSpPr>
            <a:spLocks noGrp="1"/>
          </p:cNvSpPr>
          <p:nvPr>
            <p:ph type="body" sz="quarter" idx="18" hasCustomPrompt="1"/>
          </p:nvPr>
        </p:nvSpPr>
        <p:spPr>
          <a:xfrm>
            <a:off x="8101092" y="5453090"/>
            <a:ext cx="3431265" cy="95893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Текст  2"/>
          <p:cNvSpPr>
            <a:spLocks noGrp="1"/>
          </p:cNvSpPr>
          <p:nvPr>
            <p:ph type="body" idx="21" hasCustomPrompt="1"/>
          </p:nvPr>
        </p:nvSpPr>
        <p:spPr>
          <a:xfrm>
            <a:off x="8091867" y="5087629"/>
            <a:ext cx="3440491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2" name="Картинка  1"/>
          <p:cNvSpPr>
            <a:spLocks noGrp="1"/>
          </p:cNvSpPr>
          <p:nvPr>
            <p:ph type="pic" sz="quarter" idx="12" hasCustomPrompt="1"/>
          </p:nvPr>
        </p:nvSpPr>
        <p:spPr>
          <a:xfrm>
            <a:off x="8189841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7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4457111" y="5453091"/>
            <a:ext cx="3385930" cy="95893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5" name="Текст  4"/>
          <p:cNvSpPr>
            <a:spLocks noGrp="1"/>
          </p:cNvSpPr>
          <p:nvPr>
            <p:ph type="body" idx="20" hasCustomPrompt="1"/>
          </p:nvPr>
        </p:nvSpPr>
        <p:spPr>
          <a:xfrm>
            <a:off x="4451428" y="5087629"/>
            <a:ext cx="3382387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Картинка  2"/>
          <p:cNvSpPr>
            <a:spLocks noGrp="1"/>
          </p:cNvSpPr>
          <p:nvPr>
            <p:ph type="pic" sz="quarter" idx="11" hasCustomPrompt="1"/>
          </p:nvPr>
        </p:nvSpPr>
        <p:spPr>
          <a:xfrm>
            <a:off x="4545859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6" name="Текст  5"/>
          <p:cNvSpPr>
            <a:spLocks noGrp="1"/>
          </p:cNvSpPr>
          <p:nvPr>
            <p:ph type="body" sz="quarter" idx="16" hasCustomPrompt="1"/>
          </p:nvPr>
        </p:nvSpPr>
        <p:spPr>
          <a:xfrm>
            <a:off x="738274" y="5453090"/>
            <a:ext cx="3369702" cy="958936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6"/>
          <p:cNvSpPr>
            <a:spLocks noGrp="1"/>
          </p:cNvSpPr>
          <p:nvPr>
            <p:ph type="body" idx="1" hasCustomPrompt="1"/>
          </p:nvPr>
        </p:nvSpPr>
        <p:spPr>
          <a:xfrm>
            <a:off x="741816" y="5087629"/>
            <a:ext cx="3366160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Картинка  3"/>
          <p:cNvSpPr>
            <a:spLocks noGrp="1"/>
          </p:cNvSpPr>
          <p:nvPr>
            <p:ph type="pic" sz="quarter" idx="10" hasCustomPrompt="1"/>
          </p:nvPr>
        </p:nvSpPr>
        <p:spPr>
          <a:xfrm>
            <a:off x="839790" y="2728079"/>
            <a:ext cx="3165548" cy="21481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7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30"/>
            <a:ext cx="10556875" cy="6810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9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6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дукты - четыр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352577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3092985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2" name="Текст 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352578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Картинка 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1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352579"/>
            <a:ext cx="2094724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Картинка 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352579"/>
            <a:ext cx="2094246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Картинка 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5" name="Текст 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3741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дукты - плит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8691592" y="4929711"/>
            <a:ext cx="2690419" cy="1334907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5" name="Текст  2"/>
          <p:cNvSpPr>
            <a:spLocks noGrp="1"/>
          </p:cNvSpPr>
          <p:nvPr>
            <p:ph type="body" sz="quarter" idx="23" hasCustomPrompt="1"/>
          </p:nvPr>
        </p:nvSpPr>
        <p:spPr>
          <a:xfrm>
            <a:off x="8691592" y="412648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9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6420685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2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0318" y="4929710"/>
            <a:ext cx="2705980" cy="133490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4"/>
          <p:cNvSpPr>
            <a:spLocks noGrp="1"/>
          </p:cNvSpPr>
          <p:nvPr>
            <p:ph type="body" sz="quarter" idx="22" hasCustomPrompt="1"/>
          </p:nvPr>
        </p:nvSpPr>
        <p:spPr>
          <a:xfrm>
            <a:off x="3259667" y="4159250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7" name="Картинка  2"/>
          <p:cNvSpPr>
            <a:spLocks noGrp="1"/>
          </p:cNvSpPr>
          <p:nvPr>
            <p:ph type="pic" sz="quarter" idx="11" hasCustomPrompt="1"/>
          </p:nvPr>
        </p:nvSpPr>
        <p:spPr>
          <a:xfrm>
            <a:off x="989409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3" name="Текст 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1592" y="2494622"/>
            <a:ext cx="2690419" cy="128524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Текст  6"/>
          <p:cNvSpPr>
            <a:spLocks noGrp="1"/>
          </p:cNvSpPr>
          <p:nvPr>
            <p:ph type="body" sz="quarter" idx="21" hasCustomPrompt="1"/>
          </p:nvPr>
        </p:nvSpPr>
        <p:spPr>
          <a:xfrm>
            <a:off x="8691592" y="170470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8" name="Картинка  3"/>
          <p:cNvSpPr>
            <a:spLocks noGrp="1"/>
          </p:cNvSpPr>
          <p:nvPr>
            <p:ph type="pic" sz="quarter" idx="12" hasCustomPrompt="1"/>
          </p:nvPr>
        </p:nvSpPr>
        <p:spPr>
          <a:xfrm>
            <a:off x="6420687" y="1854404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1" name="Текст  7"/>
          <p:cNvSpPr>
            <a:spLocks noGrp="1"/>
          </p:cNvSpPr>
          <p:nvPr>
            <p:ph type="body" sz="quarter" idx="16" hasCustomPrompt="1"/>
          </p:nvPr>
        </p:nvSpPr>
        <p:spPr>
          <a:xfrm>
            <a:off x="3260318" y="2494623"/>
            <a:ext cx="2705980" cy="1285244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8"/>
          <p:cNvSpPr>
            <a:spLocks noGrp="1"/>
          </p:cNvSpPr>
          <p:nvPr>
            <p:ph type="body" sz="quarter" idx="20" hasCustomPrompt="1"/>
          </p:nvPr>
        </p:nvSpPr>
        <p:spPr>
          <a:xfrm>
            <a:off x="3259667" y="1727742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Картинка  4"/>
          <p:cNvSpPr>
            <a:spLocks noGrp="1"/>
          </p:cNvSpPr>
          <p:nvPr>
            <p:ph type="pic" sz="quarter" idx="10" hasCustomPrompt="1"/>
          </p:nvPr>
        </p:nvSpPr>
        <p:spPr>
          <a:xfrm>
            <a:off x="989411" y="1854403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315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идео  1"/>
          <p:cNvSpPr>
            <a:spLocks noGrp="1"/>
          </p:cNvSpPr>
          <p:nvPr>
            <p:ph type="media" sz="quarter" idx="20" hasCustomPrompt="1"/>
          </p:nvPr>
        </p:nvSpPr>
        <p:spPr>
          <a:xfrm>
            <a:off x="4298006" y="2045266"/>
            <a:ext cx="7089342" cy="4066898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Нажмите на иконку чтобы добавить видео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832638" y="1932060"/>
            <a:ext cx="3077589" cy="362676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10557375" cy="1136791"/>
          </a:xfrm>
        </p:spPr>
        <p:txBody>
          <a:bodyPr anchor="b">
            <a:no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880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лючевая мыс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en-US" dirty="0"/>
          </a:p>
        </p:txBody>
      </p:sp>
      <p:sp>
        <p:nvSpPr>
          <p:cNvPr id="5" name="Текст  1"/>
          <p:cNvSpPr>
            <a:spLocks noGrp="1"/>
          </p:cNvSpPr>
          <p:nvPr>
            <p:ph type="body" sz="quarter" idx="11" hasCustomPrompt="1"/>
          </p:nvPr>
        </p:nvSpPr>
        <p:spPr>
          <a:xfrm>
            <a:off x="7425268" y="3624649"/>
            <a:ext cx="3323825" cy="23986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Текст  2"/>
          <p:cNvSpPr>
            <a:spLocks noGrp="1"/>
          </p:cNvSpPr>
          <p:nvPr>
            <p:ph type="body" sz="quarter" idx="20" hasCustomPrompt="1"/>
          </p:nvPr>
        </p:nvSpPr>
        <p:spPr>
          <a:xfrm>
            <a:off x="7823497" y="3065462"/>
            <a:ext cx="2925596" cy="363538"/>
          </a:xfrm>
        </p:spPr>
        <p:txBody>
          <a:bodyPr>
            <a:noAutofit/>
          </a:bodyPr>
          <a:lstStyle>
            <a:lvl1pPr algn="l"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034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8416802" y="-2792"/>
            <a:ext cx="3775198" cy="68607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35" name="Текст  1"/>
          <p:cNvSpPr>
            <a:spLocks noGrp="1"/>
          </p:cNvSpPr>
          <p:nvPr>
            <p:ph type="body" sz="quarter" idx="35" hasCustomPrompt="1"/>
          </p:nvPr>
        </p:nvSpPr>
        <p:spPr>
          <a:xfrm>
            <a:off x="926281" y="5565802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4" name="Текст  2"/>
          <p:cNvSpPr>
            <a:spLocks noGrp="1"/>
          </p:cNvSpPr>
          <p:nvPr>
            <p:ph type="body" sz="quarter" idx="34" hasCustomPrompt="1"/>
          </p:nvPr>
        </p:nvSpPr>
        <p:spPr>
          <a:xfrm>
            <a:off x="926281" y="4713901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9" name="Текст  3"/>
          <p:cNvSpPr>
            <a:spLocks noGrp="1"/>
          </p:cNvSpPr>
          <p:nvPr>
            <p:ph type="body" sz="quarter" idx="33" hasCustomPrompt="1"/>
          </p:nvPr>
        </p:nvSpPr>
        <p:spPr>
          <a:xfrm>
            <a:off x="926281" y="3862000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8" name="Текст  4"/>
          <p:cNvSpPr>
            <a:spLocks noGrp="1"/>
          </p:cNvSpPr>
          <p:nvPr>
            <p:ph type="body" sz="quarter" idx="32" hasCustomPrompt="1"/>
          </p:nvPr>
        </p:nvSpPr>
        <p:spPr>
          <a:xfrm>
            <a:off x="926281" y="3010099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Текст  5"/>
          <p:cNvSpPr>
            <a:spLocks noGrp="1"/>
          </p:cNvSpPr>
          <p:nvPr>
            <p:ph type="body" sz="quarter" idx="31" hasCustomPrompt="1"/>
          </p:nvPr>
        </p:nvSpPr>
        <p:spPr>
          <a:xfrm>
            <a:off x="909439" y="2158198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7" y="120644"/>
            <a:ext cx="6750786" cy="1113796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6768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173378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2913786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2" name="Текст 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173379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Картинка 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1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173380"/>
            <a:ext cx="2094724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Картинка 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173380"/>
            <a:ext cx="2094246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Картинка 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5" name="Текст 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876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4883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 1"/>
          <p:cNvSpPr>
            <a:spLocks noGrp="1"/>
          </p:cNvSpPr>
          <p:nvPr>
            <p:ph type="body" sz="quarter" idx="20" hasCustomPrompt="1"/>
          </p:nvPr>
        </p:nvSpPr>
        <p:spPr>
          <a:xfrm>
            <a:off x="9557155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Картинка  1"/>
          <p:cNvSpPr>
            <a:spLocks noGrp="1"/>
          </p:cNvSpPr>
          <p:nvPr>
            <p:ph type="pic" sz="quarter" idx="14" hasCustomPrompt="1"/>
          </p:nvPr>
        </p:nvSpPr>
        <p:spPr>
          <a:xfrm>
            <a:off x="9628875" y="3142238"/>
            <a:ext cx="1440000" cy="1440000"/>
          </a:xfrm>
          <a:prstGeom prst="roundRect">
            <a:avLst>
              <a:gd name="adj" fmla="val 1359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5" name="Текст  2"/>
          <p:cNvSpPr>
            <a:spLocks noGrp="1"/>
          </p:cNvSpPr>
          <p:nvPr>
            <p:ph type="body" sz="quarter" idx="19" hasCustomPrompt="1"/>
          </p:nvPr>
        </p:nvSpPr>
        <p:spPr>
          <a:xfrm>
            <a:off x="7387847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Картинка  2"/>
          <p:cNvSpPr>
            <a:spLocks noGrp="1"/>
          </p:cNvSpPr>
          <p:nvPr>
            <p:ph type="pic" sz="quarter" idx="13" hasCustomPrompt="1"/>
          </p:nvPr>
        </p:nvSpPr>
        <p:spPr>
          <a:xfrm>
            <a:off x="7459565" y="3142238"/>
            <a:ext cx="1440000" cy="1440000"/>
          </a:xfrm>
          <a:prstGeom prst="roundRect">
            <a:avLst>
              <a:gd name="adj" fmla="val 3060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4" name="Текст  3"/>
          <p:cNvSpPr>
            <a:spLocks noGrp="1"/>
          </p:cNvSpPr>
          <p:nvPr>
            <p:ph type="body" sz="quarter" idx="18" hasCustomPrompt="1"/>
          </p:nvPr>
        </p:nvSpPr>
        <p:spPr>
          <a:xfrm>
            <a:off x="5218540" y="4842459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3"/>
          <p:cNvSpPr>
            <a:spLocks noGrp="1"/>
          </p:cNvSpPr>
          <p:nvPr>
            <p:ph type="pic" sz="quarter" idx="12" hasCustomPrompt="1"/>
          </p:nvPr>
        </p:nvSpPr>
        <p:spPr>
          <a:xfrm>
            <a:off x="5290259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3" name="Текст  4"/>
          <p:cNvSpPr>
            <a:spLocks noGrp="1"/>
          </p:cNvSpPr>
          <p:nvPr>
            <p:ph type="body" sz="quarter" idx="17" hasCustomPrompt="1"/>
          </p:nvPr>
        </p:nvSpPr>
        <p:spPr>
          <a:xfrm>
            <a:off x="3049232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Картинка  4"/>
          <p:cNvSpPr>
            <a:spLocks noGrp="1"/>
          </p:cNvSpPr>
          <p:nvPr>
            <p:ph type="pic" sz="quarter" idx="11" hasCustomPrompt="1"/>
          </p:nvPr>
        </p:nvSpPr>
        <p:spPr>
          <a:xfrm>
            <a:off x="3120953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2" name="Текст 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926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Картинка  5"/>
          <p:cNvSpPr>
            <a:spLocks noGrp="1"/>
          </p:cNvSpPr>
          <p:nvPr>
            <p:ph type="pic" sz="quarter" idx="10" hasCustomPrompt="1"/>
          </p:nvPr>
        </p:nvSpPr>
        <p:spPr>
          <a:xfrm>
            <a:off x="950964" y="3142238"/>
            <a:ext cx="1440000" cy="1440000"/>
          </a:xfrm>
          <a:prstGeom prst="roundRect">
            <a:avLst>
              <a:gd name="adj" fmla="val 1926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7" name="Текст  6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718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итата - картинк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 1"/>
          <p:cNvSpPr>
            <a:spLocks noGrp="1"/>
          </p:cNvSpPr>
          <p:nvPr>
            <p:ph type="body" sz="quarter" idx="14" hasCustomPrompt="1"/>
          </p:nvPr>
        </p:nvSpPr>
        <p:spPr>
          <a:xfrm>
            <a:off x="6012520" y="5574918"/>
            <a:ext cx="4288169" cy="412421"/>
          </a:xfrm>
        </p:spPr>
        <p:txBody>
          <a:bodyPr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2119239" y="4343401"/>
            <a:ext cx="8181450" cy="114206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5232000" y="2179816"/>
            <a:ext cx="1620000" cy="162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67804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итата -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 1"/>
          <p:cNvSpPr>
            <a:spLocks noGrp="1"/>
          </p:cNvSpPr>
          <p:nvPr>
            <p:ph type="body" sz="quarter" idx="14" hasCustomPrompt="1"/>
          </p:nvPr>
        </p:nvSpPr>
        <p:spPr>
          <a:xfrm>
            <a:off x="4704958" y="5160670"/>
            <a:ext cx="4288169" cy="412421"/>
          </a:xfrm>
        </p:spPr>
        <p:txBody>
          <a:bodyPr>
            <a:no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4698402" y="3871684"/>
            <a:ext cx="6655399" cy="117739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2236134" y="3864085"/>
            <a:ext cx="1569931" cy="156993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9" name="Текст  3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58247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Миссия компан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lang="ru-RU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quarter" idx="16" hasCustomPrompt="1"/>
          </p:nvPr>
        </p:nvSpPr>
        <p:spPr>
          <a:xfrm>
            <a:off x="2176670" y="2691009"/>
            <a:ext cx="7605067" cy="207977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5264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ория событий - начал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3122609" y="5311382"/>
            <a:ext cx="2989955" cy="821061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Текст  2"/>
          <p:cNvSpPr>
            <a:spLocks noGrp="1"/>
          </p:cNvSpPr>
          <p:nvPr>
            <p:ph type="body" sz="quarter" idx="18" hasCustomPrompt="1"/>
          </p:nvPr>
        </p:nvSpPr>
        <p:spPr>
          <a:xfrm>
            <a:off x="3122610" y="4940031"/>
            <a:ext cx="2750108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9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6809316" y="4186666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1" name="Картинка  2"/>
          <p:cNvSpPr>
            <a:spLocks noGrp="1"/>
          </p:cNvSpPr>
          <p:nvPr>
            <p:ph type="pic" sz="quarter" idx="14" hasCustomPrompt="1"/>
          </p:nvPr>
        </p:nvSpPr>
        <p:spPr>
          <a:xfrm>
            <a:off x="1345240" y="4726666"/>
            <a:ext cx="1620000" cy="162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15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6702808" y="3117447"/>
            <a:ext cx="4650993" cy="997353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4"/>
          <p:cNvSpPr>
            <a:spLocks noGrp="1"/>
          </p:cNvSpPr>
          <p:nvPr>
            <p:ph type="body" sz="quarter" idx="16" hasCustomPrompt="1"/>
          </p:nvPr>
        </p:nvSpPr>
        <p:spPr>
          <a:xfrm>
            <a:off x="6702809" y="2647882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5"/>
          <p:cNvSpPr>
            <a:spLocks noGrp="1"/>
          </p:cNvSpPr>
          <p:nvPr>
            <p:ph type="body" sz="quarter" idx="15" hasCustomPrompt="1"/>
          </p:nvPr>
        </p:nvSpPr>
        <p:spPr>
          <a:xfrm>
            <a:off x="2354749" y="2624440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99916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ория событий - продол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1540964" y="4317198"/>
            <a:ext cx="39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8" name="Картинка  2"/>
          <p:cNvSpPr>
            <a:spLocks noGrp="1"/>
          </p:cNvSpPr>
          <p:nvPr>
            <p:ph type="pic" sz="quarter" idx="14" hasCustomPrompt="1"/>
          </p:nvPr>
        </p:nvSpPr>
        <p:spPr>
          <a:xfrm>
            <a:off x="6562233" y="1134469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4" name="Текст  1"/>
          <p:cNvSpPr>
            <a:spLocks noGrp="1"/>
          </p:cNvSpPr>
          <p:nvPr>
            <p:ph type="body" sz="quarter" idx="17" hasCustomPrompt="1"/>
          </p:nvPr>
        </p:nvSpPr>
        <p:spPr>
          <a:xfrm>
            <a:off x="6466785" y="4317198"/>
            <a:ext cx="4650993" cy="1814796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6466786" y="384763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7" name="Текст  3"/>
          <p:cNvSpPr>
            <a:spLocks noGrp="1"/>
          </p:cNvSpPr>
          <p:nvPr>
            <p:ph type="body" sz="quarter" idx="15" hasCustomPrompt="1"/>
          </p:nvPr>
        </p:nvSpPr>
        <p:spPr>
          <a:xfrm>
            <a:off x="2685643" y="384755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Текст  4"/>
          <p:cNvSpPr>
            <a:spLocks noGrp="1"/>
          </p:cNvSpPr>
          <p:nvPr>
            <p:ph type="body" sz="quarter" idx="19" hasCustomPrompt="1"/>
          </p:nvPr>
        </p:nvSpPr>
        <p:spPr>
          <a:xfrm>
            <a:off x="956478" y="1026156"/>
            <a:ext cx="4650993" cy="1905887"/>
          </a:xfrm>
        </p:spPr>
        <p:txBody>
          <a:bodyPr>
            <a:normAutofit/>
          </a:bodyPr>
          <a:lstStyle>
            <a:lvl1pPr algn="r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8" name="Текст  5"/>
          <p:cNvSpPr>
            <a:spLocks noGrp="1"/>
          </p:cNvSpPr>
          <p:nvPr>
            <p:ph type="body" sz="quarter" idx="20" hasCustomPrompt="1"/>
          </p:nvPr>
        </p:nvSpPr>
        <p:spPr>
          <a:xfrm>
            <a:off x="6466785" y="559541"/>
            <a:ext cx="2901950" cy="450567"/>
          </a:xfrm>
        </p:spPr>
        <p:txBody>
          <a:bodyPr>
            <a:normAutofit/>
          </a:bodyPr>
          <a:lstStyle>
            <a:lvl1pPr algn="l">
              <a:defRPr sz="18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5" name="Текст  6"/>
          <p:cNvSpPr>
            <a:spLocks noGrp="1"/>
          </p:cNvSpPr>
          <p:nvPr>
            <p:ph type="body" sz="quarter" idx="18" hasCustomPrompt="1"/>
          </p:nvPr>
        </p:nvSpPr>
        <p:spPr>
          <a:xfrm>
            <a:off x="1540964" y="559541"/>
            <a:ext cx="4066507" cy="450567"/>
          </a:xfrm>
        </p:spPr>
        <p:txBody>
          <a:bodyPr>
            <a:normAutofit/>
          </a:bodyPr>
          <a:lstStyle>
            <a:lvl1pPr algn="r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4614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ория событий - сейча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 1"/>
          <p:cNvSpPr>
            <a:spLocks noGrp="1"/>
          </p:cNvSpPr>
          <p:nvPr>
            <p:ph type="body" sz="quarter" idx="17" hasCustomPrompt="1"/>
          </p:nvPr>
        </p:nvSpPr>
        <p:spPr>
          <a:xfrm>
            <a:off x="8284520" y="4445825"/>
            <a:ext cx="3224994" cy="1577288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4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8284521" y="3986199"/>
            <a:ext cx="2777732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6570286" y="3906688"/>
            <a:ext cx="1440000" cy="144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0" name="Текст  3"/>
          <p:cNvSpPr>
            <a:spLocks noGrp="1"/>
          </p:cNvSpPr>
          <p:nvPr>
            <p:ph type="body" sz="quarter" idx="20" hasCustomPrompt="1"/>
          </p:nvPr>
        </p:nvSpPr>
        <p:spPr>
          <a:xfrm>
            <a:off x="2824791" y="398619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Текст  4"/>
          <p:cNvSpPr>
            <a:spLocks noGrp="1"/>
          </p:cNvSpPr>
          <p:nvPr>
            <p:ph type="body" sz="quarter" idx="19" hasCustomPrompt="1"/>
          </p:nvPr>
        </p:nvSpPr>
        <p:spPr>
          <a:xfrm>
            <a:off x="6490773" y="1037218"/>
            <a:ext cx="4650993" cy="2024034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2"/>
          <p:cNvSpPr>
            <a:spLocks noGrp="1"/>
          </p:cNvSpPr>
          <p:nvPr>
            <p:ph type="pic" sz="quarter" idx="14" hasCustomPrompt="1"/>
          </p:nvPr>
        </p:nvSpPr>
        <p:spPr>
          <a:xfrm>
            <a:off x="1682814" y="1421596"/>
            <a:ext cx="3960000" cy="21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6" name="Текст  5"/>
          <p:cNvSpPr>
            <a:spLocks noGrp="1"/>
          </p:cNvSpPr>
          <p:nvPr>
            <p:ph type="body" sz="quarter" idx="18" hasCustomPrompt="1"/>
          </p:nvPr>
        </p:nvSpPr>
        <p:spPr>
          <a:xfrm>
            <a:off x="6490774" y="56765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Текст  6"/>
          <p:cNvSpPr>
            <a:spLocks noGrp="1"/>
          </p:cNvSpPr>
          <p:nvPr>
            <p:ph type="body" sz="quarter" idx="21" hasCustomPrompt="1"/>
          </p:nvPr>
        </p:nvSpPr>
        <p:spPr>
          <a:xfrm>
            <a:off x="2824791" y="566426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48335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езюм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 1"/>
          <p:cNvSpPr>
            <a:spLocks noGrp="1"/>
          </p:cNvSpPr>
          <p:nvPr>
            <p:ph type="body" sz="quarter" idx="17" hasCustomPrompt="1"/>
          </p:nvPr>
        </p:nvSpPr>
        <p:spPr>
          <a:xfrm>
            <a:off x="1417738" y="5045618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Текст  2"/>
          <p:cNvSpPr>
            <a:spLocks noGrp="1"/>
          </p:cNvSpPr>
          <p:nvPr>
            <p:ph type="body" sz="quarter" idx="15" hasCustomPrompt="1"/>
          </p:nvPr>
        </p:nvSpPr>
        <p:spPr>
          <a:xfrm>
            <a:off x="1417738" y="3971449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9" name="Текст  3"/>
          <p:cNvSpPr>
            <a:spLocks noGrp="1"/>
          </p:cNvSpPr>
          <p:nvPr>
            <p:ph type="body" sz="quarter" idx="11" hasCustomPrompt="1"/>
          </p:nvPr>
        </p:nvSpPr>
        <p:spPr>
          <a:xfrm>
            <a:off x="1417738" y="2897280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4"/>
          <p:cNvSpPr>
            <a:spLocks noGrp="1"/>
          </p:cNvSpPr>
          <p:nvPr>
            <p:ph type="body" sz="quarter" idx="19" hasCustomPrompt="1"/>
          </p:nvPr>
        </p:nvSpPr>
        <p:spPr>
          <a:xfrm>
            <a:off x="795868" y="1787900"/>
            <a:ext cx="6420477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6419919" cy="1136791"/>
          </a:xfrm>
        </p:spPr>
        <p:txBody>
          <a:bodyPr anchor="b"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14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8182919" y="-8467"/>
            <a:ext cx="4010373" cy="6876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39297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тог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6829778" y="2"/>
            <a:ext cx="536222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1115438" y="3330911"/>
            <a:ext cx="5136205" cy="307932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5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1115439" y="1171068"/>
            <a:ext cx="5136204" cy="147536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099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е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 1"/>
          <p:cNvSpPr>
            <a:spLocks noGrp="1"/>
          </p:cNvSpPr>
          <p:nvPr>
            <p:ph type="body" sz="quarter" idx="24" hasCustomPrompt="1"/>
          </p:nvPr>
        </p:nvSpPr>
        <p:spPr>
          <a:xfrm>
            <a:off x="7294814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2"/>
          <p:cNvSpPr>
            <a:spLocks noGrp="1"/>
          </p:cNvSpPr>
          <p:nvPr>
            <p:ph type="body" sz="quarter" idx="23" hasCustomPrompt="1"/>
          </p:nvPr>
        </p:nvSpPr>
        <p:spPr>
          <a:xfrm>
            <a:off x="7294814" y="3983085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Текст  3"/>
          <p:cNvSpPr>
            <a:spLocks noGrp="1"/>
          </p:cNvSpPr>
          <p:nvPr>
            <p:ph type="body" sz="quarter" idx="22" hasCustomPrompt="1"/>
          </p:nvPr>
        </p:nvSpPr>
        <p:spPr>
          <a:xfrm>
            <a:off x="7294814" y="2924377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2" name="Текст  4"/>
          <p:cNvSpPr>
            <a:spLocks noGrp="1"/>
          </p:cNvSpPr>
          <p:nvPr>
            <p:ph type="body" sz="quarter" idx="21" hasCustomPrompt="1"/>
          </p:nvPr>
        </p:nvSpPr>
        <p:spPr>
          <a:xfrm>
            <a:off x="1642676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Текст  5"/>
          <p:cNvSpPr>
            <a:spLocks noGrp="1"/>
          </p:cNvSpPr>
          <p:nvPr>
            <p:ph type="body" sz="quarter" idx="20" hasCustomPrompt="1"/>
          </p:nvPr>
        </p:nvSpPr>
        <p:spPr>
          <a:xfrm>
            <a:off x="1642676" y="402197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9" name="Текст  6"/>
          <p:cNvSpPr>
            <a:spLocks noGrp="1"/>
          </p:cNvSpPr>
          <p:nvPr>
            <p:ph type="body" sz="quarter" idx="11" hasCustomPrompt="1"/>
          </p:nvPr>
        </p:nvSpPr>
        <p:spPr>
          <a:xfrm>
            <a:off x="1643542" y="2934894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Текст  7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2017527"/>
            <a:ext cx="10530388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324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предел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1903600"/>
            <a:ext cx="10557374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3" name="Таблица"/>
          <p:cNvSpPr>
            <a:spLocks noGrp="1"/>
          </p:cNvSpPr>
          <p:nvPr>
            <p:ph type="tbl" sz="quarter" idx="20" hasCustomPrompt="1"/>
          </p:nvPr>
        </p:nvSpPr>
        <p:spPr>
          <a:xfrm>
            <a:off x="796925" y="2760663"/>
            <a:ext cx="10556875" cy="3648075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Таблица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059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65713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873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/70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4851400" y="0"/>
            <a:ext cx="7341891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707574" y="2536941"/>
            <a:ext cx="3678161" cy="38976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07574" y="546652"/>
            <a:ext cx="3678160" cy="127368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68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/30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5266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5550522" y="1941916"/>
            <a:ext cx="5803277" cy="422687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550522" y="120644"/>
            <a:ext cx="5803277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598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Картинк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42053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817312" y="5066115"/>
            <a:ext cx="10557375" cy="121185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817312" y="3644240"/>
            <a:ext cx="10557375" cy="724035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660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3" name="Текст 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31"/>
    </p:custDataLst>
    <p:extLst>
      <p:ext uri="{BB962C8B-B14F-4D97-AF65-F5344CB8AC3E}">
        <p14:creationId xmlns:p14="http://schemas.microsoft.com/office/powerpoint/2010/main" val="390916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 1"/>
          <p:cNvSpPr/>
          <p:nvPr/>
        </p:nvSpPr>
        <p:spPr>
          <a:xfrm>
            <a:off x="1" y="1557695"/>
            <a:ext cx="12191999" cy="3611543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1325">
              <a:lnSpc>
                <a:spcPct val="100000"/>
              </a:lnSpc>
              <a:spcBef>
                <a:spcPts val="1200"/>
              </a:spcBef>
            </a:pPr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Прямоугольник  2"/>
          <p:cNvSpPr/>
          <p:nvPr/>
        </p:nvSpPr>
        <p:spPr>
          <a:xfrm>
            <a:off x="3638076" y="3952960"/>
            <a:ext cx="4915847" cy="45719"/>
          </a:xfrm>
          <a:prstGeom prst="rect">
            <a:avLst/>
          </a:prstGeom>
          <a:solidFill>
            <a:srgbClr val="216EC8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дзаголовок  1"/>
          <p:cNvSpPr>
            <a:spLocks noGrp="1"/>
          </p:cNvSpPr>
          <p:nvPr>
            <p:ph type="subTitle" idx="1"/>
          </p:nvPr>
        </p:nvSpPr>
        <p:spPr>
          <a:xfrm>
            <a:off x="1524000" y="4317999"/>
            <a:ext cx="9144000" cy="667239"/>
          </a:xfrm>
        </p:spPr>
        <p:txBody>
          <a:bodyPr>
            <a:normAutofit/>
          </a:bodyPr>
          <a:lstStyle/>
          <a:p>
            <a:pPr>
              <a:lnSpc>
                <a:spcPct val="50000"/>
              </a:lnSpc>
            </a:pPr>
            <a:r>
              <a:rPr lang="ru-RU" sz="1800" dirty="0" smtClean="0">
                <a:solidFill>
                  <a:srgbClr val="575E68"/>
                </a:solidFill>
              </a:rPr>
              <a:t>Выполнил: студент группы Пиб-41 Лобанова В.А.</a:t>
            </a:r>
          </a:p>
          <a:p>
            <a:pPr>
              <a:lnSpc>
                <a:spcPct val="50000"/>
              </a:lnSpc>
            </a:pPr>
            <a:r>
              <a:rPr lang="ru-RU" sz="1800" dirty="0" smtClean="0">
                <a:solidFill>
                  <a:srgbClr val="575E68"/>
                </a:solidFill>
              </a:rPr>
              <a:t>Руководитель: к.э.н., доц., Иванов О.Е.</a:t>
            </a:r>
          </a:p>
        </p:txBody>
      </p:sp>
      <p:sp>
        <p:nvSpPr>
          <p:cNvPr id="5" name="Заголовок"/>
          <p:cNvSpPr>
            <a:spLocks noGrp="1"/>
          </p:cNvSpPr>
          <p:nvPr>
            <p:ph type="ctrTitle"/>
          </p:nvPr>
        </p:nvSpPr>
        <p:spPr>
          <a:xfrm>
            <a:off x="1082039" y="1405700"/>
            <a:ext cx="10027920" cy="2226813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Разработка информационной системы «Личный кабинет </a:t>
            </a:r>
            <a:r>
              <a:rPr lang="ru-RU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для </a:t>
            </a:r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АНО ДПО «</a:t>
            </a:r>
            <a:r>
              <a:rPr lang="ru-RU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Инфосфера</a:t>
            </a:r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»</a:t>
            </a:r>
          </a:p>
        </p:txBody>
      </p:sp>
      <p:sp>
        <p:nvSpPr>
          <p:cNvPr id="6" name="Заголовок"/>
          <p:cNvSpPr txBox="1">
            <a:spLocks/>
          </p:cNvSpPr>
          <p:nvPr/>
        </p:nvSpPr>
        <p:spPr>
          <a:xfrm>
            <a:off x="1287193" y="263348"/>
            <a:ext cx="10027920" cy="982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defTabSz="449263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ru-RU" sz="1800">
                <a:solidFill>
                  <a:prstClr val="black"/>
                </a:solidFill>
                <a:latin typeface="+mn-lt"/>
                <a:ea typeface="Arial Unicode MS" pitchFamily="34" charset="-128"/>
              </a:rPr>
              <a:t>МИНИСТЕРСТВО </a:t>
            </a:r>
            <a:r>
              <a:rPr lang="ru-RU" sz="1800" smtClean="0">
                <a:solidFill>
                  <a:prstClr val="black"/>
                </a:solidFill>
                <a:latin typeface="+mn-lt"/>
                <a:ea typeface="Arial Unicode MS" pitchFamily="34" charset="-128"/>
              </a:rPr>
              <a:t>НАУКИ И ВЫСШЕГО ОБРАЗОВАНИЯ </a:t>
            </a:r>
            <a:r>
              <a:rPr lang="ru-RU" sz="1800" dirty="0">
                <a:solidFill>
                  <a:prstClr val="black"/>
                </a:solidFill>
                <a:latin typeface="+mn-lt"/>
                <a:ea typeface="Arial Unicode MS" pitchFamily="34" charset="-128"/>
              </a:rPr>
              <a:t>РОССИЙСКОЙ ФЕДЕРАЦИИ</a:t>
            </a:r>
          </a:p>
          <a:p>
            <a:pPr lvl="0" defTabSz="449263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ru-RU" sz="1800" dirty="0">
                <a:solidFill>
                  <a:prstClr val="black"/>
                </a:solidFill>
                <a:latin typeface="+mn-lt"/>
                <a:ea typeface="Arial Unicode MS" pitchFamily="34" charset="-128"/>
              </a:rPr>
              <a:t>ФГБОУ ВО «ПОВОЛЖСКИЙ ГОСУДАРСТВЕННЫЙ ТЕХНОЛОГИЧЕСКИЙ УНИВЕРСИТЕТ»</a:t>
            </a:r>
          </a:p>
        </p:txBody>
      </p:sp>
      <p:sp>
        <p:nvSpPr>
          <p:cNvPr id="7" name="Подзаголовок  1"/>
          <p:cNvSpPr txBox="1">
            <a:spLocks/>
          </p:cNvSpPr>
          <p:nvPr/>
        </p:nvSpPr>
        <p:spPr>
          <a:xfrm>
            <a:off x="1729153" y="6061807"/>
            <a:ext cx="9144000" cy="667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ru-RU" smtClean="0">
                <a:solidFill>
                  <a:srgbClr val="575E68"/>
                </a:solidFill>
              </a:rPr>
              <a:t>Йошкар-Ола</a:t>
            </a:r>
            <a:endParaRPr lang="ru-RU" dirty="0" smtClean="0">
              <a:solidFill>
                <a:srgbClr val="575E68"/>
              </a:solidFill>
            </a:endParaRPr>
          </a:p>
          <a:p>
            <a:pPr>
              <a:lnSpc>
                <a:spcPct val="50000"/>
              </a:lnSpc>
            </a:pPr>
            <a:r>
              <a:rPr lang="ru-RU" dirty="0" smtClean="0">
                <a:solidFill>
                  <a:srgbClr val="575E68"/>
                </a:solidFill>
              </a:rPr>
              <a:t>2019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488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есть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pic>
        <p:nvPicPr>
          <p:cNvPr id="8" name="Таблица 7"/>
          <p:cNvPicPr>
            <a:picLocks noGrp="1"/>
          </p:cNvPicPr>
          <p:nvPr>
            <p:ph type="tbl" sz="quarter" idx="20"/>
          </p:nvPr>
        </p:nvPicPr>
        <p:blipFill rotWithShape="1">
          <a:blip r:embed="rId2"/>
          <a:srcRect l="533" t="12167" b="9167"/>
          <a:stretch/>
        </p:blipFill>
        <p:spPr bwMode="auto">
          <a:xfrm>
            <a:off x="1231024" y="1152145"/>
            <a:ext cx="9988664" cy="5257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есть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6" name="Рисунок 5"/>
          <p:cNvPicPr/>
          <p:nvPr/>
        </p:nvPicPr>
        <p:blipFill rotWithShape="1">
          <a:blip r:embed="rId2"/>
          <a:srcRect l="41" t="11575" r="125" b="8061"/>
          <a:stretch/>
        </p:blipFill>
        <p:spPr>
          <a:xfrm>
            <a:off x="1060704" y="1197864"/>
            <a:ext cx="9976104" cy="53297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есть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7" name="Рисунок 6"/>
          <p:cNvPicPr/>
          <p:nvPr/>
        </p:nvPicPr>
        <p:blipFill rotWithShape="1">
          <a:blip r:embed="rId2"/>
          <a:srcRect l="-180" t="11382" b="8647"/>
          <a:stretch/>
        </p:blipFill>
        <p:spPr>
          <a:xfrm>
            <a:off x="1059444" y="1113931"/>
            <a:ext cx="10031335" cy="53858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8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Н</a:t>
            </a:r>
            <a:r>
              <a:rPr lang="ru-RU" sz="3600" dirty="0" smtClean="0"/>
              <a:t>едостатки в </a:t>
            </a:r>
            <a:r>
              <a:rPr lang="ru-RU" sz="3600" dirty="0"/>
              <a:t>процессе оформления образовательных отношений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3941144563"/>
              </p:ext>
            </p:extLst>
          </p:nvPr>
        </p:nvGraphicFramePr>
        <p:xfrm>
          <a:off x="1053084" y="1330587"/>
          <a:ext cx="10085833" cy="53636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811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560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485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530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процесса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19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Заполнение данных в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CRM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Длительный процесс ввода данных вручную;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Возможны опечатки и ошибки при вводе;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 вероятность «потерять» заявку.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949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Получение данных об обучающемся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Длительный и трудоемкий процесс;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Большой расход бумаги; 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Возможны опечатки и ошибки;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Процесс может затянутся до нескольких месяцев (в среднем 3 месяца).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865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Оплата обучения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Очень длительный процесс;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Счет или квитанция могут потеряться;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Может возникнуть дебиторская задолженность.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4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Подписание договора на обучение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Процесс сложно прогнозировать.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9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будет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6" name="Рисунок 5"/>
          <p:cNvPicPr/>
          <p:nvPr/>
        </p:nvPicPr>
        <p:blipFill rotWithShape="1">
          <a:blip r:embed="rId2"/>
          <a:srcRect l="-290" t="11661" r="252" b="9550"/>
          <a:stretch/>
        </p:blipFill>
        <p:spPr>
          <a:xfrm>
            <a:off x="982890" y="1188720"/>
            <a:ext cx="10184443" cy="53110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9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будет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7" name="Рисунок 6"/>
          <p:cNvPicPr/>
          <p:nvPr/>
        </p:nvPicPr>
        <p:blipFill rotWithShape="1">
          <a:blip r:embed="rId2"/>
          <a:srcRect l="-731" t="12087" b="8314"/>
          <a:stretch/>
        </p:blipFill>
        <p:spPr>
          <a:xfrm>
            <a:off x="1075092" y="1197864"/>
            <a:ext cx="10007436" cy="53675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6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будет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t="11544" b="8547"/>
          <a:stretch/>
        </p:blipFill>
        <p:spPr>
          <a:xfrm>
            <a:off x="1227084" y="1178369"/>
            <a:ext cx="9696056" cy="52303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385821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Функциональная структура</a:t>
            </a:r>
            <a:endParaRPr lang="ru-RU" sz="2800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372" t="12641" r="1009" b="10211"/>
          <a:stretch/>
        </p:blipFill>
        <p:spPr>
          <a:xfrm>
            <a:off x="1262320" y="1413452"/>
            <a:ext cx="9637328" cy="5014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17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81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75509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Декомпозиция контекстной диаграммы</a:t>
            </a:r>
            <a:endParaRPr lang="ru-RU" sz="2800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l="374" t="14992" r="924" b="10049"/>
          <a:stretch/>
        </p:blipFill>
        <p:spPr>
          <a:xfrm>
            <a:off x="931612" y="1103150"/>
            <a:ext cx="10287000" cy="53965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6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75509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Информационное обеспечение системы</a:t>
            </a:r>
            <a:endParaRPr lang="ru-RU" sz="2800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068" y="1382394"/>
            <a:ext cx="9848088" cy="471665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6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33"/>
          </p:nvPr>
        </p:nvSpPr>
        <p:spPr>
          <a:xfrm>
            <a:off x="796425" y="1822362"/>
            <a:ext cx="6136653" cy="1779487"/>
          </a:xfrm>
        </p:spPr>
        <p:txBody>
          <a:bodyPr/>
          <a:lstStyle/>
          <a:p>
            <a:r>
              <a:rPr lang="ru-RU" sz="2200" dirty="0">
                <a:solidFill>
                  <a:srgbClr val="575E68"/>
                </a:solidFill>
              </a:rPr>
              <a:t>Р</a:t>
            </a:r>
            <a:r>
              <a:rPr lang="ru-RU" sz="2200" dirty="0" smtClean="0">
                <a:solidFill>
                  <a:srgbClr val="575E68"/>
                </a:solidFill>
              </a:rPr>
              <a:t>азработчик </a:t>
            </a:r>
            <a:r>
              <a:rPr lang="ru-RU" sz="2200" dirty="0">
                <a:solidFill>
                  <a:srgbClr val="575E68"/>
                </a:solidFill>
              </a:rPr>
              <a:t>профессиональных инструментов для создания электронных курсов и организации дистанционного обучения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1"/>
          </p:nvPr>
        </p:nvSpPr>
        <p:spPr>
          <a:xfrm>
            <a:off x="796426" y="3796580"/>
            <a:ext cx="6136653" cy="950976"/>
          </a:xfrm>
        </p:spPr>
        <p:txBody>
          <a:bodyPr/>
          <a:lstStyle/>
          <a:p>
            <a:r>
              <a:rPr lang="ru-RU" sz="2200" dirty="0" smtClean="0">
                <a:solidFill>
                  <a:srgbClr val="575E68"/>
                </a:solidFill>
              </a:rPr>
              <a:t>Насчитывает </a:t>
            </a:r>
            <a:r>
              <a:rPr lang="en-US" sz="2200" dirty="0" smtClean="0">
                <a:solidFill>
                  <a:srgbClr val="575E68"/>
                </a:solidFill>
              </a:rPr>
              <a:t>54 </a:t>
            </a:r>
            <a:r>
              <a:rPr lang="en-US" sz="2200" dirty="0">
                <a:solidFill>
                  <a:srgbClr val="575E68"/>
                </a:solidFill>
              </a:rPr>
              <a:t>000</a:t>
            </a:r>
            <a:r>
              <a:rPr lang="ru-RU" sz="2200" dirty="0">
                <a:solidFill>
                  <a:srgbClr val="575E68"/>
                </a:solidFill>
              </a:rPr>
              <a:t> клиентов по всему миру, 148 клиентов из списка </a:t>
            </a:r>
            <a:r>
              <a:rPr lang="en-US" sz="2200" dirty="0">
                <a:solidFill>
                  <a:srgbClr val="575E68"/>
                </a:solidFill>
              </a:rPr>
              <a:t>Fortune </a:t>
            </a:r>
            <a:r>
              <a:rPr lang="en-US" sz="2200" dirty="0" smtClean="0">
                <a:solidFill>
                  <a:srgbClr val="575E68"/>
                </a:solidFill>
              </a:rPr>
              <a:t>500</a:t>
            </a:r>
            <a:endParaRPr lang="en-US" sz="2200" dirty="0">
              <a:solidFill>
                <a:srgbClr val="575E68"/>
              </a:solidFill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796427" y="202940"/>
            <a:ext cx="6750786" cy="1113796"/>
          </a:xfrm>
        </p:spPr>
        <p:txBody>
          <a:bodyPr/>
          <a:lstStyle/>
          <a:p>
            <a:pPr algn="ctr"/>
            <a:r>
              <a:rPr lang="en-US" sz="4000" dirty="0" err="1"/>
              <a:t>iSpring</a:t>
            </a:r>
            <a:endParaRPr lang="ru-RU" sz="4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4256" r="3413"/>
          <a:stretch/>
        </p:blipFill>
        <p:spPr>
          <a:xfrm>
            <a:off x="7437119" y="-594"/>
            <a:ext cx="4754881" cy="6858594"/>
          </a:xfrm>
          <a:prstGeom prst="rect">
            <a:avLst/>
          </a:prstGeom>
          <a:solidFill>
            <a:srgbClr val="0E072E"/>
          </a:solidFill>
        </p:spPr>
      </p:pic>
      <p:sp>
        <p:nvSpPr>
          <p:cNvPr id="2" name="TextBox 1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67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Таблица сложности данных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1377111745"/>
              </p:ext>
            </p:extLst>
          </p:nvPr>
        </p:nvGraphicFramePr>
        <p:xfrm>
          <a:off x="714630" y="2573165"/>
          <a:ext cx="10751946" cy="2333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9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1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919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919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9199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9199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528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Объект данных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DET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RET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Сложность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UFP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для 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ILF)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UFP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для 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ELF)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0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Пользователь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  <a:endParaRPr lang="ru-RU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0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Представитель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0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Учащийся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ru-RU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0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32</a:t>
                      </a:r>
                      <a:endParaRPr lang="ru-RU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0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Оценка сложностей транзакций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1371397207"/>
              </p:ext>
            </p:extLst>
          </p:nvPr>
        </p:nvGraphicFramePr>
        <p:xfrm>
          <a:off x="894462" y="1499616"/>
          <a:ext cx="10459338" cy="4961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9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137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19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1222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962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9625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7453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Форма/транзакция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FTR</a:t>
                      </a:r>
                      <a:endParaRPr lang="ru-RU" sz="1600" b="1" kern="1200" dirty="0">
                        <a:solidFill>
                          <a:schemeClr val="l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DET</a:t>
                      </a:r>
                      <a:endParaRPr lang="ru-RU" sz="1600" b="1" kern="1200" dirty="0">
                        <a:solidFill>
                          <a:schemeClr val="l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Тип </a:t>
                      </a:r>
                      <a:r>
                        <a:rPr lang="ru-RU" sz="1600" b="1" kern="1200" dirty="0" err="1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транз</a:t>
                      </a:r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Сложность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UFP</a:t>
                      </a:r>
                      <a:endParaRPr lang="ru-RU" sz="1600" b="1" kern="1200" dirty="0">
                        <a:solidFill>
                          <a:schemeClr val="l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Авторизация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EI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Оформить договор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EI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65587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Заполнить заявление на обучение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EI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4538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Посмотреть историю своих заказов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EQ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4538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Осуществить оплату</a:t>
                      </a:r>
                    </a:p>
                    <a:p>
                      <a:pPr marL="0" marR="0" indent="45021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EI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4538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600" kern="12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21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16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9"/>
          </p:nvPr>
        </p:nvSpPr>
        <p:spPr>
          <a:xfrm>
            <a:off x="1281619" y="1739432"/>
            <a:ext cx="9586987" cy="3698240"/>
          </a:xfrm>
        </p:spPr>
        <p:txBody>
          <a:bodyPr anchor="ctr"/>
          <a:lstStyle/>
          <a:p>
            <a:r>
              <a:rPr lang="ru-RU" sz="2800" dirty="0"/>
              <a:t>VAF = (28 * 0,01)+0,65 = </a:t>
            </a:r>
            <a:r>
              <a:rPr lang="ru-RU" sz="2800" dirty="0" smtClean="0"/>
              <a:t>0,93</a:t>
            </a:r>
          </a:p>
          <a:p>
            <a:r>
              <a:rPr lang="en-US" sz="2800" dirty="0"/>
              <a:t>AFP</a:t>
            </a:r>
            <a:r>
              <a:rPr lang="ru-RU" sz="2800" dirty="0"/>
              <a:t> = </a:t>
            </a:r>
            <a:r>
              <a:rPr lang="en-US" sz="2800" dirty="0"/>
              <a:t>70 </a:t>
            </a:r>
            <a:r>
              <a:rPr lang="ru-RU" sz="2800" dirty="0"/>
              <a:t>* 0,9</a:t>
            </a:r>
            <a:r>
              <a:rPr lang="en-US" sz="2800" dirty="0"/>
              <a:t>3</a:t>
            </a:r>
            <a:r>
              <a:rPr lang="ru-RU" sz="2800" dirty="0"/>
              <a:t> = </a:t>
            </a:r>
            <a:r>
              <a:rPr lang="en-US" sz="2800" dirty="0"/>
              <a:t>65,1</a:t>
            </a:r>
            <a:endParaRPr lang="ru-RU" sz="2800" dirty="0"/>
          </a:p>
          <a:p>
            <a:r>
              <a:rPr lang="en-US" sz="2800" dirty="0"/>
              <a:t>AFP</a:t>
            </a:r>
            <a:r>
              <a:rPr lang="ru-RU" sz="2800" dirty="0"/>
              <a:t> (</a:t>
            </a:r>
            <a:r>
              <a:rPr lang="en-US" sz="2800" dirty="0"/>
              <a:t>LOC</a:t>
            </a:r>
            <a:r>
              <a:rPr lang="ru-RU" sz="2800" dirty="0"/>
              <a:t>) = 3158 </a:t>
            </a:r>
            <a:r>
              <a:rPr lang="ru-RU" sz="2800" dirty="0" smtClean="0"/>
              <a:t>строки</a:t>
            </a:r>
          </a:p>
          <a:p>
            <a:r>
              <a:rPr lang="ru-RU" sz="2800" dirty="0" smtClean="0"/>
              <a:t>Т </a:t>
            </a:r>
            <a:r>
              <a:rPr lang="ru-RU" sz="2800" dirty="0"/>
              <a:t>= 2,4*3.71^1,05 = </a:t>
            </a:r>
            <a:r>
              <a:rPr lang="ru-RU" sz="2800" b="1" dirty="0"/>
              <a:t>14.71 </a:t>
            </a:r>
            <a:r>
              <a:rPr lang="ru-RU" sz="2800" b="1" dirty="0" smtClean="0"/>
              <a:t>человеко-месяцев</a:t>
            </a:r>
            <a:endParaRPr lang="ru-RU" sz="2800" b="1" dirty="0"/>
          </a:p>
          <a:p>
            <a:r>
              <a:rPr lang="en-US" sz="2800" dirty="0"/>
              <a:t>T</a:t>
            </a:r>
            <a:r>
              <a:rPr lang="en-US" sz="2800" baseline="-25000" dirty="0"/>
              <a:t>CD </a:t>
            </a:r>
            <a:r>
              <a:rPr lang="ru-RU" sz="2800" dirty="0"/>
              <a:t>= 3.67 * 10.29 ^ (0.28+0.01*13.58)*4.04= </a:t>
            </a:r>
            <a:r>
              <a:rPr lang="ru-RU" sz="2800" b="1" dirty="0"/>
              <a:t>5,63 </a:t>
            </a:r>
            <a:r>
              <a:rPr lang="ru-RU" sz="2800" b="1" dirty="0" smtClean="0"/>
              <a:t>месяца</a:t>
            </a:r>
            <a:endParaRPr lang="ru-RU" sz="2800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Учет сложности разработки</a:t>
            </a: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0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half" idx="16"/>
          </p:nvPr>
        </p:nvSpPr>
        <p:spPr>
          <a:xfrm>
            <a:off x="6035465" y="2055340"/>
            <a:ext cx="4991926" cy="2777936"/>
          </a:xfrm>
        </p:spPr>
        <p:txBody>
          <a:bodyPr/>
          <a:lstStyle/>
          <a:p>
            <a:pPr lvl="0"/>
            <a:r>
              <a:rPr lang="ru-RU" dirty="0"/>
              <a:t>На сбор данных о пользователях – 1 человек и 0,5 часа рабочего времени;</a:t>
            </a:r>
          </a:p>
          <a:p>
            <a:pPr lvl="0"/>
            <a:r>
              <a:rPr lang="ru-RU" dirty="0"/>
              <a:t>На перенос данных в </a:t>
            </a:r>
            <a:r>
              <a:rPr lang="en-US" dirty="0"/>
              <a:t>CRM</a:t>
            </a:r>
            <a:r>
              <a:rPr lang="ru-RU" dirty="0"/>
              <a:t>– 0 человек и 0 часа рабочего времени;</a:t>
            </a:r>
          </a:p>
          <a:p>
            <a:pPr lvl="0"/>
            <a:r>
              <a:rPr lang="ru-RU" dirty="0"/>
              <a:t>На создание счетов на оплату – 1 человек и 0,1 часа рабочего времени.</a:t>
            </a:r>
          </a:p>
          <a:p>
            <a:pPr algn="ctr"/>
            <a:r>
              <a:rPr lang="ru-RU" i="1" dirty="0" smtClean="0"/>
              <a:t>= 0,6 человека-часа</a:t>
            </a:r>
            <a:endParaRPr lang="ru-RU" i="1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6035465" y="1373149"/>
            <a:ext cx="4991926" cy="682191"/>
          </a:xfrm>
        </p:spPr>
        <p:txBody>
          <a:bodyPr/>
          <a:lstStyle/>
          <a:p>
            <a:r>
              <a:rPr lang="ru-RU" dirty="0" smtClean="0"/>
              <a:t>Трудозатраты после внедрения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half" idx="15"/>
          </p:nvPr>
        </p:nvSpPr>
        <p:spPr>
          <a:xfrm>
            <a:off x="703050" y="2055340"/>
            <a:ext cx="4919825" cy="2777936"/>
          </a:xfrm>
        </p:spPr>
        <p:txBody>
          <a:bodyPr/>
          <a:lstStyle/>
          <a:p>
            <a:pPr lvl="0"/>
            <a:r>
              <a:rPr lang="ru-RU" dirty="0"/>
              <a:t>На сбор данных о пользователях – 2 человек и 1 часа рабочего времени;</a:t>
            </a:r>
          </a:p>
          <a:p>
            <a:pPr lvl="0"/>
            <a:r>
              <a:rPr lang="ru-RU" dirty="0"/>
              <a:t>На перенос данных в </a:t>
            </a:r>
            <a:r>
              <a:rPr lang="en-US" dirty="0"/>
              <a:t>CRM</a:t>
            </a:r>
            <a:r>
              <a:rPr lang="ru-RU" dirty="0"/>
              <a:t>– 1 человек и 1 часа рабочего времени;</a:t>
            </a:r>
          </a:p>
          <a:p>
            <a:pPr lvl="0"/>
            <a:r>
              <a:rPr lang="ru-RU" dirty="0"/>
              <a:t>На создание счетов на оплату – 1 человек и 0,5 часа рабочего времени.</a:t>
            </a:r>
          </a:p>
          <a:p>
            <a:pPr algn="ctr"/>
            <a:r>
              <a:rPr lang="ru-RU" i="1" dirty="0" smtClean="0"/>
              <a:t>=</a:t>
            </a:r>
            <a:r>
              <a:rPr lang="ru-RU" b="1" dirty="0" smtClean="0"/>
              <a:t> </a:t>
            </a:r>
            <a:r>
              <a:rPr lang="ru-RU" i="1" dirty="0" smtClean="0"/>
              <a:t>3,5 человека-часа</a:t>
            </a:r>
            <a:endParaRPr lang="ru-RU" i="1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703051" y="1368947"/>
            <a:ext cx="4919824" cy="682191"/>
          </a:xfrm>
        </p:spPr>
        <p:txBody>
          <a:bodyPr/>
          <a:lstStyle/>
          <a:p>
            <a:r>
              <a:rPr lang="ru-RU" dirty="0" smtClean="0"/>
              <a:t>Трудозатраты до внедрения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Эффективность внедрения</a:t>
            </a:r>
            <a:endParaRPr lang="ru-RU" sz="4000" dirty="0"/>
          </a:p>
        </p:txBody>
      </p:sp>
      <p:sp>
        <p:nvSpPr>
          <p:cNvPr id="8" name="Текст 5"/>
          <p:cNvSpPr txBox="1">
            <a:spLocks/>
          </p:cNvSpPr>
          <p:nvPr/>
        </p:nvSpPr>
        <p:spPr>
          <a:xfrm>
            <a:off x="703049" y="4639198"/>
            <a:ext cx="4919824" cy="682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Стоимостные затраты до внедрения</a:t>
            </a:r>
            <a:endParaRPr lang="ru-RU" dirty="0"/>
          </a:p>
        </p:txBody>
      </p:sp>
      <p:sp>
        <p:nvSpPr>
          <p:cNvPr id="9" name="Текст 6"/>
          <p:cNvSpPr txBox="1">
            <a:spLocks/>
          </p:cNvSpPr>
          <p:nvPr/>
        </p:nvSpPr>
        <p:spPr>
          <a:xfrm>
            <a:off x="6035465" y="4639198"/>
            <a:ext cx="5171015" cy="682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Стоимостные затраты после внедрения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Текст 9"/>
              <p:cNvSpPr txBox="1">
                <a:spLocks/>
              </p:cNvSpPr>
              <p:nvPr/>
            </p:nvSpPr>
            <p:spPr>
              <a:xfrm>
                <a:off x="703049" y="5401933"/>
                <a:ext cx="4919825" cy="7096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5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9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ru-RU" dirty="0" smtClean="0"/>
                  <a:t>3,5 </a:t>
                </a:r>
                <a:r>
                  <a:rPr lang="ru-RU" dirty="0"/>
                  <a:t>* 4 * 38 000 = </a:t>
                </a:r>
                <a:r>
                  <a:rPr lang="ru-RU" i="1" dirty="0"/>
                  <a:t>532 000 </a:t>
                </a:r>
                <a:r>
                  <a:rPr lang="ru-RU" i="1" dirty="0" smtClean="0"/>
                  <a:t>рублей</a:t>
                </a:r>
                <a:endParaRPr lang="ru-RU" i="1" dirty="0"/>
              </a:p>
            </p:txBody>
          </p:sp>
        </mc:Choice>
        <mc:Fallback xmlns="">
          <p:sp>
            <p:nvSpPr>
              <p:cNvPr id="12" name="Текс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49" y="5401933"/>
                <a:ext cx="4919825" cy="7096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Текст 10"/>
              <p:cNvSpPr txBox="1">
                <a:spLocks/>
              </p:cNvSpPr>
              <p:nvPr/>
            </p:nvSpPr>
            <p:spPr>
              <a:xfrm>
                <a:off x="6035463" y="5321389"/>
                <a:ext cx="4991926" cy="7096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5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9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ru-RU" dirty="0"/>
                  <a:t>0,6 * 2 * 38 000 = </a:t>
                </a:r>
                <a:r>
                  <a:rPr lang="ru-RU" i="1" dirty="0"/>
                  <a:t>45 600 </a:t>
                </a:r>
                <a:r>
                  <a:rPr lang="ru-RU" i="1" dirty="0" smtClean="0"/>
                  <a:t>рублей</a:t>
                </a:r>
                <a:endParaRPr lang="ru-RU" i="1" dirty="0"/>
              </a:p>
            </p:txBody>
          </p:sp>
        </mc:Choice>
        <mc:Fallback xmlns="">
          <p:sp>
            <p:nvSpPr>
              <p:cNvPr id="13" name="Текст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63" y="5321389"/>
                <a:ext cx="4991926" cy="709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23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0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Показатели эффективности от внедрения АИС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ph type="tbl" sz="quarter" idx="20"/>
                <p:extLst>
                  <p:ext uri="{D42A27DB-BD31-4B8C-83A1-F6EECF244321}">
                    <p14:modId xmlns:p14="http://schemas.microsoft.com/office/powerpoint/2010/main" val="1684627302"/>
                  </p:ext>
                </p:extLst>
              </p:nvPr>
            </p:nvGraphicFramePr>
            <p:xfrm>
              <a:off x="654685" y="2069779"/>
              <a:ext cx="10846434" cy="28505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773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="" xmlns:a16="http://schemas.microsoft.com/office/drawing/2014/main" val="20005"/>
                        </a:ext>
                      </a:extLst>
                    </a:gridCol>
                  </a:tblGrid>
                  <a:tr h="423810">
                    <a:tc row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Показатели</a:t>
                          </a: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Затраты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Абсолютное изменение затрат</a:t>
                          </a: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Коэффициент изменения затрат</a:t>
                          </a: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Индекс изменения затрат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2381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Базовый вариант</a:t>
                          </a:r>
                          <a:endParaRPr lang="ru-RU" sz="1600" kern="1200" dirty="0">
                            <a:solidFill>
                              <a:srgbClr val="000000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Проектный вариант</a:t>
                          </a: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42381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Трудоемкость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just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Т</m:t>
                                    </m:r>
                                  </m:e>
                                  <m:sub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ru-RU" sz="16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Times New Roman" panose="02020603050405020304" pitchFamily="18" charset="0"/>
                                  </a:rPr>
                                  <m:t>, ч</m:t>
                                </m:r>
                              </m:oMath>
                            </m:oMathPara>
                          </a14:m>
                          <a:endParaRPr lang="ru-RU" sz="1600" kern="1200" dirty="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Roboto" panose="02000000000000000000" pitchFamily="2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Roboto" panose="02000000000000000000" pitchFamily="2" charset="0"/>
                                      <a:cs typeface="Times New Roman" panose="02020603050405020304" pitchFamily="18" charset="0"/>
                                    </a:rPr>
                                    <m:t>Т</m:t>
                                  </m:r>
                                </m:e>
                                <m:sub>
                                  <m:r>
                                    <a:rPr lang="ru-RU" sz="16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Roboto" panose="02000000000000000000" pitchFamily="2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, ч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indent="26987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90043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Times New Roman" panose="02020603050405020304" pitchFamily="18" charset="0"/>
                                  </a:rPr>
                                  <m:t>∆Т</m:t>
                                </m:r>
                              </m:oMath>
                            </m:oMathPara>
                          </a14:m>
                          <a:endParaRPr lang="ru-RU" sz="1600" kern="1200" dirty="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indent="26987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К</m:t>
                                    </m:r>
                                  </m:e>
                                  <m:sub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kern="120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kern="120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42381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3,5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2,9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83%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0,17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42381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Стоимость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С</m:t>
                                    </m:r>
                                  </m:e>
                                  <m:sub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ru-RU" sz="16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Times New Roman" panose="02020603050405020304" pitchFamily="18" charset="0"/>
                                  </a:rPr>
                                  <m:t>, р</m:t>
                                </m:r>
                              </m:oMath>
                            </m:oMathPara>
                          </a14:m>
                          <a:endParaRPr lang="ru-RU" sz="1600" kern="1200" dirty="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С</m:t>
                                    </m:r>
                                  </m:e>
                                  <m:sub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u-RU" sz="16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Times New Roman" panose="02020603050405020304" pitchFamily="18" charset="0"/>
                                  </a:rPr>
                                  <m:t>, р</m:t>
                                </m:r>
                              </m:oMath>
                            </m:oMathPara>
                          </a14:m>
                          <a:endParaRPr lang="ru-RU" sz="1600" kern="120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Times New Roman" panose="02020603050405020304" pitchFamily="18" charset="0"/>
                                  </a:rPr>
                                  <m:t>∆С</m:t>
                                </m:r>
                              </m:oMath>
                            </m:oMathPara>
                          </a14:m>
                          <a:endParaRPr lang="ru-RU" sz="1600" kern="120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К</m:t>
                                    </m:r>
                                  </m:e>
                                  <m:sub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kern="1200" dirty="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kern="1200" dirty="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42381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532000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45600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486400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91,43%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0,857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ph type="tbl" sz="quarter" idx="20"/>
                <p:extLst>
                  <p:ext uri="{D42A27DB-BD31-4B8C-83A1-F6EECF244321}">
                    <p14:modId xmlns:p14="http://schemas.microsoft.com/office/powerpoint/2010/main" val="1684627302"/>
                  </p:ext>
                </p:extLst>
              </p:nvPr>
            </p:nvGraphicFramePr>
            <p:xfrm>
              <a:off x="654685" y="2069779"/>
              <a:ext cx="10846434" cy="28099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773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4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5"/>
                        </a:ext>
                      </a:extLst>
                    </a:gridCol>
                  </a:tblGrid>
                  <a:tr h="423810">
                    <a:tc row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Показатели</a:t>
                          </a: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Затраты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Абсолютное изменение затрат</a:t>
                          </a: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Коэффициент изменения затрат</a:t>
                          </a: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Индекс изменения затрат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69088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Базовый вариант</a:t>
                          </a:r>
                          <a:endParaRPr lang="ru-RU" sz="1600" kern="1200" dirty="0">
                            <a:solidFill>
                              <a:srgbClr val="000000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Проектный вариант</a:t>
                          </a: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2381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Трудоемкость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676" t="-262857" r="-402365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000" t="-262857" r="-301010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0000" t="-262857" r="-201010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01351" t="-262857" r="-101689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99663" t="-262857" r="-1347" b="-3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2381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3,5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2,9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83%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0,17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2381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Стоимость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676" t="-469565" r="-402365" b="-1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000" t="-469565" r="-301010" b="-1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0000" t="-469565" r="-201010" b="-1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01351" t="-469565" r="-101689" b="-1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99663" t="-469565" r="-1347" b="-1057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42381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532000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45600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486400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91,43%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0,857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24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45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6" y="120645"/>
            <a:ext cx="10557375" cy="893816"/>
          </a:xfrm>
        </p:spPr>
        <p:txBody>
          <a:bodyPr/>
          <a:lstStyle/>
          <a:p>
            <a:pPr algn="ctr"/>
            <a:r>
              <a:rPr lang="ru-RU" sz="4000" dirty="0" smtClean="0"/>
              <a:t>Контрольный пример</a:t>
            </a:r>
            <a:endParaRPr lang="ru-RU" sz="4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7" y="1339043"/>
            <a:ext cx="3329463" cy="2432858"/>
          </a:xfrm>
          <a:prstGeom prst="rect">
            <a:avLst/>
          </a:prstGeom>
          <a:noFill/>
        </p:spPr>
      </p:pic>
      <p:pic>
        <p:nvPicPr>
          <p:cNvPr id="6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7174646" y="1339044"/>
            <a:ext cx="4179156" cy="2432858"/>
          </a:xfrm>
          <a:prstGeom prst="rect">
            <a:avLst/>
          </a:prstGeom>
        </p:spPr>
      </p:pic>
      <p:pic>
        <p:nvPicPr>
          <p:cNvPr id="8" name="Рисунок 12"/>
          <p:cNvPicPr/>
          <p:nvPr/>
        </p:nvPicPr>
        <p:blipFill>
          <a:blip r:embed="rId4"/>
          <a:stretch>
            <a:fillRect/>
          </a:stretch>
        </p:blipFill>
        <p:spPr>
          <a:xfrm>
            <a:off x="609491" y="4081130"/>
            <a:ext cx="4701063" cy="241861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5618286" y="4096482"/>
            <a:ext cx="5735516" cy="2022964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4194053" y="1339043"/>
            <a:ext cx="2558439" cy="24328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25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5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6" y="120645"/>
            <a:ext cx="10557375" cy="893816"/>
          </a:xfrm>
        </p:spPr>
        <p:txBody>
          <a:bodyPr/>
          <a:lstStyle/>
          <a:p>
            <a:pPr algn="ctr"/>
            <a:r>
              <a:rPr lang="ru-RU" sz="4000" dirty="0" smtClean="0"/>
              <a:t>Контрольный пример</a:t>
            </a:r>
            <a:endParaRPr lang="ru-RU" sz="4000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5" y="1014461"/>
            <a:ext cx="3010643" cy="3715801"/>
          </a:xfrm>
          <a:prstGeom prst="rect">
            <a:avLst/>
          </a:prstGeom>
          <a:noFill/>
        </p:spPr>
      </p:pic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817" y="1014461"/>
            <a:ext cx="3138737" cy="3715801"/>
          </a:xfrm>
          <a:prstGeom prst="rect">
            <a:avLst/>
          </a:prstGeom>
          <a:noFill/>
        </p:spPr>
      </p:pic>
      <p:pic>
        <p:nvPicPr>
          <p:cNvPr id="12" name="Рисунок 29" descr="E:\8 семестр\ПИС_КУРСАЧ\Контрольный пример\история-платежей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0" r="20339" b="66203"/>
          <a:stretch/>
        </p:blipFill>
        <p:spPr bwMode="auto">
          <a:xfrm>
            <a:off x="8247303" y="990221"/>
            <a:ext cx="3627120" cy="18821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7"/>
          <p:cNvPicPr/>
          <p:nvPr/>
        </p:nvPicPr>
        <p:blipFill>
          <a:blip r:embed="rId5"/>
          <a:stretch>
            <a:fillRect/>
          </a:stretch>
        </p:blipFill>
        <p:spPr>
          <a:xfrm>
            <a:off x="8247303" y="2872361"/>
            <a:ext cx="2540859" cy="3520025"/>
          </a:xfrm>
          <a:prstGeom prst="rect">
            <a:avLst/>
          </a:prstGeom>
        </p:spPr>
      </p:pic>
      <p:pic>
        <p:nvPicPr>
          <p:cNvPr id="14" name="Рисунок 18"/>
          <p:cNvPicPr/>
          <p:nvPr/>
        </p:nvPicPr>
        <p:blipFill>
          <a:blip r:embed="rId6"/>
          <a:stretch>
            <a:fillRect/>
          </a:stretch>
        </p:blipFill>
        <p:spPr>
          <a:xfrm>
            <a:off x="796425" y="4730262"/>
            <a:ext cx="3636108" cy="2012560"/>
          </a:xfrm>
          <a:prstGeom prst="rect">
            <a:avLst/>
          </a:prstGeom>
        </p:spPr>
      </p:pic>
      <p:pic>
        <p:nvPicPr>
          <p:cNvPr id="15" name="Рисунок 19"/>
          <p:cNvPicPr/>
          <p:nvPr/>
        </p:nvPicPr>
        <p:blipFill>
          <a:blip r:embed="rId7"/>
          <a:stretch>
            <a:fillRect/>
          </a:stretch>
        </p:blipFill>
        <p:spPr>
          <a:xfrm>
            <a:off x="5973577" y="4173075"/>
            <a:ext cx="2166108" cy="25697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26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4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pPr algn="ctr"/>
            <a:r>
              <a:rPr lang="ru-RU" sz="4000" dirty="0" smtClean="0"/>
              <a:t>Спасибо за внимание!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8594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796426" y="120645"/>
            <a:ext cx="10557375" cy="1027436"/>
          </a:xfrm>
        </p:spPr>
        <p:txBody>
          <a:bodyPr/>
          <a:lstStyle/>
          <a:p>
            <a:pPr algn="ctr"/>
            <a:r>
              <a:rPr lang="ru-RU" sz="4000" dirty="0" smtClean="0"/>
              <a:t>Экономические показатели</a:t>
            </a:r>
            <a:endParaRPr lang="ru-RU" sz="4000" dirty="0"/>
          </a:p>
        </p:txBody>
      </p:sp>
      <p:graphicFrame>
        <p:nvGraphicFramePr>
          <p:cNvPr id="14" name="Диаграмма 13"/>
          <p:cNvGraphicFramePr/>
          <p:nvPr>
            <p:extLst>
              <p:ext uri="{D42A27DB-BD31-4B8C-83A1-F6EECF244321}">
                <p14:modId xmlns:p14="http://schemas.microsoft.com/office/powerpoint/2010/main" val="2534427883"/>
              </p:ext>
            </p:extLst>
          </p:nvPr>
        </p:nvGraphicFramePr>
        <p:xfrm>
          <a:off x="2133600" y="1267595"/>
          <a:ext cx="8128000" cy="4930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5169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/>
              <a:t>Финансовое состояние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4127713186"/>
              </p:ext>
            </p:extLst>
          </p:nvPr>
        </p:nvGraphicFramePr>
        <p:xfrm>
          <a:off x="796426" y="1938529"/>
          <a:ext cx="10557372" cy="336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1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81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081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081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081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819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0819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Показатель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16-15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17-16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17-15</a:t>
                      </a: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Косс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0,56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-0,47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0,36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-0,12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Ктл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2,02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1,62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2,57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-0,40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0,96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0,56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Ки</a:t>
                      </a: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13,39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7,82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10,59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-5,57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2,77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-2,80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Кп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0,17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0,28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-0,03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0,08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3,54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2,07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3,21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-1,47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1,14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-0,33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075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/>
              <a:t>Интегральная </a:t>
            </a:r>
            <a:r>
              <a:rPr lang="ru-RU" sz="4000" dirty="0" smtClean="0"/>
              <a:t>балльная оценка</a:t>
            </a:r>
            <a:endParaRPr lang="ru-RU" sz="4000" dirty="0"/>
          </a:p>
        </p:txBody>
      </p:sp>
      <p:graphicFrame>
        <p:nvGraphicFramePr>
          <p:cNvPr id="5" name="Таблица 4"/>
          <p:cNvGraphicFramePr>
            <a:graphicFrameLocks noGrp="1" noChangeAspect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1710502146"/>
              </p:ext>
            </p:extLst>
          </p:nvPr>
        </p:nvGraphicFramePr>
        <p:xfrm>
          <a:off x="676655" y="1393281"/>
          <a:ext cx="10930130" cy="4875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22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6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61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61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619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661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6619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778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Показатель</a:t>
                      </a:r>
                    </a:p>
                  </a:txBody>
                  <a:tcPr marL="28575" marR="2857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marL="28575" marR="2857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marL="28575" marR="2857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28575" marR="2857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16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Уровень</a:t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показателя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Кол-во</a:t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баллов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Уровень</a:t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показателя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Кол-во</a:t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баллов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Уровень</a:t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показателя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Кол-во</a:t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баллов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4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абсолютной ликвидности</a:t>
                      </a:r>
                      <a:endParaRPr lang="ru-RU" sz="14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0,30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0,01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0,18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0,82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4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критической ликвидности</a:t>
                      </a:r>
                      <a:endParaRPr lang="ru-RU" sz="14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2,02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1,62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2,54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6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текущей ликвидности</a:t>
                      </a:r>
                      <a:endParaRPr lang="ru-RU" sz="14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2,02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1,62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16,3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2,57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6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Доля </a:t>
                      </a: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оборотных средств в активах</a:t>
                      </a:r>
                      <a:endParaRPr lang="ru-RU" sz="14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0,10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0,01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6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0,26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1,6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13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обеспеченности </a:t>
                      </a:r>
                      <a:r>
                        <a:rPr lang="ru-RU" sz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собственными     средствами</a:t>
                      </a:r>
                      <a:endParaRPr lang="ru-RU" sz="14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-0,53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-0,18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-0,30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6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капитализации</a:t>
                      </a:r>
                      <a:endParaRPr lang="ru-RU" sz="14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6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автономии</a:t>
                      </a:r>
                      <a:endParaRPr lang="ru-RU" sz="14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34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финансовой устойчивости</a:t>
                      </a:r>
                      <a:endParaRPr lang="ru-RU" sz="14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377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ИТОГО</a:t>
                      </a:r>
                      <a:endParaRPr lang="ru-RU" sz="16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37,2</a:t>
                      </a:r>
                      <a:endParaRPr lang="ru-RU" sz="16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27,68</a:t>
                      </a:r>
                      <a:endParaRPr lang="ru-RU" sz="16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46,8</a:t>
                      </a:r>
                      <a:endParaRPr lang="ru-RU" sz="16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2397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2" t="408" r="14" b="-408"/>
          <a:stretch/>
        </p:blipFill>
        <p:spPr>
          <a:xfrm>
            <a:off x="7547213" y="0"/>
            <a:ext cx="4644787" cy="6918248"/>
          </a:xfrm>
        </p:spPr>
      </p:pic>
      <p:sp>
        <p:nvSpPr>
          <p:cNvPr id="9" name="Текст 8"/>
          <p:cNvSpPr>
            <a:spLocks noGrp="1"/>
          </p:cNvSpPr>
          <p:nvPr>
            <p:ph type="body" sz="quarter" idx="33"/>
          </p:nvPr>
        </p:nvSpPr>
        <p:spPr>
          <a:xfrm>
            <a:off x="644259" y="4066762"/>
            <a:ext cx="6136653" cy="1328765"/>
          </a:xfrm>
        </p:spPr>
        <p:txBody>
          <a:bodyPr/>
          <a:lstStyle/>
          <a:p>
            <a:pPr lvl="0"/>
            <a:r>
              <a:rPr lang="ru-RU" sz="2400" dirty="0">
                <a:solidFill>
                  <a:srgbClr val="575E68"/>
                </a:solidFill>
              </a:rPr>
              <a:t>Р</a:t>
            </a:r>
            <a:r>
              <a:rPr lang="ru-RU" sz="2400" dirty="0" smtClean="0">
                <a:solidFill>
                  <a:srgbClr val="575E68"/>
                </a:solidFill>
              </a:rPr>
              <a:t>еализация </a:t>
            </a:r>
            <a:r>
              <a:rPr lang="ru-RU" sz="2400" dirty="0">
                <a:solidFill>
                  <a:srgbClr val="575E68"/>
                </a:solidFill>
              </a:rPr>
              <a:t>программ профессионального обучения в области информационных технологий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2"/>
          </p:nvPr>
        </p:nvSpPr>
        <p:spPr>
          <a:xfrm>
            <a:off x="644259" y="3066285"/>
            <a:ext cx="6136653" cy="785677"/>
          </a:xfrm>
        </p:spPr>
        <p:txBody>
          <a:bodyPr/>
          <a:lstStyle/>
          <a:p>
            <a:r>
              <a:rPr lang="ru-RU" sz="2400" dirty="0">
                <a:solidFill>
                  <a:srgbClr val="575E68"/>
                </a:solidFill>
              </a:rPr>
              <a:t>Реализация дополнительных общеобразовательных </a:t>
            </a:r>
            <a:r>
              <a:rPr lang="ru-RU" sz="2400" dirty="0" smtClean="0">
                <a:solidFill>
                  <a:srgbClr val="575E68"/>
                </a:solidFill>
              </a:rPr>
              <a:t>программ</a:t>
            </a:r>
            <a:endParaRPr lang="ru-RU" sz="2400" dirty="0">
              <a:solidFill>
                <a:srgbClr val="575E68"/>
              </a:solidFill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1"/>
          </p:nvPr>
        </p:nvSpPr>
        <p:spPr>
          <a:xfrm>
            <a:off x="708268" y="2010451"/>
            <a:ext cx="6136653" cy="841034"/>
          </a:xfrm>
        </p:spPr>
        <p:txBody>
          <a:bodyPr/>
          <a:lstStyle/>
          <a:p>
            <a:pPr lvl="0"/>
            <a:r>
              <a:rPr lang="ru-RU" sz="2400" dirty="0">
                <a:solidFill>
                  <a:srgbClr val="575E68"/>
                </a:solidFill>
              </a:rPr>
              <a:t>Реализация дополнительных профессиональных </a:t>
            </a:r>
            <a:r>
              <a:rPr lang="ru-RU" sz="2400" dirty="0" smtClean="0">
                <a:solidFill>
                  <a:srgbClr val="575E68"/>
                </a:solidFill>
              </a:rPr>
              <a:t>программ</a:t>
            </a:r>
            <a:endParaRPr lang="ru-RU" sz="2400" dirty="0">
              <a:solidFill>
                <a:srgbClr val="575E68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7" y="193796"/>
            <a:ext cx="6750786" cy="1113796"/>
          </a:xfrm>
        </p:spPr>
        <p:txBody>
          <a:bodyPr/>
          <a:lstStyle/>
          <a:p>
            <a:r>
              <a:rPr lang="ru-RU" sz="4000" dirty="0"/>
              <a:t>АНО ДПО </a:t>
            </a:r>
            <a:r>
              <a:rPr lang="ru-RU" sz="4000" dirty="0" smtClean="0"/>
              <a:t>«</a:t>
            </a:r>
            <a:r>
              <a:rPr lang="ru-RU" sz="4000" dirty="0" err="1" smtClean="0"/>
              <a:t>Инфосфера</a:t>
            </a:r>
            <a:r>
              <a:rPr lang="ru-RU" sz="4000" dirty="0" smtClean="0"/>
              <a:t>»</a:t>
            </a:r>
            <a:endParaRPr lang="ru-RU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479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23"/>
          </p:nvPr>
        </p:nvSpPr>
        <p:spPr>
          <a:xfrm>
            <a:off x="2209604" y="5284991"/>
            <a:ext cx="9684138" cy="648000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ru-RU" sz="2200" dirty="0">
                <a:solidFill>
                  <a:srgbClr val="575E68"/>
                </a:solidFill>
              </a:rPr>
              <a:t>Возможность клиентом оплачивать обучение онлайн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22"/>
          </p:nvPr>
        </p:nvSpPr>
        <p:spPr>
          <a:xfrm>
            <a:off x="2209604" y="4716223"/>
            <a:ext cx="9684138" cy="677966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ru-RU" sz="2200" dirty="0">
                <a:solidFill>
                  <a:srgbClr val="575E68"/>
                </a:solidFill>
              </a:rPr>
              <a:t>Возможность мониторинга документооборота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21"/>
          </p:nvPr>
        </p:nvSpPr>
        <p:spPr>
          <a:xfrm>
            <a:off x="2209604" y="4063391"/>
            <a:ext cx="9684138" cy="648000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ru-RU" sz="2200" dirty="0">
                <a:solidFill>
                  <a:srgbClr val="575E68"/>
                </a:solidFill>
              </a:rPr>
              <a:t>Возможность следить сотрудником за статусом заказчика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20"/>
          </p:nvPr>
        </p:nvSpPr>
        <p:spPr>
          <a:xfrm>
            <a:off x="2209604" y="3415391"/>
            <a:ext cx="9684138" cy="6480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ru-RU" sz="2200" dirty="0">
                <a:solidFill>
                  <a:srgbClr val="575E68"/>
                </a:solidFill>
              </a:rPr>
              <a:t>Автоматическое изменение статуса потенциального заказчика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2209604" y="2873546"/>
            <a:ext cx="9684138" cy="541845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ru-RU" sz="2200" dirty="0">
                <a:solidFill>
                  <a:srgbClr val="575E68"/>
                </a:solidFill>
              </a:rPr>
              <a:t>Автоматическое заполнения данных формы в </a:t>
            </a:r>
            <a:r>
              <a:rPr lang="en-US" sz="2200" dirty="0">
                <a:solidFill>
                  <a:srgbClr val="575E68"/>
                </a:solidFill>
              </a:rPr>
              <a:t>CRM</a:t>
            </a:r>
            <a:endParaRPr lang="ru-RU" sz="2200" dirty="0">
              <a:solidFill>
                <a:srgbClr val="575E68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20"/>
          </p:nvPr>
        </p:nvSpPr>
        <p:spPr>
          <a:xfrm>
            <a:off x="2209604" y="1311293"/>
            <a:ext cx="8269420" cy="865284"/>
          </a:xfrm>
        </p:spPr>
        <p:txBody>
          <a:bodyPr/>
          <a:lstStyle/>
          <a:p>
            <a:r>
              <a:rPr lang="ru-RU" sz="2200" dirty="0">
                <a:solidFill>
                  <a:srgbClr val="575E68"/>
                </a:solidFill>
              </a:rPr>
              <a:t>Уменьшение продолжительности процесса и </a:t>
            </a:r>
            <a:r>
              <a:rPr lang="ru-RU" sz="2200" dirty="0" smtClean="0">
                <a:solidFill>
                  <a:srgbClr val="575E68"/>
                </a:solidFill>
              </a:rPr>
              <a:t>увеличение</a:t>
            </a:r>
          </a:p>
          <a:p>
            <a:r>
              <a:rPr lang="ru-RU" sz="2200" dirty="0" smtClean="0">
                <a:solidFill>
                  <a:srgbClr val="575E68"/>
                </a:solidFill>
              </a:rPr>
              <a:t>производительности </a:t>
            </a:r>
            <a:r>
              <a:rPr lang="ru-RU" sz="2200" dirty="0">
                <a:solidFill>
                  <a:srgbClr val="575E68"/>
                </a:solidFill>
              </a:rPr>
              <a:t>сотрудников</a:t>
            </a:r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11"/>
          </p:nvPr>
        </p:nvSpPr>
        <p:spPr>
          <a:xfrm>
            <a:off x="1392740" y="691886"/>
            <a:ext cx="9684138" cy="541845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ru-RU" sz="2800" b="1" dirty="0" smtClean="0">
                <a:solidFill>
                  <a:srgbClr val="575E68"/>
                </a:solidFill>
              </a:rPr>
              <a:t>Цель</a:t>
            </a:r>
            <a:endParaRPr lang="ru-RU" sz="2800" b="1" dirty="0">
              <a:solidFill>
                <a:srgbClr val="575E68"/>
              </a:solidFill>
            </a:endParaRPr>
          </a:p>
        </p:txBody>
      </p:sp>
      <p:sp>
        <p:nvSpPr>
          <p:cNvPr id="17" name="Текст 5"/>
          <p:cNvSpPr>
            <a:spLocks noGrp="1"/>
          </p:cNvSpPr>
          <p:nvPr>
            <p:ph type="body" sz="quarter" idx="11"/>
          </p:nvPr>
        </p:nvSpPr>
        <p:spPr>
          <a:xfrm>
            <a:off x="1392740" y="2254139"/>
            <a:ext cx="9684138" cy="541845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ru-RU" sz="2800" b="1" dirty="0" smtClean="0">
                <a:solidFill>
                  <a:srgbClr val="575E68"/>
                </a:solidFill>
              </a:rPr>
              <a:t>Задачи</a:t>
            </a:r>
            <a:endParaRPr lang="ru-RU" sz="2400" b="1" dirty="0">
              <a:solidFill>
                <a:srgbClr val="575E6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9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11"/>
          <p:cNvSpPr>
            <a:spLocks noGrp="1"/>
          </p:cNvSpPr>
          <p:nvPr>
            <p:ph type="body" sz="quarter" idx="19"/>
          </p:nvPr>
        </p:nvSpPr>
        <p:spPr>
          <a:xfrm>
            <a:off x="796426" y="1126360"/>
            <a:ext cx="1443854" cy="4149728"/>
          </a:xfrm>
        </p:spPr>
        <p:txBody>
          <a:bodyPr/>
          <a:lstStyle/>
          <a:p>
            <a:r>
              <a:rPr lang="en-US" sz="2000" b="1" dirty="0" smtClean="0"/>
              <a:t>PHP</a:t>
            </a:r>
            <a:endParaRPr lang="ru-RU" sz="2000" dirty="0" smtClean="0"/>
          </a:p>
          <a:p>
            <a:r>
              <a:rPr lang="ru-RU" sz="2000" b="1" dirty="0" err="1" smtClean="0"/>
              <a:t>Symfony</a:t>
            </a:r>
            <a:endParaRPr lang="en-US" sz="2000" dirty="0" smtClean="0"/>
          </a:p>
          <a:p>
            <a:r>
              <a:rPr lang="en-US" sz="2000" b="1" dirty="0" smtClean="0"/>
              <a:t>HTML</a:t>
            </a:r>
            <a:endParaRPr lang="en-US" sz="2000" dirty="0" smtClean="0"/>
          </a:p>
          <a:p>
            <a:r>
              <a:rPr lang="en-US" sz="2000" b="1" dirty="0" smtClean="0"/>
              <a:t>CSS</a:t>
            </a:r>
            <a:endParaRPr lang="en-US" sz="2000" dirty="0" smtClean="0"/>
          </a:p>
          <a:p>
            <a:r>
              <a:rPr lang="en-US" sz="2000" b="1" dirty="0" smtClean="0"/>
              <a:t>SASS</a:t>
            </a:r>
            <a:endParaRPr lang="en-US" sz="2000" dirty="0" smtClean="0"/>
          </a:p>
          <a:p>
            <a:r>
              <a:rPr lang="en-US" sz="2000" b="1" dirty="0" smtClean="0"/>
              <a:t>Gulp.js</a:t>
            </a:r>
            <a:endParaRPr lang="en-US" sz="2000" dirty="0" smtClean="0"/>
          </a:p>
          <a:p>
            <a:r>
              <a:rPr lang="en-US" sz="2000" b="1" dirty="0" smtClean="0"/>
              <a:t>Node.js</a:t>
            </a:r>
            <a:endParaRPr lang="en-US" sz="2000" dirty="0" smtClean="0"/>
          </a:p>
          <a:p>
            <a:r>
              <a:rPr lang="en-US" sz="2000" b="1" dirty="0" err="1" smtClean="0"/>
              <a:t>PhpStorm</a:t>
            </a:r>
            <a:endParaRPr lang="ru-RU" sz="2000" dirty="0"/>
          </a:p>
        </p:txBody>
      </p:sp>
      <p:sp>
        <p:nvSpPr>
          <p:cNvPr id="14" name="Текст 11"/>
          <p:cNvSpPr txBox="1">
            <a:spLocks/>
          </p:cNvSpPr>
          <p:nvPr/>
        </p:nvSpPr>
        <p:spPr>
          <a:xfrm>
            <a:off x="2487168" y="1126360"/>
            <a:ext cx="9829800" cy="4149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- </a:t>
            </a:r>
            <a:r>
              <a:rPr lang="ru-RU" sz="2000" dirty="0" smtClean="0"/>
              <a:t>скриптовый язык разработки веб-приложений</a:t>
            </a:r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свободный </a:t>
            </a:r>
            <a:r>
              <a:rPr lang="ru-RU" sz="2000" dirty="0" err="1" smtClean="0"/>
              <a:t>фреймворк</a:t>
            </a:r>
            <a:r>
              <a:rPr lang="ru-RU" sz="2000" dirty="0" smtClean="0"/>
              <a:t>, написанный на PHP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стандартизированный язык разметки документов во Всемирной паутине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формальный язык описания внешнего вида документа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метаязык на основе CSS</a:t>
            </a:r>
            <a:r>
              <a:rPr lang="en-US" sz="2000" dirty="0" smtClean="0"/>
              <a:t> </a:t>
            </a:r>
            <a:r>
              <a:rPr lang="ru-RU" sz="2000" dirty="0" smtClean="0"/>
              <a:t>для увеличения уровня абстракции кода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err="1" smtClean="0"/>
              <a:t>таск</a:t>
            </a:r>
            <a:r>
              <a:rPr lang="ru-RU" sz="2000" dirty="0" smtClean="0"/>
              <a:t>-менеджер для автоматического выполнения часто используемых задач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программная платформа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кросс-платформенная интегрированная среда разработки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Календарно-ресурсный план процесса ведения и управления </a:t>
            </a:r>
            <a:r>
              <a:rPr lang="ru-RU" dirty="0" smtClean="0"/>
              <a:t>проектом</a:t>
            </a:r>
            <a:endParaRPr lang="ru-RU" dirty="0"/>
          </a:p>
        </p:txBody>
      </p:sp>
      <p:sp>
        <p:nvSpPr>
          <p:cNvPr id="7" name="Таблица 6"/>
          <p:cNvSpPr>
            <a:spLocks noGrp="1"/>
          </p:cNvSpPr>
          <p:nvPr>
            <p:ph type="tbl" sz="quarter" idx="20"/>
          </p:nvPr>
        </p:nvSpPr>
        <p:spPr>
          <a:xfrm>
            <a:off x="796925" y="1664209"/>
            <a:ext cx="10556875" cy="4744530"/>
          </a:xfrm>
        </p:spPr>
      </p:sp>
      <p:pic>
        <p:nvPicPr>
          <p:cNvPr id="8" name="Рисунок 7"/>
          <p:cNvPicPr/>
          <p:nvPr/>
        </p:nvPicPr>
        <p:blipFill rotWithShape="1">
          <a:blip r:embed="rId2"/>
          <a:srcRect l="1238" t="13433" r="10217" b="12546"/>
          <a:stretch/>
        </p:blipFill>
        <p:spPr bwMode="auto">
          <a:xfrm>
            <a:off x="970699" y="1517905"/>
            <a:ext cx="10208827" cy="48176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8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8DFCAB6F-0DAF-4B4E-81C7-62B9FF5B9382}"/>
  <p:tag name="ISPRING_RESOURCE_FOLDER" val="D:\Учеба\diploma\защита\Разработка информационной системы «Личный кабинет обучающегося для\"/>
  <p:tag name="ISPRING_PRESENTATION_PATH" val="D:\Учеба\diploma\защита\Разработка информационной системы «Личный кабинет обучающегося для.pptx"/>
  <p:tag name="ISPRING_PROJECT_VERSION" val="9.3"/>
  <p:tag name="ISPRING_PROJECT_FOLDER_UPDATED" val="1"/>
  <p:tag name="ISPRING_SCREEN_RECS_UPDATED" val="D:\Учеба\diploma\защита\Разработка информационной системы «Личный кабинет обучающегося для\"/>
  <p:tag name="FLASHSPRING_PRESENTATION_REFERENCES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eme">
  <a:themeElements>
    <a:clrScheme name="тема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58B6C0"/>
      </a:accent2>
      <a:accent3>
        <a:srgbClr val="75BDA7"/>
      </a:accent3>
      <a:accent4>
        <a:srgbClr val="7A8C8E"/>
      </a:accent4>
      <a:accent5>
        <a:srgbClr val="F5AE45"/>
      </a:accent5>
      <a:accent6>
        <a:srgbClr val="C72525"/>
      </a:accent6>
      <a:hlink>
        <a:srgbClr val="0070C0"/>
      </a:hlink>
      <a:folHlink>
        <a:srgbClr val="7E95DE"/>
      </a:folHlink>
    </a:clrScheme>
    <a:fontScheme name="Theme">
      <a:majorFont>
        <a:latin typeface="Open Sans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F44AECE5-9CAC-463C-9761-4D3C09ABCB2B}" vid="{1D762875-F36A-44B7-A302-EF5578A2AEA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833</Words>
  <Application>Microsoft Office PowerPoint</Application>
  <PresentationFormat>Широкоэкранный</PresentationFormat>
  <Paragraphs>357</Paragraphs>
  <Slides>27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9" baseType="lpstr">
      <vt:lpstr>Arial Unicode MS</vt:lpstr>
      <vt:lpstr>Arial</vt:lpstr>
      <vt:lpstr>Calibri</vt:lpstr>
      <vt:lpstr>Cambria Math</vt:lpstr>
      <vt:lpstr>Open Sans</vt:lpstr>
      <vt:lpstr>Open Sans Semibold</vt:lpstr>
      <vt:lpstr>Roboto</vt:lpstr>
      <vt:lpstr>Segoe UI</vt:lpstr>
      <vt:lpstr>Segoe UI Semibold</vt:lpstr>
      <vt:lpstr>Symbol</vt:lpstr>
      <vt:lpstr>Times New Roman</vt:lpstr>
      <vt:lpstr>Theme</vt:lpstr>
      <vt:lpstr>Разработка информационной системы «Личный кабинет для АНО ДПО «Инфосфера»</vt:lpstr>
      <vt:lpstr>iSpring</vt:lpstr>
      <vt:lpstr>Экономические показатели</vt:lpstr>
      <vt:lpstr>Финансовое состояние</vt:lpstr>
      <vt:lpstr>Интегральная балльная оценка</vt:lpstr>
      <vt:lpstr>АНО ДПО «Инфосфера»</vt:lpstr>
      <vt:lpstr>Презентация PowerPoint</vt:lpstr>
      <vt:lpstr>Презентация PowerPoint</vt:lpstr>
      <vt:lpstr>Календарно-ресурсный план процесса ведения и управления проектом</vt:lpstr>
      <vt:lpstr>Процесс оформления образовательных отношений (модель как есть)</vt:lpstr>
      <vt:lpstr>Процесс оформления образовательных отношений (модель как есть)</vt:lpstr>
      <vt:lpstr>Процесс оформления образовательных отношений (модель как есть)</vt:lpstr>
      <vt:lpstr>Недостатки в процессе оформления образовательных отношений</vt:lpstr>
      <vt:lpstr>Процесс оформления образовательных отношений (модель как будет)</vt:lpstr>
      <vt:lpstr>Процесс оформления образовательных отношений (модель как будет)</vt:lpstr>
      <vt:lpstr>Процесс оформления образовательных отношений (модель как будет)</vt:lpstr>
      <vt:lpstr>Функциональная структура</vt:lpstr>
      <vt:lpstr>Декомпозиция контекстной диаграммы</vt:lpstr>
      <vt:lpstr>Информационное обеспечение системы</vt:lpstr>
      <vt:lpstr>Таблица сложности данных</vt:lpstr>
      <vt:lpstr>Оценка сложностей транзакций</vt:lpstr>
      <vt:lpstr>Учет сложности разработки</vt:lpstr>
      <vt:lpstr>Эффективность внедрения</vt:lpstr>
      <vt:lpstr>Показатели эффективности от внедрения АИС</vt:lpstr>
      <vt:lpstr>Контрольный пример</vt:lpstr>
      <vt:lpstr>Контрольный пример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информационной системы «Личный кабинет обучающегося для АНО ДПО «Инфосфера»</dc:title>
  <dc:creator>lobanova_venera@mail.ru</dc:creator>
  <cp:lastModifiedBy>lobanova_venera@mail.ru</cp:lastModifiedBy>
  <cp:revision>51</cp:revision>
  <dcterms:created xsi:type="dcterms:W3CDTF">2019-06-16T06:10:53Z</dcterms:created>
  <dcterms:modified xsi:type="dcterms:W3CDTF">2019-06-21T20:26:02Z</dcterms:modified>
</cp:coreProperties>
</file>